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46"/>
  </p:notesMasterIdLst>
  <p:handoutMasterIdLst>
    <p:handoutMasterId r:id="rId47"/>
  </p:handoutMasterIdLst>
  <p:sldIdLst>
    <p:sldId id="397" r:id="rId2"/>
    <p:sldId id="398" r:id="rId3"/>
    <p:sldId id="392" r:id="rId4"/>
    <p:sldId id="271" r:id="rId5"/>
    <p:sldId id="354" r:id="rId6"/>
    <p:sldId id="330" r:id="rId7"/>
    <p:sldId id="348" r:id="rId8"/>
    <p:sldId id="331" r:id="rId9"/>
    <p:sldId id="332" r:id="rId10"/>
    <p:sldId id="334" r:id="rId11"/>
    <p:sldId id="272" r:id="rId12"/>
    <p:sldId id="273" r:id="rId13"/>
    <p:sldId id="355" r:id="rId14"/>
    <p:sldId id="324" r:id="rId15"/>
    <p:sldId id="356" r:id="rId16"/>
    <p:sldId id="385" r:id="rId17"/>
    <p:sldId id="337" r:id="rId18"/>
    <p:sldId id="339" r:id="rId19"/>
    <p:sldId id="358" r:id="rId20"/>
    <p:sldId id="359" r:id="rId21"/>
    <p:sldId id="361" r:id="rId22"/>
    <p:sldId id="363" r:id="rId23"/>
    <p:sldId id="364" r:id="rId24"/>
    <p:sldId id="365" r:id="rId25"/>
    <p:sldId id="366" r:id="rId26"/>
    <p:sldId id="367" r:id="rId27"/>
    <p:sldId id="368" r:id="rId28"/>
    <p:sldId id="369" r:id="rId29"/>
    <p:sldId id="370" r:id="rId30"/>
    <p:sldId id="371" r:id="rId31"/>
    <p:sldId id="372" r:id="rId32"/>
    <p:sldId id="373" r:id="rId33"/>
    <p:sldId id="374" r:id="rId34"/>
    <p:sldId id="378" r:id="rId35"/>
    <p:sldId id="379" r:id="rId36"/>
    <p:sldId id="380" r:id="rId37"/>
    <p:sldId id="381" r:id="rId38"/>
    <p:sldId id="394" r:id="rId39"/>
    <p:sldId id="393" r:id="rId40"/>
    <p:sldId id="395" r:id="rId41"/>
    <p:sldId id="396" r:id="rId42"/>
    <p:sldId id="382" r:id="rId43"/>
    <p:sldId id="384" r:id="rId44"/>
    <p:sldId id="387" r:id="rId45"/>
  </p:sldIdLst>
  <p:sldSz cx="9144000" cy="6858000" type="screen4x3"/>
  <p:notesSz cx="6858000" cy="9144000"/>
  <p:defaultTextStyle>
    <a:defPPr>
      <a:defRPr lang="fa-IR"/>
    </a:defPPr>
    <a:lvl1pPr algn="r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4000" kern="1200">
        <a:solidFill>
          <a:schemeClr val="tx1"/>
        </a:solidFill>
        <a:latin typeface="Arial" pitchFamily="34" charset="0"/>
        <a:ea typeface="+mn-ea"/>
        <a:cs typeface="B Mitra" pitchFamily="2" charset="-78"/>
      </a:defRPr>
    </a:lvl1pPr>
    <a:lvl2pPr marL="457200" algn="r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4000" kern="1200">
        <a:solidFill>
          <a:schemeClr val="tx1"/>
        </a:solidFill>
        <a:latin typeface="Arial" pitchFamily="34" charset="0"/>
        <a:ea typeface="+mn-ea"/>
        <a:cs typeface="B Mitra" pitchFamily="2" charset="-78"/>
      </a:defRPr>
    </a:lvl2pPr>
    <a:lvl3pPr marL="914400" algn="r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4000" kern="1200">
        <a:solidFill>
          <a:schemeClr val="tx1"/>
        </a:solidFill>
        <a:latin typeface="Arial" pitchFamily="34" charset="0"/>
        <a:ea typeface="+mn-ea"/>
        <a:cs typeface="B Mitra" pitchFamily="2" charset="-78"/>
      </a:defRPr>
    </a:lvl3pPr>
    <a:lvl4pPr marL="1371600" algn="r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4000" kern="1200">
        <a:solidFill>
          <a:schemeClr val="tx1"/>
        </a:solidFill>
        <a:latin typeface="Arial" pitchFamily="34" charset="0"/>
        <a:ea typeface="+mn-ea"/>
        <a:cs typeface="B Mitra" pitchFamily="2" charset="-78"/>
      </a:defRPr>
    </a:lvl4pPr>
    <a:lvl5pPr marL="1828800" algn="r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4000" kern="1200">
        <a:solidFill>
          <a:schemeClr val="tx1"/>
        </a:solidFill>
        <a:latin typeface="Arial" pitchFamily="34" charset="0"/>
        <a:ea typeface="+mn-ea"/>
        <a:cs typeface="B Mitra" pitchFamily="2" charset="-78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B Mitra" pitchFamily="2" charset="-78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B Mitra" pitchFamily="2" charset="-78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B Mitra" pitchFamily="2" charset="-78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B Mitra" pitchFamily="2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252538"/>
    <a:srgbClr val="000066"/>
    <a:srgbClr val="FF9900"/>
    <a:srgbClr val="CCECFF"/>
    <a:srgbClr val="FFCCFF"/>
    <a:srgbClr val="FFFF00"/>
    <a:srgbClr val="FA8C6A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50" autoAdjust="0"/>
    <p:restoredTop sz="99647" autoAdjust="0"/>
  </p:normalViewPr>
  <p:slideViewPr>
    <p:cSldViewPr>
      <p:cViewPr>
        <p:scale>
          <a:sx n="70" d="100"/>
          <a:sy n="70" d="100"/>
        </p:scale>
        <p:origin x="-13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6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Mostafa Dastmardi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05F33-965F-45B1-B860-AB401345F92D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Mdastmardi@yahoo.com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758A9-51BB-4A1C-A37E-E2D63102A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Mostafa Dastmardi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Mdastmardi@yahoo.com</a:t>
            </a:r>
            <a:endParaRPr lang="en-US" dirty="0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F50B714-097B-4639-8A2A-EE7ED375F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50B714-097B-4639-8A2A-EE7ED375F43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Mdastmardi@yahoo.com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Mostafa Dastmardi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rt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a-IR" sz="1200" dirty="0" smtClean="0">
                <a:cs typeface="Zar" pitchFamily="2" charset="-78"/>
              </a:rPr>
              <a:t> بند 5</a:t>
            </a:r>
            <a:r>
              <a:rPr lang="fa-IR" sz="1200" dirty="0" smtClean="0">
                <a:cs typeface="Titr" pitchFamily="2" charset="-78"/>
              </a:rPr>
              <a:t>-</a:t>
            </a:r>
            <a:r>
              <a:rPr lang="fa-IR" sz="1200" dirty="0" smtClean="0">
                <a:cs typeface="Zar" pitchFamily="2" charset="-78"/>
              </a:rPr>
              <a:t>5 تجهيزات : </a:t>
            </a:r>
          </a:p>
          <a:p>
            <a:pPr algn="just" rt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a-IR" sz="1200" dirty="0" smtClean="0">
                <a:cs typeface="Zar" pitchFamily="2" charset="-78"/>
              </a:rPr>
              <a:t>5-5-2 در مورد </a:t>
            </a:r>
            <a:r>
              <a:rPr lang="fa-IR" sz="1200" dirty="0" err="1" smtClean="0">
                <a:cs typeface="Zar" pitchFamily="2" charset="-78"/>
              </a:rPr>
              <a:t>كميتها</a:t>
            </a:r>
            <a:r>
              <a:rPr lang="fa-IR" sz="1200" dirty="0" smtClean="0">
                <a:cs typeface="Zar" pitchFamily="2" charset="-78"/>
              </a:rPr>
              <a:t> يا </a:t>
            </a:r>
            <a:r>
              <a:rPr lang="fa-IR" sz="1200" dirty="0" err="1" smtClean="0">
                <a:cs typeface="Zar" pitchFamily="2" charset="-78"/>
              </a:rPr>
              <a:t>مقادير</a:t>
            </a:r>
            <a:r>
              <a:rPr lang="fa-IR" sz="1200" dirty="0" smtClean="0">
                <a:cs typeface="Zar" pitchFamily="2" charset="-78"/>
              </a:rPr>
              <a:t> </a:t>
            </a:r>
            <a:r>
              <a:rPr lang="fa-IR" sz="1200" dirty="0" err="1" smtClean="0">
                <a:cs typeface="Zar" pitchFamily="2" charset="-78"/>
              </a:rPr>
              <a:t>كليدي</a:t>
            </a:r>
            <a:r>
              <a:rPr lang="fa-IR" sz="1200" dirty="0" smtClean="0">
                <a:cs typeface="Zar" pitchFamily="2" charset="-78"/>
              </a:rPr>
              <a:t> دستگاه‌ها، در </a:t>
            </a:r>
            <a:r>
              <a:rPr lang="fa-IR" sz="1200" dirty="0" err="1" smtClean="0">
                <a:cs typeface="Zar" pitchFamily="2" charset="-78"/>
              </a:rPr>
              <a:t>مواردي</a:t>
            </a:r>
            <a:r>
              <a:rPr lang="fa-IR" sz="1200" dirty="0" smtClean="0">
                <a:cs typeface="Zar" pitchFamily="2" charset="-78"/>
              </a:rPr>
              <a:t> كه اين </a:t>
            </a:r>
            <a:r>
              <a:rPr lang="fa-IR" sz="1200" dirty="0" err="1" smtClean="0">
                <a:cs typeface="Zar" pitchFamily="2" charset="-78"/>
              </a:rPr>
              <a:t>خصوصيات</a:t>
            </a:r>
            <a:r>
              <a:rPr lang="fa-IR" sz="1200" dirty="0" smtClean="0">
                <a:cs typeface="Zar" pitchFamily="2" charset="-78"/>
              </a:rPr>
              <a:t> تاثير </a:t>
            </a:r>
            <a:r>
              <a:rPr lang="fa-IR" sz="1200" dirty="0" err="1" smtClean="0">
                <a:cs typeface="Zar" pitchFamily="2" charset="-78"/>
              </a:rPr>
              <a:t>مهمي</a:t>
            </a:r>
            <a:r>
              <a:rPr lang="fa-IR" sz="1200" dirty="0" smtClean="0">
                <a:cs typeface="Zar" pitchFamily="2" charset="-78"/>
              </a:rPr>
              <a:t> در نتايج داشته باشند </a:t>
            </a:r>
            <a:r>
              <a:rPr lang="fa-IR" sz="1200" dirty="0" err="1" smtClean="0">
                <a:cs typeface="Zar" pitchFamily="2" charset="-78"/>
              </a:rPr>
              <a:t>بايد</a:t>
            </a:r>
            <a:r>
              <a:rPr lang="fa-IR" sz="1200" dirty="0" smtClean="0">
                <a:cs typeface="Zar" pitchFamily="2" charset="-78"/>
              </a:rPr>
              <a:t> برنامه‌هاي كاليبراسيون ايجاد گردد.تجهيزات </a:t>
            </a:r>
            <a:r>
              <a:rPr lang="fa-IR" sz="1200" dirty="0" err="1" smtClean="0">
                <a:cs typeface="Zar" pitchFamily="2" charset="-78"/>
              </a:rPr>
              <a:t>پيش</a:t>
            </a:r>
            <a:r>
              <a:rPr lang="fa-IR" sz="1200" dirty="0" smtClean="0">
                <a:cs typeface="Zar" pitchFamily="2" charset="-78"/>
              </a:rPr>
              <a:t> از </a:t>
            </a:r>
            <a:r>
              <a:rPr lang="fa-IR" sz="1200" dirty="0" err="1" smtClean="0">
                <a:cs typeface="Zar" pitchFamily="2" charset="-78"/>
              </a:rPr>
              <a:t>آنكه</a:t>
            </a:r>
            <a:r>
              <a:rPr lang="fa-IR" sz="1200" dirty="0" smtClean="0">
                <a:cs typeface="Zar" pitchFamily="2" charset="-78"/>
              </a:rPr>
              <a:t> به خدمت گرفته شوند </a:t>
            </a:r>
            <a:r>
              <a:rPr lang="fa-IR" sz="1200" dirty="0" err="1" smtClean="0">
                <a:cs typeface="Zar" pitchFamily="2" charset="-78"/>
              </a:rPr>
              <a:t>بايد</a:t>
            </a:r>
            <a:r>
              <a:rPr lang="fa-IR" sz="1200" dirty="0" smtClean="0">
                <a:cs typeface="Zar" pitchFamily="2" charset="-78"/>
              </a:rPr>
              <a:t> </a:t>
            </a:r>
            <a:r>
              <a:rPr lang="fa-IR" sz="1200" dirty="0" err="1" smtClean="0">
                <a:cs typeface="Zar" pitchFamily="2" charset="-78"/>
              </a:rPr>
              <a:t>كاليبره</a:t>
            </a:r>
            <a:r>
              <a:rPr lang="fa-IR" sz="1200" dirty="0" smtClean="0">
                <a:cs typeface="Zar" pitchFamily="2" charset="-78"/>
              </a:rPr>
              <a:t> يا بررسي گردند.</a:t>
            </a:r>
          </a:p>
          <a:p>
            <a:pPr algn="just" rt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a-IR" sz="1200" dirty="0" smtClean="0">
                <a:cs typeface="Zar" pitchFamily="2" charset="-78"/>
              </a:rPr>
              <a:t>بند 5-6 </a:t>
            </a:r>
            <a:r>
              <a:rPr lang="fa-IR" sz="1200" dirty="0" err="1" smtClean="0">
                <a:cs typeface="Zar" pitchFamily="2" charset="-78"/>
              </a:rPr>
              <a:t>قابليت</a:t>
            </a:r>
            <a:r>
              <a:rPr lang="fa-IR" sz="1200" dirty="0" smtClean="0">
                <a:cs typeface="Zar" pitchFamily="2" charset="-78"/>
              </a:rPr>
              <a:t> </a:t>
            </a:r>
            <a:r>
              <a:rPr lang="fa-IR" sz="1200" dirty="0" err="1" smtClean="0">
                <a:cs typeface="Zar" pitchFamily="2" charset="-78"/>
              </a:rPr>
              <a:t>رديابي</a:t>
            </a:r>
            <a:r>
              <a:rPr lang="fa-IR" sz="1200" dirty="0" smtClean="0">
                <a:cs typeface="Zar" pitchFamily="2" charset="-78"/>
              </a:rPr>
              <a:t> اندازه </a:t>
            </a:r>
            <a:r>
              <a:rPr lang="fa-IR" sz="1200" dirty="0" err="1" smtClean="0">
                <a:cs typeface="Zar" pitchFamily="2" charset="-78"/>
              </a:rPr>
              <a:t>گيري</a:t>
            </a:r>
            <a:r>
              <a:rPr lang="fa-IR" sz="1200" dirty="0" smtClean="0">
                <a:cs typeface="Zar" pitchFamily="2" charset="-78"/>
              </a:rPr>
              <a:t>:</a:t>
            </a:r>
          </a:p>
          <a:p>
            <a:pPr algn="just" rt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a-IR" sz="1200" dirty="0" smtClean="0">
                <a:cs typeface="Zar" pitchFamily="2" charset="-78"/>
              </a:rPr>
              <a:t>كليه تجهيزات مورد استفاده در آزمونها و از جمله تجهيزات مورد استفاده در اندازه‌گيري هاي </a:t>
            </a:r>
            <a:r>
              <a:rPr lang="fa-IR" sz="1200" dirty="0" err="1" smtClean="0">
                <a:cs typeface="Zar" pitchFamily="2" charset="-78"/>
              </a:rPr>
              <a:t>فرعي</a:t>
            </a:r>
            <a:r>
              <a:rPr lang="fa-IR" sz="1200" dirty="0" smtClean="0">
                <a:cs typeface="Zar" pitchFamily="2" charset="-78"/>
              </a:rPr>
              <a:t> (مثلا </a:t>
            </a:r>
            <a:r>
              <a:rPr lang="fa-IR" sz="1200" dirty="0" err="1" smtClean="0">
                <a:cs typeface="Zar" pitchFamily="2" charset="-78"/>
              </a:rPr>
              <a:t>شرايط</a:t>
            </a:r>
            <a:r>
              <a:rPr lang="fa-IR" sz="1200" dirty="0" smtClean="0">
                <a:cs typeface="Zar" pitchFamily="2" charset="-78"/>
              </a:rPr>
              <a:t> </a:t>
            </a:r>
            <a:r>
              <a:rPr lang="fa-IR" sz="1200" dirty="0" err="1" smtClean="0">
                <a:cs typeface="Zar" pitchFamily="2" charset="-78"/>
              </a:rPr>
              <a:t>محيطي</a:t>
            </a:r>
            <a:r>
              <a:rPr lang="fa-IR" sz="1200" dirty="0" smtClean="0">
                <a:cs typeface="Zar" pitchFamily="2" charset="-78"/>
              </a:rPr>
              <a:t>) كه تاثير </a:t>
            </a:r>
            <a:r>
              <a:rPr lang="fa-IR" sz="1200" dirty="0" err="1" smtClean="0">
                <a:cs typeface="Zar" pitchFamily="2" charset="-78"/>
              </a:rPr>
              <a:t>مهمي</a:t>
            </a:r>
            <a:r>
              <a:rPr lang="fa-IR" sz="1200" dirty="0" smtClean="0">
                <a:cs typeface="Zar" pitchFamily="2" charset="-78"/>
              </a:rPr>
              <a:t> بر </a:t>
            </a:r>
            <a:r>
              <a:rPr lang="fa-IR" sz="1200" dirty="0" err="1" smtClean="0">
                <a:cs typeface="Zar" pitchFamily="2" charset="-78"/>
              </a:rPr>
              <a:t>روي</a:t>
            </a:r>
            <a:r>
              <a:rPr lang="fa-IR" sz="1200" dirty="0" smtClean="0">
                <a:cs typeface="Zar" pitchFamily="2" charset="-78"/>
              </a:rPr>
              <a:t> </a:t>
            </a:r>
            <a:r>
              <a:rPr lang="fa-IR" sz="1200" dirty="0" err="1" smtClean="0">
                <a:cs typeface="Zar" pitchFamily="2" charset="-78"/>
              </a:rPr>
              <a:t>درستي</a:t>
            </a:r>
            <a:r>
              <a:rPr lang="fa-IR" sz="1200" dirty="0" smtClean="0">
                <a:cs typeface="Zar" pitchFamily="2" charset="-78"/>
              </a:rPr>
              <a:t> يا اعتبار نتايج آزمون، كاليبراسيون و يا نمونه برداري داشته باشند </a:t>
            </a:r>
            <a:r>
              <a:rPr lang="fa-IR" sz="1200" dirty="0" err="1" smtClean="0">
                <a:cs typeface="Zar" pitchFamily="2" charset="-78"/>
              </a:rPr>
              <a:t>بايد</a:t>
            </a:r>
            <a:r>
              <a:rPr lang="fa-IR" sz="1200" dirty="0" smtClean="0">
                <a:cs typeface="Zar" pitchFamily="2" charset="-78"/>
              </a:rPr>
              <a:t> </a:t>
            </a:r>
            <a:r>
              <a:rPr lang="fa-IR" sz="1200" dirty="0" err="1" smtClean="0">
                <a:cs typeface="Zar" pitchFamily="2" charset="-78"/>
              </a:rPr>
              <a:t>پيش</a:t>
            </a:r>
            <a:r>
              <a:rPr lang="fa-IR" sz="1200" dirty="0" smtClean="0">
                <a:cs typeface="Zar" pitchFamily="2" charset="-78"/>
              </a:rPr>
              <a:t> از </a:t>
            </a:r>
            <a:r>
              <a:rPr lang="fa-IR" sz="1200" dirty="0" err="1" smtClean="0">
                <a:cs typeface="Zar" pitchFamily="2" charset="-78"/>
              </a:rPr>
              <a:t>بكار</a:t>
            </a:r>
            <a:r>
              <a:rPr lang="fa-IR" sz="1200" dirty="0" smtClean="0">
                <a:cs typeface="Zar" pitchFamily="2" charset="-78"/>
              </a:rPr>
              <a:t> </a:t>
            </a:r>
            <a:r>
              <a:rPr lang="fa-IR" sz="1200" dirty="0" err="1" smtClean="0">
                <a:cs typeface="Zar" pitchFamily="2" charset="-78"/>
              </a:rPr>
              <a:t>گيري</a:t>
            </a:r>
            <a:r>
              <a:rPr lang="fa-IR" sz="1200" dirty="0" smtClean="0">
                <a:cs typeface="Zar" pitchFamily="2" charset="-78"/>
              </a:rPr>
              <a:t> </a:t>
            </a:r>
            <a:r>
              <a:rPr lang="fa-IR" sz="1200" dirty="0" err="1" smtClean="0">
                <a:cs typeface="Zar" pitchFamily="2" charset="-78"/>
              </a:rPr>
              <a:t>كاليبره</a:t>
            </a:r>
            <a:r>
              <a:rPr lang="fa-IR" sz="1200" dirty="0" smtClean="0">
                <a:cs typeface="Zar" pitchFamily="2" charset="-78"/>
              </a:rPr>
              <a:t> شده باشند.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Mostafa Dastmardi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Mdastmardi@yahoo.com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0B714-097B-4639-8A2A-EE7ED375F43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4479B-0BC8-4198-B5BD-2E4C24391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A3611-A6EE-4F66-9330-83F897490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B0016-7CF6-44F3-95C6-0CE741DD0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C4747-CA62-4554-A4CB-40B31B8AD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50BCD-F267-4238-B487-498CB1D3E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AE03D-12AA-463E-B4D9-1DEF57E62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1F54F-C354-4D77-919F-5E5FFA3DB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9866E-FD79-4A73-8ECE-C51A2996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2D011-3A97-4F33-9D89-A2F7A4054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E9AC0-9CFE-41E0-BA66-573A85EB2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848A4-4998-43F2-973A-EB4F077E9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FB4BD-D9AD-46ED-9183-C6DB76405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99140-C118-4320-961E-E75EC1A2E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04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4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04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04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386B807-8E6E-4CA0-A4FB-6A60F4DC6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bism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057245"/>
            <a:ext cx="6643734" cy="443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313"/>
            <a:ext cx="8586817" cy="64291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85000"/>
              </a:lnSpc>
            </a:pPr>
            <a:r>
              <a:rPr lang="fa-IR" sz="2800" dirty="0" smtClean="0">
                <a:solidFill>
                  <a:schemeClr val="tx1"/>
                </a:solidFill>
                <a:cs typeface="Titr" pitchFamily="2" charset="-78"/>
              </a:rPr>
              <a:t>با</a:t>
            </a:r>
            <a:r>
              <a:rPr lang="ar-SA" sz="2800" dirty="0" smtClean="0">
                <a:solidFill>
                  <a:schemeClr val="tx1"/>
                </a:solidFill>
                <a:cs typeface="Titr" pitchFamily="2" charset="-78"/>
              </a:rPr>
              <a:t>ي</a:t>
            </a:r>
            <a:r>
              <a:rPr lang="fa-IR" sz="2800" dirty="0" smtClean="0">
                <a:solidFill>
                  <a:schemeClr val="tx1"/>
                </a:solidFill>
                <a:cs typeface="Titr" pitchFamily="2" charset="-78"/>
              </a:rPr>
              <a:t>د دانست</a:t>
            </a:r>
            <a:endParaRPr lang="en-US" sz="2800" dirty="0" smtClean="0">
              <a:solidFill>
                <a:schemeClr val="tx1"/>
              </a:solidFill>
              <a:cs typeface="Titr" pitchFamily="2" charset="-78"/>
            </a:endParaRPr>
          </a:p>
        </p:txBody>
      </p:sp>
      <p:sp>
        <p:nvSpPr>
          <p:cNvPr id="28160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214422"/>
            <a:ext cx="8605868" cy="3943366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دره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چ </a:t>
            </a:r>
            <a:r>
              <a:rPr lang="fa-IR" sz="2400" dirty="0" err="1" smtClean="0">
                <a:cs typeface="B Mitra" pitchFamily="2" charset="-78"/>
              </a:rPr>
              <a:t>زم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نه علم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چ گونه پ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شرفت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بدون اندازه‌گيري حاصل نمي‌شود.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دره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چ اندازه‌گيري بدون ابزار مناسب، نت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جه</a:t>
            </a:r>
            <a:r>
              <a:rPr lang="fa-IR" sz="2400" dirty="0" smtClean="0">
                <a:cs typeface="B Mitra" pitchFamily="2" charset="-78"/>
              </a:rPr>
              <a:t> درست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حاصل نمي‌شود.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بدون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از 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چ ابزار اندازه‌گيري نت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جه</a:t>
            </a:r>
            <a:r>
              <a:rPr lang="fa-IR" sz="2400" dirty="0" smtClean="0">
                <a:cs typeface="B Mitra" pitchFamily="2" charset="-78"/>
              </a:rPr>
              <a:t> درست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حاصل نمي‌شود.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شرط لازم است ول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کاف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ست.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2" grpId="0"/>
      <p:bldP spid="2816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14291"/>
            <a:ext cx="9143999" cy="78581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rtl="1" eaLnBrk="1" hangingPunct="1">
              <a:lnSpc>
                <a:spcPct val="85000"/>
              </a:lnSpc>
            </a:pPr>
            <a:r>
              <a:rPr lang="fa-IR" sz="2800" dirty="0" smtClean="0">
                <a:solidFill>
                  <a:srgbClr val="252538"/>
                </a:solidFill>
                <a:cs typeface="Titr" pitchFamily="2" charset="-78"/>
              </a:rPr>
              <a:t>كاليبراسيون       </a:t>
            </a:r>
            <a:r>
              <a:rPr lang="en-US" sz="2800" dirty="0" smtClean="0">
                <a:solidFill>
                  <a:srgbClr val="252538"/>
                </a:solidFill>
                <a:cs typeface="Titr" pitchFamily="2" charset="-78"/>
              </a:rPr>
              <a:t>calibration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16112"/>
            <a:ext cx="8280400" cy="4227532"/>
          </a:xfrm>
          <a:noFill/>
          <a:ln>
            <a:noFill/>
          </a:ln>
        </p:spPr>
        <p:txBody>
          <a:bodyPr/>
          <a:lstStyle/>
          <a:p>
            <a:pPr marL="0" indent="-609600" algn="just" rtl="1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Font typeface="Wingdings" pitchFamily="2" charset="2"/>
              <a:buNone/>
            </a:pPr>
            <a:r>
              <a:rPr lang="fa-IR" sz="2400" dirty="0" smtClean="0">
                <a:solidFill>
                  <a:schemeClr val="bg2"/>
                </a:solidFill>
                <a:cs typeface="B Mitra" pitchFamily="2" charset="-78"/>
              </a:rPr>
              <a:t> مجموعه </a:t>
            </a:r>
            <a:r>
              <a:rPr lang="fa-IR" sz="2400" dirty="0" err="1" smtClean="0">
                <a:solidFill>
                  <a:schemeClr val="bg2"/>
                </a:solidFill>
                <a:cs typeface="B Mitra" pitchFamily="2" charset="-78"/>
              </a:rPr>
              <a:t>عملياتي</a:t>
            </a:r>
            <a:r>
              <a:rPr lang="fa-IR" sz="2400" dirty="0" smtClean="0">
                <a:solidFill>
                  <a:schemeClr val="bg2"/>
                </a:solidFill>
                <a:cs typeface="B Mitra" pitchFamily="2" charset="-78"/>
              </a:rPr>
              <a:t> كه تحت </a:t>
            </a:r>
            <a:r>
              <a:rPr lang="fa-IR" sz="2400" dirty="0" err="1" smtClean="0">
                <a:solidFill>
                  <a:schemeClr val="bg2"/>
                </a:solidFill>
                <a:cs typeface="B Mitra" pitchFamily="2" charset="-78"/>
              </a:rPr>
              <a:t>شرايط</a:t>
            </a:r>
            <a:r>
              <a:rPr lang="fa-IR" sz="2400" dirty="0" smtClean="0">
                <a:solidFill>
                  <a:schemeClr val="bg2"/>
                </a:solidFill>
                <a:cs typeface="B Mitra" pitchFamily="2" charset="-78"/>
              </a:rPr>
              <a:t> مشخص </a:t>
            </a:r>
            <a:r>
              <a:rPr lang="fa-IR" sz="2400" dirty="0" err="1" smtClean="0">
                <a:solidFill>
                  <a:schemeClr val="bg2"/>
                </a:solidFill>
                <a:cs typeface="B Mitra" pitchFamily="2" charset="-78"/>
              </a:rPr>
              <a:t>ميان</a:t>
            </a:r>
            <a:r>
              <a:rPr lang="fa-IR" sz="2400" dirty="0" smtClean="0">
                <a:solidFill>
                  <a:schemeClr val="bg2"/>
                </a:solidFill>
                <a:cs typeface="B Mitra" pitchFamily="2" charset="-78"/>
              </a:rPr>
              <a:t> نشان‌دهي يك دستگاه يا سيستم اندازه‌گيري يا مقدار يك </a:t>
            </a:r>
            <a:r>
              <a:rPr lang="fa-IR" sz="2400" dirty="0" err="1" smtClean="0">
                <a:solidFill>
                  <a:schemeClr val="bg2"/>
                </a:solidFill>
                <a:cs typeface="B Mitra" pitchFamily="2" charset="-78"/>
              </a:rPr>
              <a:t>سنجه</a:t>
            </a:r>
            <a:r>
              <a:rPr lang="fa-IR" sz="2400" dirty="0" smtClean="0">
                <a:solidFill>
                  <a:schemeClr val="bg2"/>
                </a:solidFill>
                <a:cs typeface="B Mitra" pitchFamily="2" charset="-78"/>
              </a:rPr>
              <a:t> مادي يا ماده مرجع و مقدار </a:t>
            </a:r>
            <a:r>
              <a:rPr lang="fa-IR" sz="2400" dirty="0" err="1" smtClean="0">
                <a:solidFill>
                  <a:schemeClr val="bg2"/>
                </a:solidFill>
                <a:cs typeface="B Mitra" pitchFamily="2" charset="-78"/>
              </a:rPr>
              <a:t>متناظر</a:t>
            </a:r>
            <a:r>
              <a:rPr lang="fa-IR" sz="2400" dirty="0" smtClean="0">
                <a:solidFill>
                  <a:schemeClr val="bg2"/>
                </a:solidFill>
                <a:cs typeface="B Mitra" pitchFamily="2" charset="-78"/>
              </a:rPr>
              <a:t> آن كه از استانداردهاي اندازه‌گيري حاصل مي‌شود، رابطه‌اي برقرار مي‌كند.</a:t>
            </a:r>
          </a:p>
          <a:p>
            <a:pPr marL="0" lvl="4" algn="just" rtl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SzPct val="50000"/>
              <a:buFont typeface="Wingdings" pitchFamily="2" charset="2"/>
              <a:buNone/>
            </a:pP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کال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براس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ون اجازه مي‌دهد که م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زان 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تصح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ح لازم را نسبت به نشانده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 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تع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ن کن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م. با کال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براس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ون ممکن است خواص اندازه شناخت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 د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گر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 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نظ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ر اثر کم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ت‌ها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 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تاث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ر گذار ن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ز 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تع</a:t>
            </a:r>
            <a:r>
              <a:rPr lang="ar-SA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يي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ن شود. در واقع كاليبراسيون ويژگي‌هاي 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كارآمدي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 دستگاه يا مواد مرجع را 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بوسيله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 انجام 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مقايسات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 </a:t>
            </a:r>
            <a:r>
              <a:rPr lang="fa-IR" sz="2400" dirty="0" err="1" smtClean="0">
                <a:solidFill>
                  <a:schemeClr val="bg2"/>
                </a:solidFill>
                <a:ea typeface="+mn-ea"/>
                <a:cs typeface="B Mitra" pitchFamily="2" charset="-78"/>
              </a:rPr>
              <a:t>مستقيم</a:t>
            </a:r>
            <a:r>
              <a:rPr lang="fa-IR" sz="2400" dirty="0" smtClean="0">
                <a:solidFill>
                  <a:schemeClr val="bg2"/>
                </a:solidFill>
                <a:ea typeface="+mn-ea"/>
                <a:cs typeface="B Mitra" pitchFamily="2" charset="-78"/>
              </a:rPr>
              <a:t> مشخص مي‌كند.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85728"/>
            <a:ext cx="8229600" cy="60642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5000"/>
              </a:lnSpc>
              <a:defRPr/>
            </a:pPr>
            <a:r>
              <a:rPr lang="fa-IR" sz="2800" dirty="0" smtClean="0">
                <a:solidFill>
                  <a:srgbClr val="000066"/>
                </a:solidFill>
                <a:effectLst/>
                <a:cs typeface="Titr" pitchFamily="2" charset="-78"/>
              </a:rPr>
              <a:t>ضرورت كاليبراسيون</a:t>
            </a:r>
            <a:endParaRPr lang="en-US" sz="2800" dirty="0" smtClean="0">
              <a:solidFill>
                <a:srgbClr val="000066"/>
              </a:solidFill>
              <a:effectLst/>
              <a:cs typeface="Titr" pitchFamily="2" charset="-78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73238"/>
            <a:ext cx="8569325" cy="3671887"/>
          </a:xfrm>
        </p:spPr>
        <p:txBody>
          <a:bodyPr/>
          <a:lstStyle/>
          <a:p>
            <a:pPr marL="0" algn="just" rtl="1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None/>
              <a:defRPr/>
            </a:pPr>
            <a:r>
              <a:rPr lang="fa-IR" sz="2400" dirty="0" smtClean="0">
                <a:solidFill>
                  <a:srgbClr val="252538"/>
                </a:solidFill>
                <a:effectLst/>
                <a:cs typeface="B Mitra" pitchFamily="2" charset="-78"/>
              </a:rPr>
              <a:t>كاليبراسيون در واقع ايجاد </a:t>
            </a:r>
            <a:r>
              <a:rPr lang="fa-IR" sz="2400" dirty="0" err="1" smtClean="0">
                <a:solidFill>
                  <a:srgbClr val="252538"/>
                </a:solidFill>
                <a:effectLst/>
                <a:cs typeface="B Mitra" pitchFamily="2" charset="-78"/>
              </a:rPr>
              <a:t>نظامي</a:t>
            </a:r>
            <a:r>
              <a:rPr lang="fa-IR" sz="2400" dirty="0" smtClean="0">
                <a:solidFill>
                  <a:srgbClr val="252538"/>
                </a:solidFill>
                <a:effectLst/>
                <a:cs typeface="B Mitra" pitchFamily="2" charset="-78"/>
              </a:rPr>
              <a:t> موثر به منظور كنترل صحت و دقت پارامترهاي </a:t>
            </a:r>
            <a:r>
              <a:rPr lang="fa-IR" sz="2400" dirty="0" err="1" smtClean="0">
                <a:solidFill>
                  <a:srgbClr val="252538"/>
                </a:solidFill>
                <a:effectLst/>
                <a:cs typeface="B Mitra" pitchFamily="2" charset="-78"/>
              </a:rPr>
              <a:t>مترولوژيكي</a:t>
            </a:r>
            <a:r>
              <a:rPr lang="fa-IR" sz="2400" dirty="0" smtClean="0">
                <a:solidFill>
                  <a:srgbClr val="252538"/>
                </a:solidFill>
                <a:effectLst/>
                <a:cs typeface="B Mitra" pitchFamily="2" charset="-78"/>
              </a:rPr>
              <a:t> دستگاه‌هاي آزمون و وسايل اندازه‌گيري و كليه تجهيزاتي است كه عملكرد آنها بر كيفيت فرايند</a:t>
            </a:r>
            <a:r>
              <a:rPr lang="en-US" sz="2400" dirty="0" smtClean="0">
                <a:solidFill>
                  <a:srgbClr val="252538"/>
                </a:solidFill>
                <a:effectLst/>
                <a:cs typeface="B Mitra" pitchFamily="2" charset="-78"/>
              </a:rPr>
              <a:t> </a:t>
            </a:r>
            <a:r>
              <a:rPr lang="fa-IR" sz="2400" dirty="0" smtClean="0">
                <a:solidFill>
                  <a:srgbClr val="252538"/>
                </a:solidFill>
                <a:effectLst/>
                <a:cs typeface="B Mitra" pitchFamily="2" charset="-78"/>
              </a:rPr>
              <a:t>تاثير گذار مي‌باشد كه به منظور اطمينان از تطابق اندازه‌گيريهاي انجام شده با استانداردهاي جهاني مورد استفاده قرار مي‌گيرد.</a:t>
            </a:r>
            <a:endParaRPr lang="en-US" sz="2400" dirty="0" smtClean="0">
              <a:solidFill>
                <a:srgbClr val="252538"/>
              </a:solidFill>
              <a:effectLst/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5728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fa-IR" sz="2800" dirty="0" smtClean="0">
                <a:solidFill>
                  <a:schemeClr val="accent6">
                    <a:lumMod val="50000"/>
                  </a:schemeClr>
                </a:solidFill>
                <a:cs typeface="Titr" pitchFamily="2" charset="-78"/>
              </a:rPr>
              <a:t>كدام دستگاه‌ها با</a:t>
            </a:r>
            <a:r>
              <a:rPr lang="ar-SA" sz="2800" dirty="0" smtClean="0">
                <a:solidFill>
                  <a:schemeClr val="accent6">
                    <a:lumMod val="50000"/>
                  </a:schemeClr>
                </a:solidFill>
                <a:cs typeface="Titr" pitchFamily="2" charset="-78"/>
              </a:rPr>
              <a:t>ي</a:t>
            </a:r>
            <a:r>
              <a:rPr lang="fa-IR" sz="2800" dirty="0" smtClean="0">
                <a:solidFill>
                  <a:schemeClr val="accent6">
                    <a:lumMod val="50000"/>
                  </a:schemeClr>
                </a:solidFill>
                <a:cs typeface="Titr" pitchFamily="2" charset="-78"/>
              </a:rPr>
              <a:t>د کال</a:t>
            </a:r>
            <a:r>
              <a:rPr lang="ar-SA" sz="2800" dirty="0" smtClean="0">
                <a:solidFill>
                  <a:schemeClr val="accent6">
                    <a:lumMod val="50000"/>
                  </a:schemeClr>
                </a:solidFill>
                <a:cs typeface="Titr" pitchFamily="2" charset="-78"/>
              </a:rPr>
              <a:t>ي</a:t>
            </a:r>
            <a:r>
              <a:rPr lang="fa-IR" sz="2800" dirty="0" smtClean="0">
                <a:solidFill>
                  <a:schemeClr val="accent6">
                    <a:lumMod val="50000"/>
                  </a:schemeClr>
                </a:solidFill>
                <a:cs typeface="Titr" pitchFamily="2" charset="-78"/>
              </a:rPr>
              <a:t>بره شوند</a:t>
            </a:r>
            <a:endParaRPr lang="en-US" sz="2800" dirty="0" smtClean="0">
              <a:solidFill>
                <a:schemeClr val="accent6">
                  <a:lumMod val="50000"/>
                </a:schemeClr>
              </a:solidFill>
              <a:cs typeface="Titr" pitchFamily="2" charset="-78"/>
            </a:endParaRPr>
          </a:p>
        </p:txBody>
      </p:sp>
      <p:sp>
        <p:nvSpPr>
          <p:cNvPr id="443395" name="Rectangle 3"/>
          <p:cNvSpPr>
            <a:spLocks noGrp="1" noChangeArrowheads="1"/>
          </p:cNvSpPr>
          <p:nvPr>
            <p:ph idx="1"/>
          </p:nvPr>
        </p:nvSpPr>
        <p:spPr>
          <a:xfrm>
            <a:off x="357159" y="1214423"/>
            <a:ext cx="8572560" cy="5143536"/>
          </a:xfrm>
        </p:spPr>
        <p:txBody>
          <a:bodyPr/>
          <a:lstStyle/>
          <a:p>
            <a:pPr marL="0" algn="just" rtl="1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هر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وس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له‌ا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که برا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اندازه‌گيري به کار مي‌رود و در روش‌ها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اجرا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به استفاده از آن اشاره شده است، ن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از به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تع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ن صحت و دقت 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ا کال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براس</a:t>
            </a:r>
            <a:r>
              <a:rPr lang="ar-SA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ون دارد.                     </a:t>
            </a:r>
          </a:p>
          <a:p>
            <a:pPr marL="0" algn="just" rtl="1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دستگاه‌هاي اندازه‌گيري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بايد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به طور دوره‌اي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كاليبره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شوند. گذشت زمان،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فرسودگي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، حوادث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غير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قابل پيش‌بيني، باعث مي‌شوند تا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قابليت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رديابي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نتايج آنها تا استانداردها زير سوال رفته و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نيازمند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تاييد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مجدد باشند. براي تجهيزات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كاليبره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شده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گواهي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كاليبراسيون صادر شده و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ضميمه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دستگاه مي‌گردد. </a:t>
            </a:r>
          </a:p>
          <a:p>
            <a:pPr marL="0" algn="just" rtl="1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كاليبره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كردن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تمام تجهيزات لازم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نيست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.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برخي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از آنها 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ممكن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است صرفاً به عنوان نشان دهنده مورد استفاده قرار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گيرند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. انواع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ديگر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تجهيزات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ممكن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است به عنوان ابزار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تشخيصي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و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آشكارسازي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به كار بروند. هر گاه وسيله‌اي براي تعيين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قابليت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پذيرش محصول و يا عوامل موثر در فرايند آزمون مورد استفاده قرار </a:t>
            </a:r>
            <a:r>
              <a:rPr lang="fa-IR" sz="2400" dirty="0" err="1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نگيرد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 كاليبراسيون آن ضرورت ندارد.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43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43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43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3394" grpId="0"/>
      <p:bldP spid="4433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301625"/>
            <a:ext cx="8397905" cy="627045"/>
          </a:xfrm>
        </p:spPr>
        <p:txBody>
          <a:bodyPr/>
          <a:lstStyle/>
          <a:p>
            <a:pPr algn="ctr" rtl="1" eaLnBrk="1" hangingPunct="1"/>
            <a:r>
              <a:rPr lang="fa-IR" sz="3200" dirty="0" smtClean="0">
                <a:solidFill>
                  <a:schemeClr val="tx1"/>
                </a:solidFill>
                <a:cs typeface="B Titr" pitchFamily="2" charset="-78"/>
              </a:rPr>
              <a:t>اهداف </a:t>
            </a:r>
            <a:r>
              <a:rPr lang="fa-IR" sz="3200" dirty="0" err="1" smtClean="0">
                <a:solidFill>
                  <a:schemeClr val="tx1"/>
                </a:solidFill>
                <a:cs typeface="B Titr" pitchFamily="2" charset="-78"/>
              </a:rPr>
              <a:t>اصلي</a:t>
            </a:r>
            <a:r>
              <a:rPr lang="fa-IR" sz="3200" dirty="0" smtClean="0">
                <a:solidFill>
                  <a:schemeClr val="tx1"/>
                </a:solidFill>
                <a:cs typeface="B Titr" pitchFamily="2" charset="-78"/>
              </a:rPr>
              <a:t> كاليبراسيون</a:t>
            </a:r>
            <a:endParaRPr lang="en-US" sz="3200" dirty="0" smtClean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1285860"/>
            <a:ext cx="8134352" cy="5392738"/>
          </a:xfrm>
        </p:spPr>
        <p:txBody>
          <a:bodyPr/>
          <a:lstStyle/>
          <a:p>
            <a:pPr marL="0" indent="0" algn="r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dirty="0" smtClean="0">
                <a:cs typeface="B Mitra" pitchFamily="2" charset="-78"/>
              </a:rPr>
              <a:t>1- براي اطمينان از قرائت‌هايي كه از دستگاه صورت مي‌گيرد.</a:t>
            </a:r>
          </a:p>
          <a:p>
            <a:pPr marL="0" indent="0" algn="r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dirty="0" smtClean="0">
                <a:cs typeface="B Mitra" pitchFamily="2" charset="-78"/>
              </a:rPr>
              <a:t>2- براي تعيين </a:t>
            </a:r>
            <a:r>
              <a:rPr lang="fa-IR" sz="2400" dirty="0" err="1" smtClean="0">
                <a:cs typeface="B Mitra" pitchFamily="2" charset="-78"/>
              </a:rPr>
              <a:t>درستي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مقادير</a:t>
            </a:r>
            <a:r>
              <a:rPr lang="fa-IR" sz="2400" dirty="0" smtClean="0">
                <a:cs typeface="B Mitra" pitchFamily="2" charset="-78"/>
              </a:rPr>
              <a:t> خوانده شده از دستگاه.</a:t>
            </a:r>
          </a:p>
          <a:p>
            <a:pPr marL="0" indent="0" algn="just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dirty="0" smtClean="0">
                <a:cs typeface="B Mitra" pitchFamily="2" charset="-78"/>
              </a:rPr>
              <a:t>3- براي استقرار </a:t>
            </a:r>
            <a:r>
              <a:rPr lang="fa-IR" sz="2400" dirty="0" err="1" smtClean="0">
                <a:cs typeface="B Mitra" pitchFamily="2" charset="-78"/>
              </a:rPr>
              <a:t>قابليت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رديابي</a:t>
            </a:r>
            <a:r>
              <a:rPr lang="fa-IR" sz="2400" dirty="0" smtClean="0">
                <a:cs typeface="B Mitra" pitchFamily="2" charset="-78"/>
              </a:rPr>
              <a:t> دستگاه به استانداردهاي مرجع (هدف </a:t>
            </a:r>
            <a:r>
              <a:rPr lang="fa-IR" sz="2400" dirty="0" err="1" smtClean="0">
                <a:cs typeface="B Mitra" pitchFamily="2" charset="-78"/>
              </a:rPr>
              <a:t>نهايي</a:t>
            </a:r>
            <a:r>
              <a:rPr lang="fa-IR" sz="2400" dirty="0" smtClean="0">
                <a:cs typeface="B Mitra" pitchFamily="2" charset="-78"/>
              </a:rPr>
              <a:t> كاليبراسيون </a:t>
            </a:r>
            <a:r>
              <a:rPr lang="fa-IR" sz="2400" dirty="0" err="1" smtClean="0">
                <a:cs typeface="B Mitra" pitchFamily="2" charset="-78"/>
              </a:rPr>
              <a:t>برقراري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قابليت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رديابي</a:t>
            </a:r>
            <a:r>
              <a:rPr lang="fa-IR" sz="2400" dirty="0" smtClean="0">
                <a:cs typeface="B Mitra" pitchFamily="2" charset="-78"/>
              </a:rPr>
              <a:t> عنوان شده است.)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4" grpId="0"/>
      <p:bldP spid="21299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64291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rtl="1" eaLnBrk="1" hangingPunct="1">
              <a:lnSpc>
                <a:spcPct val="85000"/>
              </a:lnSpc>
            </a:pPr>
            <a:r>
              <a:rPr lang="fa-IR" sz="2800" dirty="0" err="1" smtClean="0">
                <a:cs typeface="Titr" pitchFamily="2" charset="-78"/>
              </a:rPr>
              <a:t>قابليت</a:t>
            </a:r>
            <a:r>
              <a:rPr lang="fa-IR" sz="2800" dirty="0" smtClean="0">
                <a:cs typeface="Titr" pitchFamily="2" charset="-78"/>
              </a:rPr>
              <a:t> </a:t>
            </a:r>
            <a:r>
              <a:rPr lang="fa-IR" sz="2800" dirty="0" err="1" smtClean="0">
                <a:cs typeface="Titr" pitchFamily="2" charset="-78"/>
              </a:rPr>
              <a:t>ردياب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(Traceability)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285860"/>
            <a:ext cx="8286807" cy="4889515"/>
          </a:xfrm>
        </p:spPr>
        <p:txBody>
          <a:bodyPr/>
          <a:lstStyle/>
          <a:p>
            <a:pPr marL="0" algn="just" rt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مهمترين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ويژگي</a:t>
            </a:r>
            <a:r>
              <a:rPr lang="fa-IR" sz="2400" dirty="0" smtClean="0">
                <a:cs typeface="B Mitra" pitchFamily="2" charset="-78"/>
              </a:rPr>
              <a:t> كه يك اندازه‌گيري </a:t>
            </a:r>
            <a:r>
              <a:rPr lang="fa-IR" sz="2400" dirty="0" err="1" smtClean="0">
                <a:cs typeface="B Mitra" pitchFamily="2" charset="-78"/>
              </a:rPr>
              <a:t>بايد</a:t>
            </a:r>
            <a:r>
              <a:rPr lang="fa-IR" sz="2400" dirty="0" smtClean="0">
                <a:cs typeface="B Mitra" pitchFamily="2" charset="-78"/>
              </a:rPr>
              <a:t> داشته باشد وجود </a:t>
            </a:r>
            <a:r>
              <a:rPr lang="fa-IR" sz="2400" dirty="0" err="1" smtClean="0">
                <a:cs typeface="B Mitra" pitchFamily="2" charset="-78"/>
              </a:rPr>
              <a:t>قابليت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رديابي</a:t>
            </a:r>
            <a:r>
              <a:rPr lang="fa-IR" sz="2400" dirty="0" smtClean="0">
                <a:cs typeface="B Mitra" pitchFamily="2" charset="-78"/>
              </a:rPr>
              <a:t> نتايج آن تا استانداردهاي </a:t>
            </a:r>
            <a:r>
              <a:rPr lang="fa-IR" sz="2400" dirty="0" err="1" smtClean="0">
                <a:cs typeface="B Mitra" pitchFamily="2" charset="-78"/>
              </a:rPr>
              <a:t>ملي</a:t>
            </a:r>
            <a:r>
              <a:rPr lang="fa-IR" sz="2400" dirty="0" smtClean="0">
                <a:cs typeface="B Mitra" pitchFamily="2" charset="-78"/>
              </a:rPr>
              <a:t> و سپس بين المللي مي‌باشد.</a:t>
            </a:r>
          </a:p>
          <a:p>
            <a:pPr marL="0" algn="just" rt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وقتي</a:t>
            </a:r>
            <a:r>
              <a:rPr lang="fa-IR" sz="2400" dirty="0" smtClean="0">
                <a:cs typeface="B Mitra" pitchFamily="2" charset="-78"/>
              </a:rPr>
              <a:t> سطح اطمينان و عدم قطعيت كليه اندازه‌گيري‌ها </a:t>
            </a:r>
            <a:r>
              <a:rPr lang="fa-IR" sz="2400" dirty="0" err="1" smtClean="0">
                <a:cs typeface="B Mitra" pitchFamily="2" charset="-78"/>
              </a:rPr>
              <a:t>بيان</a:t>
            </a:r>
            <a:r>
              <a:rPr lang="fa-IR" sz="2400" dirty="0" smtClean="0">
                <a:cs typeface="B Mitra" pitchFamily="2" charset="-78"/>
              </a:rPr>
              <a:t> شود </a:t>
            </a:r>
            <a:r>
              <a:rPr lang="fa-IR" sz="2400" dirty="0" err="1" smtClean="0">
                <a:cs typeface="B Mitra" pitchFamily="2" charset="-78"/>
              </a:rPr>
              <a:t>درستي</a:t>
            </a:r>
            <a:r>
              <a:rPr lang="fa-IR" sz="2400" dirty="0" smtClean="0">
                <a:cs typeface="B Mitra" pitchFamily="2" charset="-78"/>
              </a:rPr>
              <a:t> و دقت نتايج اندازه‌گيري </a:t>
            </a:r>
            <a:r>
              <a:rPr lang="fa-IR" sz="2400" dirty="0" err="1" smtClean="0">
                <a:cs typeface="B Mitra" pitchFamily="2" charset="-78"/>
              </a:rPr>
              <a:t>تضمين</a:t>
            </a:r>
            <a:r>
              <a:rPr lang="fa-IR" sz="2400" dirty="0" smtClean="0">
                <a:cs typeface="B Mitra" pitchFamily="2" charset="-78"/>
              </a:rPr>
              <a:t> مي‌گردد.</a:t>
            </a:r>
          </a:p>
          <a:p>
            <a:pPr marL="0" algn="just" rt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قابليت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رديابي</a:t>
            </a:r>
            <a:r>
              <a:rPr lang="fa-IR" sz="2400" dirty="0" smtClean="0">
                <a:cs typeface="B Mitra" pitchFamily="2" charset="-78"/>
              </a:rPr>
              <a:t>  </a:t>
            </a:r>
            <a:r>
              <a:rPr lang="fa-IR" sz="2400" dirty="0" err="1" smtClean="0">
                <a:cs typeface="B Mitra" pitchFamily="2" charset="-78"/>
              </a:rPr>
              <a:t>قابليت</a:t>
            </a:r>
            <a:r>
              <a:rPr lang="fa-IR" sz="2400" dirty="0" smtClean="0">
                <a:cs typeface="B Mitra" pitchFamily="2" charset="-78"/>
              </a:rPr>
              <a:t> ارتباط دادن مقدار يك استاندارد يا نتيجه يك اندازه‌گيري با مرجع‌هاي </a:t>
            </a:r>
            <a:r>
              <a:rPr lang="fa-IR" sz="2400" dirty="0" err="1" smtClean="0">
                <a:cs typeface="B Mitra" pitchFamily="2" charset="-78"/>
              </a:rPr>
              <a:t>ملي</a:t>
            </a:r>
            <a:r>
              <a:rPr lang="fa-IR" sz="2400" dirty="0" smtClean="0">
                <a:cs typeface="B Mitra" pitchFamily="2" charset="-78"/>
              </a:rPr>
              <a:t> يا بين‌المللي از طريق </a:t>
            </a:r>
            <a:r>
              <a:rPr lang="fa-IR" sz="2400" dirty="0" err="1" smtClean="0">
                <a:cs typeface="B Mitra" pitchFamily="2" charset="-78"/>
              </a:rPr>
              <a:t>زنجيره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پيوسته</a:t>
            </a:r>
            <a:r>
              <a:rPr lang="fa-IR" sz="2400" dirty="0" smtClean="0">
                <a:cs typeface="B Mitra" pitchFamily="2" charset="-78"/>
              </a:rPr>
              <a:t> مقايسه‌ها كه </a:t>
            </a:r>
            <a:r>
              <a:rPr lang="fa-IR" sz="2400" dirty="0" err="1" smtClean="0">
                <a:cs typeface="B Mitra" pitchFamily="2" charset="-78"/>
              </a:rPr>
              <a:t>همگي</a:t>
            </a:r>
            <a:r>
              <a:rPr lang="fa-IR" sz="2400" dirty="0" smtClean="0">
                <a:cs typeface="B Mitra" pitchFamily="2" charset="-78"/>
              </a:rPr>
              <a:t> عدم </a:t>
            </a:r>
            <a:r>
              <a:rPr lang="fa-IR" sz="2400" dirty="0" err="1" smtClean="0">
                <a:cs typeface="B Mitra" pitchFamily="2" charset="-78"/>
              </a:rPr>
              <a:t>قطعيتي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معين</a:t>
            </a:r>
            <a:r>
              <a:rPr lang="fa-IR" sz="2400" dirty="0" smtClean="0">
                <a:cs typeface="B Mitra" pitchFamily="2" charset="-78"/>
              </a:rPr>
              <a:t> دارند. كاليبراسيون تنها راه </a:t>
            </a:r>
            <a:r>
              <a:rPr lang="fa-IR" sz="2400" dirty="0" err="1" smtClean="0">
                <a:cs typeface="B Mitra" pitchFamily="2" charset="-78"/>
              </a:rPr>
              <a:t>برقراري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قابليت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رديابي</a:t>
            </a:r>
            <a:r>
              <a:rPr lang="fa-IR" sz="2400" dirty="0" smtClean="0">
                <a:cs typeface="B Mitra" pitchFamily="2" charset="-78"/>
              </a:rPr>
              <a:t> مي‌باشد</a:t>
            </a:r>
            <a:r>
              <a:rPr lang="fa-IR" sz="2800" dirty="0" smtClean="0">
                <a:cs typeface="B Mitra" pitchFamily="2" charset="-78"/>
              </a:rPr>
              <a:t>.</a:t>
            </a:r>
            <a:endParaRPr lang="en-US" sz="2800" dirty="0" smtClean="0">
              <a:cs typeface="B Mitra" pitchFamily="2" charset="-78"/>
            </a:endParaRPr>
          </a:p>
          <a:p>
            <a:pPr marL="0" algn="dist" rtl="1" eaLnBrk="1" hangingPunct="1">
              <a:lnSpc>
                <a:spcPct val="80000"/>
              </a:lnSpc>
              <a:spcBef>
                <a:spcPts val="0"/>
              </a:spcBef>
              <a:buNone/>
            </a:pPr>
            <a:endParaRPr lang="en-US" sz="28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4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4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18" grpId="0"/>
      <p:bldP spid="4444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71435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85000"/>
              </a:lnSpc>
            </a:pPr>
            <a:r>
              <a:rPr lang="fa-IR" sz="2800" dirty="0" smtClean="0">
                <a:solidFill>
                  <a:schemeClr val="tx1"/>
                </a:solidFill>
                <a:cs typeface="Titr" pitchFamily="2" charset="-78"/>
              </a:rPr>
              <a:t>استقرار </a:t>
            </a:r>
            <a:r>
              <a:rPr lang="fa-IR" sz="2800" dirty="0" err="1" smtClean="0">
                <a:solidFill>
                  <a:schemeClr val="tx1"/>
                </a:solidFill>
                <a:cs typeface="Titr" pitchFamily="2" charset="-78"/>
              </a:rPr>
              <a:t>قابليت</a:t>
            </a:r>
            <a:r>
              <a:rPr lang="fa-IR" sz="2800" dirty="0" smtClean="0">
                <a:solidFill>
                  <a:schemeClr val="tx1"/>
                </a:solidFill>
                <a:cs typeface="Titr" pitchFamily="2" charset="-78"/>
              </a:rPr>
              <a:t> </a:t>
            </a:r>
            <a:r>
              <a:rPr lang="fa-IR" sz="2800" dirty="0" err="1" smtClean="0">
                <a:solidFill>
                  <a:schemeClr val="tx1"/>
                </a:solidFill>
                <a:cs typeface="Titr" pitchFamily="2" charset="-78"/>
              </a:rPr>
              <a:t>رديابي</a:t>
            </a:r>
            <a:r>
              <a:rPr lang="fa-IR" sz="2800" dirty="0" smtClean="0">
                <a:solidFill>
                  <a:schemeClr val="tx1"/>
                </a:solidFill>
                <a:cs typeface="Titr" pitchFamily="2" charset="-78"/>
              </a:rPr>
              <a:t> نتايج اندازه‌گيري (در كاليبراسيون)</a:t>
            </a:r>
            <a:endParaRPr lang="en-US" sz="2800" dirty="0" smtClean="0">
              <a:solidFill>
                <a:schemeClr val="tx1"/>
              </a:solidFill>
              <a:cs typeface="Titr" pitchFamily="2" charset="-78"/>
            </a:endParaRP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1285860"/>
            <a:ext cx="8215370" cy="2203450"/>
          </a:xfrm>
        </p:spPr>
        <p:txBody>
          <a:bodyPr/>
          <a:lstStyle/>
          <a:p>
            <a:pPr marL="0" algn="just" rtl="1" eaLnBrk="1" hangingPunct="1">
              <a:lnSpc>
                <a:spcPct val="150000"/>
              </a:lnSpc>
              <a:buNone/>
            </a:pPr>
            <a:r>
              <a:rPr lang="fa-IR" sz="2400" dirty="0" err="1" smtClean="0">
                <a:cs typeface="B Mitra" pitchFamily="2" charset="-78"/>
              </a:rPr>
              <a:t>بوسيله</a:t>
            </a:r>
            <a:r>
              <a:rPr lang="fa-IR" sz="2400" dirty="0" smtClean="0">
                <a:cs typeface="B Mitra" pitchFamily="2" charset="-78"/>
              </a:rPr>
              <a:t> تعيين نام دستگاه مرجع كاليبراسيون و عدم قطعيت آن محاسبه اعلام عدم قطعيت اندازه‌گيري براي نتايج كاليبراسيون و </a:t>
            </a:r>
            <a:r>
              <a:rPr lang="fa-IR" sz="2400" dirty="0" err="1" smtClean="0">
                <a:cs typeface="B Mitra" pitchFamily="2" charset="-78"/>
              </a:rPr>
              <a:t>نيز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بيان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شرايط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محيطي</a:t>
            </a:r>
            <a:r>
              <a:rPr lang="fa-IR" sz="2400" dirty="0" smtClean="0">
                <a:cs typeface="B Mitra" pitchFamily="2" charset="-78"/>
              </a:rPr>
              <a:t> اثر گذار بر نتيجه اندازه‌گيري </a:t>
            </a:r>
            <a:r>
              <a:rPr lang="fa-IR" sz="2400" dirty="0" err="1" smtClean="0">
                <a:cs typeface="B Mitra" pitchFamily="2" charset="-78"/>
              </a:rPr>
              <a:t>قابليت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رديابي</a:t>
            </a:r>
            <a:r>
              <a:rPr lang="fa-IR" sz="2400" dirty="0" smtClean="0">
                <a:cs typeface="B Mitra" pitchFamily="2" charset="-78"/>
              </a:rPr>
              <a:t> نتايج كاليبراسيون استقرار مي‌يابد. </a:t>
            </a:r>
            <a:endParaRPr lang="en-US" sz="2400" dirty="0" smtClean="0">
              <a:cs typeface="B Mitra" pitchFamily="2" charset="-78"/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" y="3252810"/>
            <a:ext cx="9144000" cy="3462338"/>
            <a:chOff x="217" y="1344"/>
            <a:chExt cx="5897" cy="2181"/>
          </a:xfrm>
        </p:grpSpPr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7" y="1570"/>
              <a:ext cx="2631" cy="18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29" y="1344"/>
              <a:ext cx="3085" cy="218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8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9474" grpId="0"/>
      <p:bldP spid="4894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64291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85000"/>
              </a:lnSpc>
            </a:pPr>
            <a:r>
              <a:rPr lang="fa-IR" sz="2800" dirty="0" err="1" smtClean="0">
                <a:solidFill>
                  <a:schemeClr val="tx1"/>
                </a:solidFill>
                <a:cs typeface="Titr" pitchFamily="2" charset="-78"/>
              </a:rPr>
              <a:t>دستاوردها</a:t>
            </a:r>
            <a:r>
              <a:rPr lang="ar-SA" sz="2800" dirty="0" smtClean="0">
                <a:solidFill>
                  <a:schemeClr val="tx1"/>
                </a:solidFill>
                <a:cs typeface="Titr" pitchFamily="2" charset="-78"/>
              </a:rPr>
              <a:t>ي</a:t>
            </a:r>
            <a:r>
              <a:rPr lang="fa-IR" sz="2800" dirty="0" smtClean="0">
                <a:solidFill>
                  <a:schemeClr val="tx1"/>
                </a:solidFill>
                <a:cs typeface="Titr" pitchFamily="2" charset="-78"/>
              </a:rPr>
              <a:t> کال</a:t>
            </a:r>
            <a:r>
              <a:rPr lang="ar-SA" sz="2800" dirty="0" smtClean="0">
                <a:solidFill>
                  <a:schemeClr val="tx1"/>
                </a:solidFill>
                <a:cs typeface="Titr" pitchFamily="2" charset="-78"/>
              </a:rPr>
              <a:t>ي</a:t>
            </a:r>
            <a:r>
              <a:rPr lang="fa-IR" sz="2800" dirty="0" err="1" smtClean="0">
                <a:solidFill>
                  <a:schemeClr val="tx1"/>
                </a:solidFill>
                <a:cs typeface="Titr" pitchFamily="2" charset="-78"/>
              </a:rPr>
              <a:t>براس</a:t>
            </a:r>
            <a:r>
              <a:rPr lang="ar-SA" sz="2800" dirty="0" smtClean="0">
                <a:solidFill>
                  <a:schemeClr val="tx1"/>
                </a:solidFill>
                <a:cs typeface="Titr" pitchFamily="2" charset="-78"/>
              </a:rPr>
              <a:t>ي</a:t>
            </a:r>
            <a:r>
              <a:rPr lang="fa-IR" sz="2800" dirty="0" smtClean="0">
                <a:solidFill>
                  <a:schemeClr val="tx1"/>
                </a:solidFill>
                <a:cs typeface="Titr" pitchFamily="2" charset="-78"/>
              </a:rPr>
              <a:t>ون</a:t>
            </a:r>
            <a:endParaRPr lang="en-US" sz="2800" dirty="0" smtClean="0">
              <a:solidFill>
                <a:schemeClr val="tx1"/>
              </a:solidFill>
              <a:cs typeface="Titr" pitchFamily="2" charset="-78"/>
            </a:endParaRPr>
          </a:p>
        </p:txBody>
      </p:sp>
      <p:sp>
        <p:nvSpPr>
          <p:cNvPr id="284675" name="Rectangle 3"/>
          <p:cNvSpPr>
            <a:spLocks noGrp="1" noChangeArrowheads="1"/>
          </p:cNvSpPr>
          <p:nvPr>
            <p:ph idx="1"/>
          </p:nvPr>
        </p:nvSpPr>
        <p:spPr>
          <a:xfrm>
            <a:off x="549245" y="1214422"/>
            <a:ext cx="8309035" cy="3741737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به دست آوردن </a:t>
            </a:r>
            <a:r>
              <a:rPr lang="fa-IR" sz="2400" dirty="0" err="1" smtClean="0">
                <a:cs typeface="B Mitra" pitchFamily="2" charset="-78"/>
              </a:rPr>
              <a:t>نتا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ج درست و </a:t>
            </a:r>
            <a:r>
              <a:rPr lang="fa-IR" sz="2400" dirty="0" err="1" smtClean="0">
                <a:cs typeface="B Mitra" pitchFamily="2" charset="-78"/>
              </a:rPr>
              <a:t>صح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ح در اندازه‌گ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کاهش </a:t>
            </a:r>
            <a:r>
              <a:rPr lang="fa-IR" sz="2400" dirty="0" err="1" smtClean="0">
                <a:cs typeface="B Mitra" pitchFamily="2" charset="-78"/>
              </a:rPr>
              <a:t>هز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نه و دوباره کار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بهره‌ور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شتر؛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جوابگو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 در </a:t>
            </a:r>
            <a:r>
              <a:rPr lang="fa-IR" sz="2400" dirty="0" err="1" smtClean="0">
                <a:cs typeface="B Mitra" pitchFamily="2" charset="-78"/>
              </a:rPr>
              <a:t>دعاو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حق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ق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و حقوق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از 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ازها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اخذ گواه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‌ها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استانداردها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b="1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جلوگ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از </a:t>
            </a:r>
            <a:r>
              <a:rPr lang="fa-IR" sz="2400" dirty="0" err="1" smtClean="0">
                <a:cs typeface="B Mitra" pitchFamily="2" charset="-78"/>
              </a:rPr>
              <a:t>تضييع</a:t>
            </a:r>
            <a:r>
              <a:rPr lang="fa-IR" sz="2400" dirty="0" smtClean="0">
                <a:cs typeface="B Mitra" pitchFamily="2" charset="-78"/>
              </a:rPr>
              <a:t> حقوق مصرف کننده و </a:t>
            </a:r>
            <a:r>
              <a:rPr lang="fa-IR" sz="2400" dirty="0" err="1" smtClean="0">
                <a:cs typeface="B Mitra" pitchFamily="2" charset="-78"/>
              </a:rPr>
              <a:t>تول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کننده؛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8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8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8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4" grpId="0"/>
      <p:bldP spid="2846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64291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85000"/>
              </a:lnSpc>
            </a:pPr>
            <a:r>
              <a:rPr lang="fa-IR" sz="2800" dirty="0" smtClean="0">
                <a:solidFill>
                  <a:schemeClr val="tx1"/>
                </a:solidFill>
                <a:cs typeface="Titr" pitchFamily="2" charset="-78"/>
              </a:rPr>
              <a:t>مراحل انجام کال</a:t>
            </a:r>
            <a:r>
              <a:rPr lang="ar-SA" sz="2800" dirty="0" smtClean="0">
                <a:solidFill>
                  <a:schemeClr val="tx1"/>
                </a:solidFill>
                <a:cs typeface="Titr" pitchFamily="2" charset="-78"/>
              </a:rPr>
              <a:t>ي</a:t>
            </a:r>
            <a:r>
              <a:rPr lang="fa-IR" sz="2800" dirty="0" err="1" smtClean="0">
                <a:solidFill>
                  <a:schemeClr val="tx1"/>
                </a:solidFill>
                <a:cs typeface="Titr" pitchFamily="2" charset="-78"/>
              </a:rPr>
              <a:t>براس</a:t>
            </a:r>
            <a:r>
              <a:rPr lang="ar-SA" sz="2800" dirty="0" smtClean="0">
                <a:solidFill>
                  <a:schemeClr val="tx1"/>
                </a:solidFill>
                <a:cs typeface="Titr" pitchFamily="2" charset="-78"/>
              </a:rPr>
              <a:t>ي</a:t>
            </a:r>
            <a:r>
              <a:rPr lang="fa-IR" sz="2800" dirty="0" smtClean="0">
                <a:solidFill>
                  <a:schemeClr val="tx1"/>
                </a:solidFill>
                <a:cs typeface="Titr" pitchFamily="2" charset="-78"/>
              </a:rPr>
              <a:t>ون</a:t>
            </a:r>
            <a:endParaRPr lang="en-US" sz="2800" dirty="0" smtClean="0">
              <a:solidFill>
                <a:schemeClr val="tx1"/>
              </a:solidFill>
              <a:cs typeface="Titr" pitchFamily="2" charset="-78"/>
            </a:endParaRPr>
          </a:p>
        </p:txBody>
      </p:sp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214422"/>
            <a:ext cx="8597930" cy="5429288"/>
          </a:xfrm>
        </p:spPr>
        <p:txBody>
          <a:bodyPr/>
          <a:lstStyle/>
          <a:p>
            <a:pPr marL="533400" indent="-419100" algn="r" rtl="1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fa-IR" sz="2400" dirty="0" smtClean="0">
                <a:cs typeface="B Mitra" pitchFamily="2" charset="-78"/>
              </a:rPr>
              <a:t>کد</a:t>
            </a:r>
            <a:r>
              <a:rPr lang="fa-IR" sz="2400" dirty="0" smtClean="0">
                <a:cs typeface="Zar" pitchFamily="2" charset="-78"/>
              </a:rPr>
              <a:t> </a:t>
            </a:r>
            <a:r>
              <a:rPr lang="fa-IR" sz="2400" dirty="0" smtClean="0">
                <a:cs typeface="B Mitra" pitchFamily="2" charset="-78"/>
              </a:rPr>
              <a:t>گذار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fa-IR" sz="2400" dirty="0" smtClean="0">
                <a:cs typeface="B Mitra" pitchFamily="2" charset="-78"/>
              </a:rPr>
              <a:t> اندازه‌گيري و ته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ه شناسنامه و 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ست آنها؛</a:t>
            </a:r>
          </a:p>
          <a:p>
            <a:pPr marL="533400" indent="-419100" algn="r" rtl="1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fa-IR" sz="2400" dirty="0" smtClean="0">
                <a:cs typeface="B Mitra" pitchFamily="2" charset="-78"/>
              </a:rPr>
              <a:t>طبقه‌بند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fa-IR" sz="2400" dirty="0" smtClean="0">
                <a:cs typeface="B Mitra" pitchFamily="2" charset="-78"/>
              </a:rPr>
              <a:t> اندازه‌گيري از نظر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ون؛</a:t>
            </a:r>
          </a:p>
          <a:p>
            <a:pPr marL="533400" indent="-419100" algn="r" rtl="1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fa-IR" sz="2400" dirty="0" err="1" smtClean="0">
                <a:cs typeface="B Mitra" pitchFamily="2" charset="-78"/>
              </a:rPr>
              <a:t>تع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ن دوره تناوب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ون؛</a:t>
            </a:r>
          </a:p>
          <a:p>
            <a:pPr marL="533400" indent="-419100" algn="r" rtl="1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fa-IR" sz="2400" dirty="0" err="1" smtClean="0">
                <a:cs typeface="B Mitra" pitchFamily="2" charset="-78"/>
              </a:rPr>
              <a:t>تع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ن حد مجاز خطا؛</a:t>
            </a:r>
          </a:p>
          <a:p>
            <a:pPr marL="533400" indent="-419100" algn="r" rtl="1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fa-IR" sz="2400" dirty="0" smtClean="0">
                <a:cs typeface="B Mitra" pitchFamily="2" charset="-78"/>
              </a:rPr>
              <a:t>انتخاب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کننده؛</a:t>
            </a:r>
          </a:p>
          <a:p>
            <a:pPr marL="533400" indent="-419100" algn="r" rtl="1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fa-IR" sz="2400" dirty="0" smtClean="0">
                <a:cs typeface="B Mitra" pitchFamily="2" charset="-78"/>
              </a:rPr>
              <a:t>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(عمل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ات</a:t>
            </a:r>
            <a:r>
              <a:rPr lang="fa-IR" sz="2400" dirty="0" smtClean="0">
                <a:cs typeface="B Mitra" pitchFamily="2" charset="-78"/>
              </a:rPr>
              <a:t>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ون، </a:t>
            </a:r>
            <a:r>
              <a:rPr lang="fa-IR" sz="2400" dirty="0" err="1" smtClean="0">
                <a:cs typeface="B Mitra" pitchFamily="2" charset="-78"/>
              </a:rPr>
              <a:t>تعي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ز، صدور گواه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و برچسب </a:t>
            </a:r>
            <a:r>
              <a:rPr lang="fa-IR" sz="2400" dirty="0" err="1" smtClean="0">
                <a:cs typeface="B Mitra" pitchFamily="2" charset="-78"/>
              </a:rPr>
              <a:t>كال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ون، نصب برچسب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ون)؛</a:t>
            </a:r>
          </a:p>
          <a:p>
            <a:pPr marL="533400" indent="-419100" algn="r" rtl="1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fa-IR" sz="2400" dirty="0" smtClean="0">
                <a:cs typeface="B Mitra" pitchFamily="2" charset="-78"/>
              </a:rPr>
              <a:t>اعمال </a:t>
            </a:r>
            <a:r>
              <a:rPr lang="fa-IR" sz="2400" dirty="0" err="1" smtClean="0">
                <a:cs typeface="B Mitra" pitchFamily="2" charset="-78"/>
              </a:rPr>
              <a:t>نتا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ج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ون؛</a:t>
            </a:r>
          </a:p>
          <a:p>
            <a:pPr marL="533400" indent="-419100" algn="r" rtl="1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fa-IR" sz="2400" dirty="0" smtClean="0">
                <a:cs typeface="B Mitra" pitchFamily="2" charset="-78"/>
              </a:rPr>
              <a:t>ثبت و حفظ و نگهدار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سوابق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ون.</a:t>
            </a:r>
          </a:p>
          <a:p>
            <a:pPr marL="1333500" lvl="2" indent="-419100" algn="r" rtl="1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endParaRPr lang="en-US" sz="2600" dirty="0" smtClean="0">
              <a:cs typeface="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6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28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2" grpId="0"/>
      <p:bldP spid="28672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64291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انجام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464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57298"/>
            <a:ext cx="8229600" cy="3571900"/>
          </a:xfrm>
        </p:spPr>
        <p:txBody>
          <a:bodyPr/>
          <a:lstStyle/>
          <a:p>
            <a:pPr marL="609600" indent="-609600" algn="r" rtl="1" eaLnBrk="1" hangingPunct="1">
              <a:lnSpc>
                <a:spcPct val="150000"/>
              </a:lnSpc>
              <a:buClr>
                <a:schemeClr val="tx1"/>
              </a:buClr>
              <a:buFontTx/>
              <a:buNone/>
            </a:pPr>
            <a:r>
              <a:rPr lang="fa-IR" sz="2000" dirty="0" smtClean="0">
                <a:cs typeface="Titr" pitchFamily="2" charset="-78"/>
              </a:rPr>
              <a:t>1. کد گذار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 </a:t>
            </a:r>
            <a:r>
              <a:rPr lang="fa-IR" sz="2000" dirty="0" err="1" smtClean="0">
                <a:cs typeface="Titr" pitchFamily="2" charset="-78"/>
              </a:rPr>
              <a:t>تجه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زات</a:t>
            </a:r>
            <a:r>
              <a:rPr lang="fa-IR" sz="2000" dirty="0" smtClean="0">
                <a:cs typeface="Titr" pitchFamily="2" charset="-78"/>
              </a:rPr>
              <a:t> اندازه‌گيري و ته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ه شناسنامه و 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ست آنها</a:t>
            </a:r>
            <a:endParaRPr lang="fa-IR" sz="2000" dirty="0" smtClean="0">
              <a:cs typeface="Zar" pitchFamily="2" charset="-78"/>
            </a:endParaRPr>
          </a:p>
          <a:p>
            <a:pPr marL="609600" indent="-609600" algn="r" rtl="1" eaLnBrk="1" hangingPunct="1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fa-IR" sz="2400" dirty="0" smtClean="0">
                <a:cs typeface="B Mitra" pitchFamily="2" charset="-78"/>
              </a:rPr>
              <a:t>تمام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fa-IR" sz="2400" dirty="0" smtClean="0">
                <a:cs typeface="B Mitra" pitchFamily="2" charset="-78"/>
              </a:rPr>
              <a:t> اندازه‌گيري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وارد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ست شده و به هر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کد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 مشخصه‌اي داده شود.</a:t>
            </a:r>
          </a:p>
          <a:p>
            <a:pPr marL="609600" indent="-609600" algn="r" rtl="1" eaLnBrk="1" hangingPunct="1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fa-IR" sz="2400" dirty="0" smtClean="0">
                <a:cs typeface="B Mitra" pitchFamily="2" charset="-78"/>
              </a:rPr>
              <a:t>کد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به گونه‌اي باشد که بتوان بدون احتمال خطا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 را شناسا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 کرد.</a:t>
            </a:r>
          </a:p>
          <a:p>
            <a:pPr marL="609600" indent="-609600" algn="r" rtl="1" eaLnBrk="1" hangingPunct="1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fa-IR" sz="2400" dirty="0" smtClean="0">
                <a:cs typeface="B Mitra" pitchFamily="2" charset="-78"/>
              </a:rPr>
              <a:t>برا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هر 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 اندازه‌گيري شناسنامه ته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ه کرد.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464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658" name="Picture 617" descr="Description: Description: arm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928670"/>
            <a:ext cx="217171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0" y="3786190"/>
            <a:ext cx="91440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7575" algn="r"/>
                <a:tab pos="2743200" algn="ctr"/>
                <a:tab pos="5486400" algn="r"/>
              </a:tabLst>
            </a:pPr>
            <a:r>
              <a:rPr kumimoji="0" lang="ar-SA" sz="48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ea typeface="Times New Roman" pitchFamily="18" charset="0"/>
                <a:cs typeface="B Titr" pitchFamily="2" charset="-78"/>
              </a:rPr>
              <a:t>کـــفا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ea typeface="Times New Roman" pitchFamily="18" charset="0"/>
              <a:cs typeface="B Titr" pitchFamily="2" charset="-78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7575" algn="r"/>
                <a:tab pos="2743200" algn="ctr"/>
                <a:tab pos="5486400" algn="r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ea typeface="Times New Roman" pitchFamily="18" charset="0"/>
                <a:cs typeface="B Titr" pitchFamily="2" charset="-78"/>
              </a:rPr>
              <a:t>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Times New Roman" pitchFamily="18" charset="0"/>
                <a:cs typeface="B Titr" pitchFamily="2" charset="-78"/>
              </a:rPr>
              <a:t>شرکت کارآفرينی و فن</a:t>
            </a:r>
            <a:r>
              <a:rPr kumimoji="0" lang="fa-IR" sz="28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Times New Roman" pitchFamily="18" charset="0"/>
                <a:cs typeface="B Titr" pitchFamily="2" charset="-78"/>
              </a:rPr>
              <a:t>‌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Times New Roman" pitchFamily="18" charset="0"/>
                <a:cs typeface="B Titr" pitchFamily="2" charset="-78"/>
              </a:rPr>
              <a:t>آوری ايران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cs typeface="B Titr" pitchFamily="2" charset="-78"/>
              </a:rPr>
              <a:t>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144000" cy="64291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انجام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4749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28736"/>
            <a:ext cx="8280400" cy="4286280"/>
          </a:xfrm>
        </p:spPr>
        <p:txBody>
          <a:bodyPr/>
          <a:lstStyle/>
          <a:p>
            <a:pPr marL="609600" indent="-609600" algn="r" rtl="1" eaLnBrk="1" hangingPunct="1">
              <a:lnSpc>
                <a:spcPct val="150000"/>
              </a:lnSpc>
              <a:buFontTx/>
              <a:buNone/>
            </a:pPr>
            <a:r>
              <a:rPr lang="fa-IR" sz="2000" dirty="0" smtClean="0">
                <a:cs typeface="Titr" pitchFamily="2" charset="-78"/>
              </a:rPr>
              <a:t>2- طبقه بند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 </a:t>
            </a:r>
            <a:r>
              <a:rPr lang="fa-IR" sz="2000" dirty="0" err="1" smtClean="0">
                <a:cs typeface="Titr" pitchFamily="2" charset="-78"/>
              </a:rPr>
              <a:t>تجه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زات</a:t>
            </a:r>
            <a:r>
              <a:rPr lang="fa-IR" sz="2000" dirty="0" smtClean="0">
                <a:cs typeface="Titr" pitchFamily="2" charset="-78"/>
              </a:rPr>
              <a:t> از نظر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براس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ون</a:t>
            </a:r>
            <a:endParaRPr lang="fa-IR" sz="2000" dirty="0" smtClean="0">
              <a:cs typeface="Zar" pitchFamily="2" charset="-78"/>
            </a:endParaRPr>
          </a:p>
          <a:p>
            <a:pPr marL="0" indent="-609600" algn="just" rt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که اندازه 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 نبوده و 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از به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ندارند. مانند کلن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کانتر</a:t>
            </a:r>
            <a:r>
              <a:rPr lang="fa-IR" sz="2400" dirty="0" smtClean="0">
                <a:cs typeface="B Mitra" pitchFamily="2" charset="-78"/>
              </a:rPr>
              <a:t>، آب </a:t>
            </a:r>
            <a:r>
              <a:rPr lang="fa-IR" sz="2400" dirty="0" err="1" smtClean="0">
                <a:cs typeface="B Mitra" pitchFamily="2" charset="-78"/>
              </a:rPr>
              <a:t>مقطر</a:t>
            </a:r>
            <a:r>
              <a:rPr lang="fa-IR" sz="2400" dirty="0" smtClean="0">
                <a:cs typeface="B Mitra" pitchFamily="2" charset="-78"/>
              </a:rPr>
              <a:t> 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ر، 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تر بدون </a:t>
            </a:r>
            <a:r>
              <a:rPr lang="fa-IR" sz="2400" dirty="0" err="1" smtClean="0">
                <a:cs typeface="B Mitra" pitchFamily="2" charset="-78"/>
              </a:rPr>
              <a:t>دماسنج</a:t>
            </a:r>
            <a:r>
              <a:rPr lang="fa-IR" sz="2400" dirty="0" smtClean="0">
                <a:cs typeface="B Mitra" pitchFamily="2" charset="-78"/>
              </a:rPr>
              <a:t>، </a:t>
            </a:r>
            <a:r>
              <a:rPr lang="fa-IR" sz="2400" dirty="0" err="1" smtClean="0">
                <a:cs typeface="B Mitra" pitchFamily="2" charset="-78"/>
              </a:rPr>
              <a:t>همزن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مغناط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و بن مار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جوش در 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گروه قرار دارند.</a:t>
            </a:r>
            <a:r>
              <a:rPr lang="fa-IR" sz="2400" dirty="0" smtClean="0">
                <a:solidFill>
                  <a:schemeClr val="bg1"/>
                </a:solidFill>
                <a:cs typeface="B Mitra" pitchFamily="2" charset="-78"/>
              </a:rPr>
              <a:t>.</a:t>
            </a:r>
            <a:r>
              <a:rPr lang="fa-IR" sz="2400" dirty="0" smtClean="0">
                <a:cs typeface="B Mitra" pitchFamily="2" charset="-78"/>
              </a:rPr>
              <a:t>    </a:t>
            </a:r>
            <a:endParaRPr lang="en-US" sz="2400" dirty="0" smtClean="0">
              <a:cs typeface="B Mitra" pitchFamily="2" charset="-78"/>
            </a:endParaRPr>
          </a:p>
          <a:p>
            <a:pPr marL="0" indent="-609600" algn="just" rt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که هر بار قبل از استفاده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توسط کاربر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شوند. در 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گروه مي‌توان از دستگاه‌ها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en-US" sz="2400" dirty="0" smtClean="0">
                <a:cs typeface="B Mitra" pitchFamily="2" charset="-78"/>
              </a:rPr>
              <a:t> </a:t>
            </a:r>
            <a:r>
              <a:rPr lang="fa-IR" sz="2400" dirty="0" smtClean="0">
                <a:cs typeface="B Mitra" pitchFamily="2" charset="-78"/>
              </a:rPr>
              <a:t> متر نام برد. کاربر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دوره آموزش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و کنترل ک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ف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گونه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fa-IR" sz="2400" dirty="0" smtClean="0">
                <a:cs typeface="B Mitra" pitchFamily="2" charset="-78"/>
              </a:rPr>
              <a:t> را بگذراند. </a:t>
            </a:r>
          </a:p>
          <a:p>
            <a:pPr marL="0" indent="-609600" algn="just" rt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که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توسط واحدها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مورد </a:t>
            </a:r>
            <a:r>
              <a:rPr lang="fa-IR" sz="2400" dirty="0" err="1" smtClean="0">
                <a:cs typeface="B Mitra" pitchFamily="2" charset="-78"/>
              </a:rPr>
              <a:t>تائ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موسسه استاندارد و </a:t>
            </a:r>
            <a:r>
              <a:rPr lang="fa-IR" sz="2400" dirty="0" err="1" smtClean="0">
                <a:cs typeface="B Mitra" pitchFamily="2" charset="-78"/>
              </a:rPr>
              <a:t>تحق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قات صنعت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ران يا سازنده و يا </a:t>
            </a:r>
            <a:r>
              <a:rPr lang="fa-IR" sz="2400" dirty="0" err="1" smtClean="0">
                <a:cs typeface="B Mitra" pitchFamily="2" charset="-78"/>
              </a:rPr>
              <a:t>كاربر</a:t>
            </a:r>
            <a:r>
              <a:rPr lang="fa-IR" sz="2400" dirty="0" smtClean="0">
                <a:cs typeface="B Mitra" pitchFamily="2" charset="-78"/>
              </a:rPr>
              <a:t> در دوره‌هاي </a:t>
            </a:r>
            <a:r>
              <a:rPr lang="fa-IR" sz="2400" dirty="0" err="1" smtClean="0">
                <a:cs typeface="B Mitra" pitchFamily="2" charset="-78"/>
              </a:rPr>
              <a:t>زماني</a:t>
            </a:r>
            <a:r>
              <a:rPr lang="fa-IR" sz="2400" dirty="0" smtClean="0">
                <a:cs typeface="B Mitra" pitchFamily="2" charset="-78"/>
              </a:rPr>
              <a:t> مشخص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شوند. ترازو، </a:t>
            </a:r>
            <a:r>
              <a:rPr lang="fa-IR" sz="2400" dirty="0" err="1" smtClean="0">
                <a:cs typeface="B Mitra" pitchFamily="2" charset="-78"/>
              </a:rPr>
              <a:t>اتوکلاو</a:t>
            </a:r>
            <a:r>
              <a:rPr lang="fa-IR" sz="2400" dirty="0" smtClean="0">
                <a:cs typeface="B Mitra" pitchFamily="2" charset="-78"/>
              </a:rPr>
              <a:t>، </a:t>
            </a:r>
            <a:r>
              <a:rPr lang="fa-IR" sz="2400" dirty="0" err="1" smtClean="0">
                <a:cs typeface="B Mitra" pitchFamily="2" charset="-78"/>
              </a:rPr>
              <a:t>وسا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ل حجم سنج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، انکوباتور و </a:t>
            </a:r>
            <a:r>
              <a:rPr lang="fa-IR" sz="2400" dirty="0" err="1" smtClean="0">
                <a:cs typeface="B Mitra" pitchFamily="2" charset="-78"/>
              </a:rPr>
              <a:t>فور</a:t>
            </a:r>
            <a:r>
              <a:rPr lang="fa-IR" sz="2400" dirty="0" smtClean="0">
                <a:cs typeface="B Mitra" pitchFamily="2" charset="-78"/>
              </a:rPr>
              <a:t> نمونه‌ها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 هستند که در 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گروه قرار دارند.</a:t>
            </a:r>
          </a:p>
          <a:p>
            <a:pPr marL="0" indent="-609600" algn="just" rt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47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47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47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4749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313"/>
            <a:ext cx="8586817" cy="64291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انجام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49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algn="r" rtl="1" eaLnBrk="1" hangingPunct="1">
              <a:buNone/>
            </a:pPr>
            <a:r>
              <a:rPr lang="fa-IR" sz="2000" dirty="0" smtClean="0">
                <a:cs typeface="Titr" pitchFamily="2" charset="-78"/>
              </a:rPr>
              <a:t>3- </a:t>
            </a:r>
            <a:r>
              <a:rPr lang="fa-IR" sz="2000" dirty="0" err="1" smtClean="0">
                <a:cs typeface="Titr" pitchFamily="2" charset="-78"/>
              </a:rPr>
              <a:t>تع</a:t>
            </a:r>
            <a:r>
              <a:rPr lang="ar-SA" sz="2000" dirty="0" smtClean="0">
                <a:cs typeface="Titr" pitchFamily="2" charset="-78"/>
              </a:rPr>
              <a:t>يي</a:t>
            </a:r>
            <a:r>
              <a:rPr lang="fa-IR" sz="2000" dirty="0" smtClean="0">
                <a:cs typeface="Titr" pitchFamily="2" charset="-78"/>
              </a:rPr>
              <a:t>ن دوره تناوب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براس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ون</a:t>
            </a:r>
            <a:endParaRPr lang="fa-IR" sz="2000" dirty="0" smtClean="0">
              <a:cs typeface="Zar" pitchFamily="2" charset="-78"/>
            </a:endParaRPr>
          </a:p>
          <a:p>
            <a:pPr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q"/>
            </a:pPr>
            <a:r>
              <a:rPr lang="ar-SA" altLang="ar-SA" sz="2400" dirty="0" smtClean="0">
                <a:solidFill>
                  <a:srgbClr val="000000"/>
                </a:solidFill>
                <a:cs typeface="B Mitra" pitchFamily="2" charset="-78"/>
              </a:rPr>
              <a:t>تأييدهاي‌ مكرر هزينه‌بر است‌ و استفاده‌ي‌ پيوسته‌ي‌ تجهيزات‌ را ناممكن‌ مي‌سازد</a:t>
            </a:r>
            <a:r>
              <a:rPr lang="fa-IR" altLang="ar-SA" sz="2400" dirty="0" smtClean="0">
                <a:solidFill>
                  <a:srgbClr val="000000"/>
                </a:solidFill>
                <a:cs typeface="B Mitra" pitchFamily="2" charset="-78"/>
              </a:rPr>
              <a:t> و</a:t>
            </a:r>
            <a:r>
              <a:rPr lang="ar-SA" altLang="ar-SA" sz="2400" dirty="0" smtClean="0">
                <a:solidFill>
                  <a:srgbClr val="000000"/>
                </a:solidFill>
                <a:cs typeface="B Mitra" pitchFamily="2" charset="-78"/>
              </a:rPr>
              <a:t> كاري‌ را كه‌ تجهيزات‌ مزبور در آن‌ به‌ كار مي‌رود متوقف‌ كرد. بنابراين‌ بايد تعادلي‌ در اين‌ ميان‌ برقرار شود</a:t>
            </a:r>
            <a:r>
              <a:rPr lang="fa-IR" altLang="ar-SA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عوامل‌ بسياري‌ در تعيين‌ </a:t>
            </a:r>
            <a:r>
              <a:rPr lang="fa-IR" altLang="ar-SA" sz="2400" dirty="0" err="1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پريود</a:t>
            </a: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 تأييد مؤثرند كه‌ مهم‌ترين‌ آن‌ها به‌ شرح‌ زير است‌: </a:t>
            </a:r>
          </a:p>
          <a:p>
            <a:pPr lvl="1" algn="just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نوع‌ تجهيزات‌</a:t>
            </a:r>
          </a:p>
          <a:p>
            <a:pPr lvl="1" algn="just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توصيه‌ي‌ سازنده‌ي‌ تجهيزات‌</a:t>
            </a:r>
          </a:p>
          <a:p>
            <a:pPr lvl="1" algn="just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روند داده‌هاي‌ به‌دست‌ آمده‌ از كاليبراسيون‌هاي‌ پيشين‌</a:t>
            </a:r>
          </a:p>
          <a:p>
            <a:pPr lvl="1" algn="just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سوابق‌ ثبت‌شده‌ي‌ نگه‌داري‌ و تعمير</a:t>
            </a:r>
          </a:p>
          <a:p>
            <a:pPr lvl="1" algn="just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گستردگي‌ و دشواري‌ كاربرد</a:t>
            </a:r>
          </a:p>
          <a:p>
            <a:pPr lvl="1" algn="just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ميزان‌ گرايش‌ به‌ فرسودگي‌ و رانش‌</a:t>
            </a:r>
          </a:p>
          <a:p>
            <a:pPr lvl="1" algn="just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fa-IR" altLang="ar-SA" sz="2400" dirty="0" err="1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پريود</a:t>
            </a: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 مقايسه‌ي‌ متقابل‌ با ديگر تجهيزات‌ اندازه‌گيري‌ </a:t>
            </a:r>
            <a:endParaRPr lang="fa-IR" altLang="ar-SA" sz="2400" dirty="0" smtClean="0">
              <a:solidFill>
                <a:srgbClr val="000000"/>
              </a:solidFill>
              <a:ea typeface="Times New Roman" pitchFamily="18" charset="0"/>
              <a:cs typeface="B Mitra" pitchFamily="2" charset="-78"/>
            </a:endParaRPr>
          </a:p>
          <a:p>
            <a:pPr lvl="1" algn="just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شرايط‌ محيطي‌ (دما، رطوبت‌، ارتعاش‌ و غيره‌) </a:t>
            </a:r>
          </a:p>
          <a:p>
            <a:pPr lvl="1" algn="just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B Mitra" pitchFamily="2" charset="-78"/>
              </a:rPr>
              <a:t>درستي‌ِ مورد نظر در اندازه‌گيري‌</a:t>
            </a:r>
            <a:endParaRPr lang="ar-SA" altLang="ar-SA" sz="2400" dirty="0" smtClean="0">
              <a:solidFill>
                <a:srgbClr val="000000"/>
              </a:solidFill>
              <a:cs typeface="B Mitra" pitchFamily="2" charset="-78"/>
            </a:endParaRPr>
          </a:p>
          <a:p>
            <a:pPr algn="r" rtl="1" eaLnBrk="1" hangingPunct="1">
              <a:buFontTx/>
              <a:buNone/>
            </a:pPr>
            <a:endParaRPr lang="en-US" sz="18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4953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1546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/>
            </a:r>
            <a:br>
              <a:rPr lang="fa-IR" sz="2800" dirty="0" smtClean="0">
                <a:cs typeface="Titr" pitchFamily="2" charset="-78"/>
              </a:rPr>
            </a:br>
            <a:endParaRPr lang="en-US" sz="2800" dirty="0" smtClean="0">
              <a:cs typeface="Titr" pitchFamily="2" charset="-78"/>
            </a:endParaRPr>
          </a:p>
        </p:txBody>
      </p:sp>
      <p:sp>
        <p:nvSpPr>
          <p:cNvPr id="451587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214422"/>
            <a:ext cx="8229600" cy="4525962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000" dirty="0" smtClean="0">
                <a:cs typeface="Titr" pitchFamily="2" charset="-78"/>
              </a:rPr>
              <a:t>4- </a:t>
            </a:r>
            <a:r>
              <a:rPr lang="fa-IR" sz="2000" dirty="0" err="1" smtClean="0">
                <a:cs typeface="Titr" pitchFamily="2" charset="-78"/>
              </a:rPr>
              <a:t>تع</a:t>
            </a:r>
            <a:r>
              <a:rPr lang="ar-SA" sz="2000" dirty="0" smtClean="0">
                <a:cs typeface="Titr" pitchFamily="2" charset="-78"/>
              </a:rPr>
              <a:t>يي</a:t>
            </a:r>
            <a:r>
              <a:rPr lang="fa-IR" sz="2000" dirty="0" smtClean="0">
                <a:cs typeface="Titr" pitchFamily="2" charset="-78"/>
              </a:rPr>
              <a:t>ن حد مجاز خطا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 </a:t>
            </a:r>
            <a:r>
              <a:rPr lang="fa-IR" sz="2000" dirty="0" err="1" smtClean="0">
                <a:cs typeface="Titr" pitchFamily="2" charset="-78"/>
              </a:rPr>
              <a:t>تجه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ز</a:t>
            </a:r>
            <a:endParaRPr lang="fa-IR" sz="2000" dirty="0" smtClean="0">
              <a:cs typeface="B Mitra" pitchFamily="2" charset="-78"/>
            </a:endParaRPr>
          </a:p>
          <a:p>
            <a:pPr marL="0" algn="just" rt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حد مجاز خطا </a:t>
            </a:r>
            <a:r>
              <a:rPr lang="fa-IR" sz="2400" dirty="0" err="1" smtClean="0">
                <a:cs typeface="B Mitra" pitchFamily="2" charset="-78"/>
              </a:rPr>
              <a:t>بستگ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به استاندارد مربوطه و روش کار دارد و اگر روش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فاقد حد مجاز خطا باشد کامل 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ست و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مقام مسئول با ارائه دل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ل حد مجاز را </a:t>
            </a:r>
            <a:r>
              <a:rPr lang="fa-IR" sz="2400" dirty="0" err="1" smtClean="0">
                <a:cs typeface="B Mitra" pitchFamily="2" charset="-78"/>
              </a:rPr>
              <a:t>تع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ن کند.</a:t>
            </a:r>
            <a:endParaRPr lang="en-US" sz="2400" dirty="0" smtClean="0">
              <a:cs typeface="B Mitra" pitchFamily="2" charset="-78"/>
            </a:endParaRPr>
          </a:p>
          <a:p>
            <a:pPr marL="0" algn="just" rtl="1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اگر از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دستگاه برا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چند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روش استفاده مي‌شود. کوچکتر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مجاز بعنوان حد مجاز خطا محسوب مي‌شود.</a:t>
            </a:r>
            <a:endParaRPr lang="en-US" sz="2400" dirty="0" smtClean="0">
              <a:cs typeface="B Mitra" pitchFamily="2" charset="-78"/>
            </a:endParaRPr>
          </a:p>
          <a:p>
            <a:pPr algn="r" eaLnBrk="1" hangingPunct="1">
              <a:lnSpc>
                <a:spcPct val="150000"/>
              </a:lnSpc>
              <a:buFontTx/>
              <a:buNone/>
            </a:pPr>
            <a:endParaRPr lang="en-US" sz="2400" dirty="0" smtClean="0">
              <a:cs typeface="B Mitra" pitchFamily="2" charset="-78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14313"/>
            <a:ext cx="9144000" cy="642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tr" pitchFamily="2" charset="-78"/>
              </a:rPr>
              <a:t>مراحل انجام کال</a:t>
            </a: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tr" pitchFamily="2" charset="-78"/>
              </a:rPr>
              <a:t>ي</a:t>
            </a:r>
            <a:r>
              <a:rPr kumimoji="0" lang="fa-IR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tr" pitchFamily="2" charset="-78"/>
              </a:rPr>
              <a:t>براس</a:t>
            </a:r>
            <a:r>
              <a:rPr kumimoji="0" lang="ar-SA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tr" pitchFamily="2" charset="-78"/>
              </a:rPr>
              <a:t>ي</a:t>
            </a:r>
            <a:r>
              <a:rPr kumimoji="0" lang="fa-I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tr" pitchFamily="2" charset="-78"/>
              </a:rPr>
              <a:t>ون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515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51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5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451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86" grpId="0"/>
      <p:bldP spid="451587" grpId="0" build="p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2" name="Text Box 4"/>
          <p:cNvSpPr txBox="1">
            <a:spLocks noChangeArrowheads="1"/>
          </p:cNvSpPr>
          <p:nvPr/>
        </p:nvSpPr>
        <p:spPr bwMode="auto">
          <a:xfrm>
            <a:off x="0" y="981075"/>
            <a:ext cx="5435600" cy="4248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rtl="1">
              <a:buFont typeface="Wingdings" pitchFamily="2" charset="2"/>
              <a:buNone/>
            </a:pPr>
            <a:endParaRPr lang="en-US" sz="2400" dirty="0">
              <a:latin typeface="Tahoma" pitchFamily="34" charset="0"/>
            </a:endParaRPr>
          </a:p>
          <a:p>
            <a:pPr marL="342900" indent="-342900" rtl="1">
              <a:buFont typeface="Wingdings" pitchFamily="2" charset="2"/>
              <a:buNone/>
            </a:pPr>
            <a:endParaRPr lang="en-US" sz="2400" dirty="0">
              <a:latin typeface="Tahoma" pitchFamily="34" charset="0"/>
            </a:endParaRPr>
          </a:p>
          <a:p>
            <a:pPr marL="342900" indent="-342900" rtl="1">
              <a:buFont typeface="Wingdings" pitchFamily="2" charset="2"/>
              <a:buNone/>
            </a:pPr>
            <a:endParaRPr lang="en-US" sz="2400" dirty="0">
              <a:latin typeface="Tahoma" pitchFamily="34" charset="0"/>
            </a:endParaRPr>
          </a:p>
          <a:p>
            <a:pPr marL="342900" indent="-342900"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rtl="1" eaLnBrk="1" hangingPunct="1"/>
            <a:r>
              <a:rPr lang="fa-IR" sz="2800" dirty="0" smtClean="0">
                <a:cs typeface="Titr" pitchFamily="2" charset="-78"/>
              </a:rPr>
              <a:t>مراحل انجام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52611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285860"/>
            <a:ext cx="8115328" cy="5286412"/>
          </a:xfrm>
        </p:spPr>
        <p:txBody>
          <a:bodyPr/>
          <a:lstStyle/>
          <a:p>
            <a:pPr algn="r" rtl="1" eaLnBrk="1" hangingPunct="1">
              <a:buFontTx/>
              <a:buNone/>
            </a:pPr>
            <a:r>
              <a:rPr lang="fa-IR" sz="2000" dirty="0" smtClean="0">
                <a:cs typeface="Titr" pitchFamily="2" charset="-78"/>
              </a:rPr>
              <a:t>5- </a:t>
            </a:r>
            <a:r>
              <a:rPr lang="fa-IR" sz="2000" dirty="0" err="1" smtClean="0">
                <a:cs typeface="Titr" pitchFamily="2" charset="-78"/>
              </a:rPr>
              <a:t>مع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ارها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 انتخاب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بره کننده</a:t>
            </a:r>
            <a:endParaRPr lang="fa-IR" sz="2000" dirty="0" smtClean="0">
              <a:cs typeface="B Mitra" pitchFamily="2" charset="-78"/>
            </a:endParaRPr>
          </a:p>
          <a:p>
            <a:pPr algn="r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نوع کم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نوع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حد مجاز خطا؛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هز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نه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ون؛</a:t>
            </a:r>
            <a:endParaRPr lang="en-US" sz="2400" dirty="0" smtClean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است سازمان؛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داشتن مجوز کال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err="1" smtClean="0">
                <a:latin typeface="Tahoma" pitchFamily="34" charset="0"/>
                <a:cs typeface="B Mitra" pitchFamily="2" charset="-78"/>
              </a:rPr>
              <a:t>براس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ون معتبر؛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تخصص کال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بره کننده؛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تجربه و شهرت کال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بره کننده؛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نحوه همکار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 کال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بره کننده؛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م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زان اعتماد به کال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بره کننده؛ 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در دسترس بودن کال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بره کننده.</a:t>
            </a:r>
          </a:p>
          <a:p>
            <a:pPr algn="r" rtl="1" eaLnBrk="1" hangingPunct="1">
              <a:buFont typeface="Wingdings" pitchFamily="2" charset="2"/>
              <a:buChar char="§"/>
            </a:pP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526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452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452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452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52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452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452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2" grpId="0" animBg="1"/>
      <p:bldP spid="452610" grpId="0"/>
      <p:bldP spid="45261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53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000" dirty="0" smtClean="0">
                <a:cs typeface="Titr" pitchFamily="2" charset="-78"/>
              </a:rPr>
              <a:t>6- مراحل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بره کردن</a:t>
            </a:r>
            <a:endParaRPr lang="fa-IR" sz="20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حداقل 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ازمند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‌ها برا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کردن: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1- </a:t>
            </a:r>
            <a:r>
              <a:rPr lang="fa-IR" sz="2400" dirty="0" err="1" smtClean="0">
                <a:cs typeface="B Mitra" pitchFamily="2" charset="-78"/>
              </a:rPr>
              <a:t>شناسائ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2- روش معتبر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3-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کننده واجد </a:t>
            </a:r>
            <a:r>
              <a:rPr lang="fa-IR" sz="2400" dirty="0" err="1" smtClean="0">
                <a:cs typeface="B Mitra" pitchFamily="2" charset="-78"/>
              </a:rPr>
              <a:t>شرا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ط؛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4- </a:t>
            </a:r>
            <a:r>
              <a:rPr lang="fa-IR" sz="2400" dirty="0" err="1" smtClean="0">
                <a:cs typeface="B Mitra" pitchFamily="2" charset="-78"/>
              </a:rPr>
              <a:t>بکارگ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 مناسب؛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5- قابل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 رد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اب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Traceability</a:t>
            </a:r>
            <a:r>
              <a:rPr lang="fa-IR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a-IR" sz="2400" dirty="0" smtClean="0">
                <a:cs typeface="B Mitra" pitchFamily="2" charset="-78"/>
              </a:rPr>
              <a:t>به </a:t>
            </a:r>
            <a:r>
              <a:rPr lang="fa-IR" sz="2400" dirty="0" err="1" smtClean="0">
                <a:cs typeface="B Mitra" pitchFamily="2" charset="-78"/>
              </a:rPr>
              <a:t>استاندارها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</a:t>
            </a:r>
            <a:r>
              <a:rPr lang="fa-IR" sz="2400" dirty="0" err="1" smtClean="0">
                <a:cs typeface="B Mitra" pitchFamily="2" charset="-78"/>
              </a:rPr>
              <a:t>المللی</a:t>
            </a:r>
            <a:r>
              <a:rPr lang="fa-IR" sz="2400" dirty="0" smtClean="0">
                <a:cs typeface="B Mitra" pitchFamily="2" charset="-78"/>
              </a:rPr>
              <a:t>؛ 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6- دارا بودن </a:t>
            </a:r>
            <a:r>
              <a:rPr lang="fa-IR" sz="2400" dirty="0" err="1" smtClean="0">
                <a:cs typeface="B Mitra" pitchFamily="2" charset="-78"/>
              </a:rPr>
              <a:t>شرا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ط </a:t>
            </a:r>
            <a:r>
              <a:rPr lang="fa-IR" sz="2400" dirty="0" err="1" smtClean="0">
                <a:cs typeface="B Mitra" pitchFamily="2" charset="-78"/>
              </a:rPr>
              <a:t>مح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ط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مناسب؛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7- </a:t>
            </a:r>
            <a:r>
              <a:rPr lang="fa-IR" sz="2400" dirty="0" err="1" smtClean="0">
                <a:cs typeface="B Mitra" pitchFamily="2" charset="-78"/>
              </a:rPr>
              <a:t>تع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ن 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8- صدور گواه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9- صدور برچسب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9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10- نصب برچسب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5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5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53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5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53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5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53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53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53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53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53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34" grpId="0"/>
      <p:bldP spid="45363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5465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pPr algn="r" rtl="1" eaLnBrk="1" hangingPunct="1">
              <a:buFontTx/>
              <a:buNone/>
            </a:pPr>
            <a:r>
              <a:rPr lang="fa-IR" sz="2000" dirty="0" smtClean="0">
                <a:cs typeface="Titr" pitchFamily="2" charset="-78"/>
              </a:rPr>
              <a:t>6-1  -   شناسا</a:t>
            </a:r>
            <a:r>
              <a:rPr lang="ar-SA" sz="2000" dirty="0" smtClean="0">
                <a:cs typeface="Titr" pitchFamily="2" charset="-78"/>
              </a:rPr>
              <a:t>يي</a:t>
            </a:r>
            <a:r>
              <a:rPr lang="fa-IR" sz="2000" dirty="0" smtClean="0">
                <a:cs typeface="Titr" pitchFamily="2" charset="-78"/>
              </a:rPr>
              <a:t> </a:t>
            </a:r>
            <a:r>
              <a:rPr lang="fa-IR" sz="2000" dirty="0" err="1" smtClean="0">
                <a:cs typeface="Titr" pitchFamily="2" charset="-78"/>
              </a:rPr>
              <a:t>تجه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ز</a:t>
            </a:r>
            <a:endParaRPr lang="fa-IR" sz="2000" dirty="0" smtClean="0">
              <a:cs typeface="B Mitra" pitchFamily="2" charset="-78"/>
            </a:endParaRPr>
          </a:p>
          <a:p>
            <a:pPr algn="just" rtl="1" eaLnBrk="1" hangingPunct="1">
              <a:buFontTx/>
              <a:buNone/>
            </a:pPr>
            <a:r>
              <a:rPr lang="fa-IR" sz="2400" dirty="0" smtClean="0">
                <a:cs typeface="B Mitra" pitchFamily="2" charset="-78"/>
              </a:rPr>
              <a:t>اول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قدم در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شناسا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 است در 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مرحله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موارد ز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 مشخص شود:</a:t>
            </a:r>
            <a:endParaRPr lang="en-US" sz="2400" dirty="0" smtClean="0">
              <a:cs typeface="B Mitra" pitchFamily="2" charset="-78"/>
            </a:endParaRPr>
          </a:p>
          <a:p>
            <a:pPr algn="just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کم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 اندازه‌گ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؛</a:t>
            </a:r>
            <a:endParaRPr lang="en-US" sz="2400" dirty="0" smtClean="0">
              <a:cs typeface="B Mitra" pitchFamily="2" charset="-78"/>
            </a:endParaRPr>
          </a:p>
          <a:p>
            <a:pPr algn="just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کد مشخصه دستگاه؛</a:t>
            </a:r>
            <a:endParaRPr lang="en-US" sz="2400" dirty="0" smtClean="0">
              <a:cs typeface="B Mitra" pitchFamily="2" charset="-78"/>
            </a:endParaRPr>
          </a:p>
          <a:p>
            <a:pPr algn="just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نام دستگاه؛</a:t>
            </a:r>
            <a:endParaRPr lang="en-US" sz="2400" dirty="0" smtClean="0">
              <a:cs typeface="B Mitra" pitchFamily="2" charset="-78"/>
            </a:endParaRPr>
          </a:p>
          <a:p>
            <a:pPr algn="just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گستره اندازه‌گيري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 گستره کار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دستگاه؛</a:t>
            </a:r>
            <a:endParaRPr lang="en-US" sz="2400" dirty="0" smtClean="0">
              <a:cs typeface="B Mitra" pitchFamily="2" charset="-78"/>
            </a:endParaRPr>
          </a:p>
          <a:p>
            <a:pPr algn="just" rtl="1" eaLnBrk="1" hangingPunct="1"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تفک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</a:t>
            </a:r>
            <a:r>
              <a:rPr lang="fa-IR" sz="2400" dirty="0" err="1" smtClean="0">
                <a:cs typeface="B Mitra" pitchFamily="2" charset="-78"/>
              </a:rPr>
              <a:t>پذ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دستگاه؛</a:t>
            </a:r>
            <a:endParaRPr lang="en-US" sz="2400" dirty="0" smtClean="0">
              <a:cs typeface="B Mitra" pitchFamily="2" charset="-78"/>
            </a:endParaRPr>
          </a:p>
          <a:p>
            <a:pPr algn="just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بهتر است نام سازنده، </a:t>
            </a:r>
            <a:r>
              <a:rPr lang="fa-IR" sz="2400" dirty="0" err="1" smtClean="0">
                <a:cs typeface="B Mitra" pitchFamily="2" charset="-78"/>
              </a:rPr>
              <a:t>شرا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ط </a:t>
            </a:r>
            <a:r>
              <a:rPr lang="fa-IR" sz="2400" dirty="0" err="1" smtClean="0">
                <a:cs typeface="B Mitra" pitchFamily="2" charset="-78"/>
              </a:rPr>
              <a:t>مح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ط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کار، انبار دار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، جابجا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 و </a:t>
            </a:r>
            <a:r>
              <a:rPr lang="fa-IR" sz="2400" dirty="0" err="1" smtClean="0">
                <a:cs typeface="B Mitra" pitchFamily="2" charset="-78"/>
              </a:rPr>
              <a:t>سا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 مشخصات فن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 مشخص شود.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546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454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58" grpId="0"/>
      <p:bldP spid="45465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5568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674813"/>
            <a:ext cx="8229600" cy="4525962"/>
          </a:xfrm>
        </p:spPr>
        <p:txBody>
          <a:bodyPr/>
          <a:lstStyle/>
          <a:p>
            <a:pPr marL="0" algn="r" rtl="1" eaLnBrk="1" hangingPunct="1">
              <a:spcBef>
                <a:spcPts val="600"/>
              </a:spcBef>
              <a:buFontTx/>
              <a:buNone/>
            </a:pPr>
            <a:r>
              <a:rPr lang="fa-IR" sz="2000" dirty="0" smtClean="0">
                <a:cs typeface="Titr" pitchFamily="2" charset="-78"/>
              </a:rPr>
              <a:t>6-2  -   روش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براس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ون</a:t>
            </a:r>
            <a:endParaRPr lang="fa-IR" sz="2000" dirty="0" smtClean="0">
              <a:cs typeface="B Mitra" pitchFamily="2" charset="-78"/>
            </a:endParaRPr>
          </a:p>
          <a:p>
            <a:pPr marL="0" algn="just" rtl="1" eaLnBrk="1" hangingPunct="1">
              <a:spcBef>
                <a:spcPts val="600"/>
              </a:spcBef>
            </a:pPr>
            <a:r>
              <a:rPr lang="fa-IR" sz="2400" dirty="0" smtClean="0">
                <a:cs typeface="B Mitra" pitchFamily="2" charset="-78"/>
              </a:rPr>
              <a:t>روش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مطابق با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استاندارد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 منبع معتبر شناخته شده باشد.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بتوان اثبات کرد که 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روش در عمل قابل اجراست و درست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و عدم قطع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 دقت آن در حد مجاز است.</a:t>
            </a:r>
          </a:p>
          <a:p>
            <a:pPr marL="0" algn="r" rtl="1" eaLnBrk="1" hangingPunct="1">
              <a:spcBef>
                <a:spcPts val="600"/>
              </a:spcBef>
            </a:pPr>
            <a:endParaRPr lang="fa-IR" sz="2400" dirty="0" smtClean="0">
              <a:cs typeface="B Mitra" pitchFamily="2" charset="-78"/>
            </a:endParaRPr>
          </a:p>
          <a:p>
            <a:pPr marL="0" algn="just" rtl="1" eaLnBrk="1" hangingPunct="1">
              <a:spcBef>
                <a:spcPts val="600"/>
              </a:spcBef>
            </a:pPr>
            <a:r>
              <a:rPr lang="fa-IR" sz="2400" dirty="0" smtClean="0">
                <a:cs typeface="B Mitra" pitchFamily="2" charset="-78"/>
              </a:rPr>
              <a:t>اگر استاندارد معتبر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در دست 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ست مي‌توان روش خاص </a:t>
            </a:r>
            <a:r>
              <a:rPr lang="fa-IR" sz="2400" dirty="0" err="1" smtClean="0">
                <a:cs typeface="B Mitra" pitchFamily="2" charset="-78"/>
              </a:rPr>
              <a:t>آزما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شگاه</a:t>
            </a:r>
            <a:r>
              <a:rPr lang="fa-IR" sz="2400" dirty="0" smtClean="0">
                <a:cs typeface="B Mitra" pitchFamily="2" charset="-78"/>
              </a:rPr>
              <a:t> را بکار گرفت ول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</a:t>
            </a:r>
            <a:r>
              <a:rPr lang="fa-IR" sz="2400" dirty="0" err="1" smtClean="0">
                <a:cs typeface="B Mitra" pitchFamily="2" charset="-78"/>
              </a:rPr>
              <a:t>تمامي</a:t>
            </a:r>
            <a:r>
              <a:rPr lang="fa-IR" sz="2400" dirty="0" smtClean="0">
                <a:cs typeface="B Mitra" pitchFamily="2" charset="-78"/>
              </a:rPr>
              <a:t> ‌مراحل </a:t>
            </a:r>
            <a:r>
              <a:rPr lang="fa-IR" sz="2400" dirty="0" err="1" smtClean="0">
                <a:cs typeface="B Mitra" pitchFamily="2" charset="-78"/>
              </a:rPr>
              <a:t>اعتباردهی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(validation)</a:t>
            </a:r>
            <a:r>
              <a:rPr lang="fa-I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2400" dirty="0" smtClean="0">
                <a:cs typeface="B Mitra" pitchFamily="2" charset="-78"/>
              </a:rPr>
              <a:t>را اجرا </a:t>
            </a:r>
            <a:r>
              <a:rPr lang="fa-IR" sz="2400" dirty="0" err="1" smtClean="0">
                <a:cs typeface="B Mitra" pitchFamily="2" charset="-78"/>
              </a:rPr>
              <a:t>كرد</a:t>
            </a:r>
            <a:r>
              <a:rPr lang="fa-IR" sz="2400" dirty="0" smtClean="0">
                <a:cs typeface="B Mitra" pitchFamily="2" charset="-78"/>
              </a:rPr>
              <a:t>. 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556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5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5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45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2" grpId="0"/>
      <p:bldP spid="45568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5729"/>
            <a:ext cx="9144000" cy="57150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56707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643050"/>
            <a:ext cx="8555068" cy="1036637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000" dirty="0" smtClean="0">
                <a:cs typeface="Titr" pitchFamily="2" charset="-78"/>
              </a:rPr>
              <a:t>6-3 </a:t>
            </a:r>
            <a:r>
              <a:rPr lang="ar-SA" sz="2000" dirty="0" smtClean="0">
                <a:cs typeface="Titr" pitchFamily="2" charset="-78"/>
              </a:rPr>
              <a:t>–</a:t>
            </a:r>
            <a:r>
              <a:rPr lang="fa-IR" sz="2000" dirty="0" smtClean="0">
                <a:cs typeface="Titr" pitchFamily="2" charset="-78"/>
              </a:rPr>
              <a:t>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بره کننده</a:t>
            </a:r>
            <a:endParaRPr lang="fa-IR" sz="2000" dirty="0" smtClean="0">
              <a:cs typeface="B Mitra" pitchFamily="2" charset="-78"/>
            </a:endParaRPr>
          </a:p>
          <a:p>
            <a:pPr algn="just" rtl="1" eaLnBrk="1" hangingPunct="1">
              <a:lnSpc>
                <a:spcPct val="15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کننده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آموزش‌ها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لازم را 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ده و دارا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تائ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صلاح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 دارا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مجوز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کردن باشد.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567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56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6" grpId="0"/>
      <p:bldP spid="45670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57731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785926"/>
            <a:ext cx="8229600" cy="4525962"/>
          </a:xfrm>
        </p:spPr>
        <p:txBody>
          <a:bodyPr/>
          <a:lstStyle/>
          <a:p>
            <a:pPr algn="r" rtl="1" eaLnBrk="1" hangingPunct="1">
              <a:buFontTx/>
              <a:buNone/>
            </a:pPr>
            <a:r>
              <a:rPr lang="fa-IR" sz="2000" dirty="0" smtClean="0">
                <a:cs typeface="Titr" pitchFamily="2" charset="-78"/>
              </a:rPr>
              <a:t>6-4   </a:t>
            </a:r>
            <a:r>
              <a:rPr lang="fa-IR" sz="2000" dirty="0" err="1" smtClean="0">
                <a:cs typeface="Titr" pitchFamily="2" charset="-78"/>
              </a:rPr>
              <a:t>تجه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ز مناسب</a:t>
            </a:r>
            <a:endParaRPr lang="fa-IR" sz="2000" dirty="0" smtClean="0">
              <a:cs typeface="B Mitra" pitchFamily="2" charset="-78"/>
            </a:endParaRPr>
          </a:p>
          <a:p>
            <a:pPr algn="r" rtl="1" eaLnBrk="1" hangingPunct="1">
              <a:buFontTx/>
              <a:buNone/>
            </a:pPr>
            <a:r>
              <a:rPr lang="fa-IR" sz="2400" dirty="0" smtClean="0">
                <a:cs typeface="B Mitra" pitchFamily="2" charset="-78"/>
              </a:rPr>
              <a:t>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کننده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تمام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fa-IR" sz="2400" dirty="0" smtClean="0">
                <a:cs typeface="B Mitra" pitchFamily="2" charset="-78"/>
              </a:rPr>
              <a:t> مورد 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از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را در اخت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ار داشته باشد.</a:t>
            </a:r>
          </a:p>
          <a:p>
            <a:pPr algn="r" rtl="1" eaLnBrk="1" hangingPunct="1">
              <a:buFontTx/>
              <a:buNone/>
            </a:pPr>
            <a:r>
              <a:rPr lang="fa-IR" sz="2400" dirty="0" smtClean="0">
                <a:cs typeface="B Mitra" pitchFamily="2" charset="-78"/>
              </a:rPr>
              <a:t>درست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و قابل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 قرائت استاندارد کار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حداقل 3 تا 10 برابر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 تحت آزمون باشد.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7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57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57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0" grpId="0"/>
      <p:bldP spid="45773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5875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857364"/>
            <a:ext cx="8229600" cy="4525962"/>
          </a:xfrm>
        </p:spPr>
        <p:txBody>
          <a:bodyPr/>
          <a:lstStyle/>
          <a:p>
            <a:pPr marL="0" algn="just" rtl="1" eaLnBrk="1" hangingPunct="1">
              <a:lnSpc>
                <a:spcPct val="150000"/>
              </a:lnSpc>
              <a:spcBef>
                <a:spcPts val="600"/>
              </a:spcBef>
              <a:buFontTx/>
              <a:buNone/>
            </a:pPr>
            <a:r>
              <a:rPr lang="fa-IR" sz="2000" dirty="0" smtClean="0">
                <a:cs typeface="Titr" pitchFamily="2" charset="-78"/>
              </a:rPr>
              <a:t>6-5   قابل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ت رد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اب</a:t>
            </a:r>
            <a:r>
              <a:rPr lang="ar-SA" sz="2000" dirty="0" smtClean="0">
                <a:cs typeface="Titr" pitchFamily="2" charset="-78"/>
              </a:rPr>
              <a:t>ي</a:t>
            </a:r>
            <a:endParaRPr lang="fa-IR" sz="2000" dirty="0" smtClean="0">
              <a:cs typeface="B Mitra" pitchFamily="2" charset="-78"/>
            </a:endParaRPr>
          </a:p>
          <a:p>
            <a:pPr marL="0" algn="just" rtl="1" eaLnBrk="1" hangingPunct="1">
              <a:lnSpc>
                <a:spcPct val="150000"/>
              </a:lnSpc>
              <a:buFontTx/>
              <a:buNone/>
            </a:pPr>
            <a:r>
              <a:rPr lang="ar-SA" sz="2400" dirty="0" smtClean="0">
                <a:cs typeface="B Mitra" pitchFamily="2" charset="-78"/>
              </a:rPr>
              <a:t>قابليت رديابي، قابليت ارتباط دادن مقدار يک استاندارد و يا نتيجه يک اندازه‌گيري با مراجع ملي يا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ar-SA" sz="2400" dirty="0" smtClean="0">
                <a:cs typeface="B Mitra" pitchFamily="2" charset="-78"/>
              </a:rPr>
              <a:t>بين المللي از طريق زنجيره پيوسته مقايسه‌ها که همگي عدم قطعيتي معين دارند مي‌باشد.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ar-SA" sz="2400" dirty="0" smtClean="0">
                <a:cs typeface="B Mitra" pitchFamily="2" charset="-78"/>
              </a:rPr>
              <a:t>زنجيره ناگسسته مقايسه‌ها را زنجيره رديابي گويند.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8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58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4" grpId="0"/>
      <p:bldP spid="4587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1428728" y="1500174"/>
            <a:ext cx="6572250" cy="342901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doni MT Black" pitchFamily="18" charset="0"/>
                <a:ea typeface="+mj-ea"/>
                <a:cs typeface="B Titr" pitchFamily="2" charset="-78"/>
              </a:rPr>
              <a:t>مباني و </a:t>
            </a:r>
            <a:r>
              <a:rPr kumimoji="0" lang="fa-IR" sz="4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doni MT Black" pitchFamily="18" charset="0"/>
                <a:ea typeface="+mj-ea"/>
                <a:cs typeface="B Titr" pitchFamily="2" charset="-78"/>
              </a:rPr>
              <a:t>اصو</a:t>
            </a:r>
            <a:r>
              <a:rPr lang="fa-IR" sz="4800" kern="0" dirty="0" smtClean="0">
                <a:solidFill>
                  <a:srgbClr val="0070C0"/>
                </a:solidFill>
                <a:latin typeface="Bodoni MT Black" pitchFamily="18" charset="0"/>
                <a:ea typeface="+mj-ea"/>
                <a:cs typeface="B Titr" pitchFamily="2" charset="-78"/>
              </a:rPr>
              <a:t>ل كاليبراسيون تجهيزات اندازه‌گيري</a:t>
            </a:r>
            <a:endParaRPr kumimoji="0" lang="en-US" sz="4800" b="0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doni MT Black" pitchFamily="18" charset="0"/>
              <a:ea typeface="+mj-ea"/>
              <a:cs typeface="B Titr" pitchFamily="2" charset="-78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59779" name="Rectangle 3"/>
          <p:cNvSpPr>
            <a:spLocks noGrp="1" noChangeArrowheads="1"/>
          </p:cNvSpPr>
          <p:nvPr>
            <p:ph idx="1"/>
          </p:nvPr>
        </p:nvSpPr>
        <p:spPr>
          <a:xfrm>
            <a:off x="2357422" y="1600200"/>
            <a:ext cx="6329379" cy="4829196"/>
          </a:xfrm>
        </p:spPr>
        <p:txBody>
          <a:bodyPr/>
          <a:lstStyle/>
          <a:p>
            <a:pPr algn="r" rtl="1" eaLnBrk="1" hangingPunct="1">
              <a:buFontTx/>
              <a:buNone/>
            </a:pPr>
            <a:r>
              <a:rPr lang="fa-IR" sz="2000" dirty="0" smtClean="0">
                <a:cs typeface="Titr" pitchFamily="2" charset="-78"/>
              </a:rPr>
              <a:t>6-6 </a:t>
            </a:r>
            <a:r>
              <a:rPr lang="fa-IR" sz="2000" dirty="0" err="1" smtClean="0">
                <a:cs typeface="Titr" pitchFamily="2" charset="-78"/>
              </a:rPr>
              <a:t>شرا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ط </a:t>
            </a:r>
            <a:r>
              <a:rPr lang="fa-IR" sz="2000" dirty="0" err="1" smtClean="0">
                <a:cs typeface="Titr" pitchFamily="2" charset="-78"/>
              </a:rPr>
              <a:t>مح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ط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 </a:t>
            </a:r>
            <a:r>
              <a:rPr lang="fa-IR" sz="2000" dirty="0" err="1" smtClean="0">
                <a:cs typeface="Titr" pitchFamily="2" charset="-78"/>
              </a:rPr>
              <a:t>تاث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ر گذار بر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براس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ون</a:t>
            </a:r>
          </a:p>
          <a:p>
            <a:pPr algn="r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دما؛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فشار؛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رطوبت؛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نور؛</a:t>
            </a:r>
          </a:p>
          <a:p>
            <a:pPr algn="r" rtl="1" eaLnBrk="1" hangingPunct="1"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صدا؛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لرزش؛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ذرات معلق در هوا؛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جر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ان هوا؛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امواج </a:t>
            </a:r>
            <a:r>
              <a:rPr lang="fa-IR" sz="2400" dirty="0" err="1" smtClean="0">
                <a:latin typeface="Tahoma" pitchFamily="34" charset="0"/>
                <a:cs typeface="B Mitra" pitchFamily="2" charset="-78"/>
              </a:rPr>
              <a:t>الکترو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 </a:t>
            </a:r>
            <a:r>
              <a:rPr lang="fa-IR" sz="2400" dirty="0" err="1" smtClean="0">
                <a:latin typeface="Tahoma" pitchFamily="34" charset="0"/>
                <a:cs typeface="B Mitra" pitchFamily="2" charset="-78"/>
              </a:rPr>
              <a:t>مغناط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س؛ </a:t>
            </a:r>
          </a:p>
          <a:p>
            <a:pPr algn="r" rtl="1">
              <a:buFont typeface="Wingdings" pitchFamily="2" charset="2"/>
              <a:buChar char="§"/>
            </a:pPr>
            <a:r>
              <a:rPr lang="fa-IR" sz="2400" dirty="0" smtClean="0">
                <a:latin typeface="Tahoma" pitchFamily="34" charset="0"/>
                <a:cs typeface="B Mitra" pitchFamily="2" charset="-78"/>
              </a:rPr>
              <a:t>ترک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ب </a:t>
            </a:r>
            <a:r>
              <a:rPr lang="fa-IR" sz="2400" dirty="0" err="1" smtClean="0">
                <a:latin typeface="Tahoma" pitchFamily="34" charset="0"/>
                <a:cs typeface="B Mitra" pitchFamily="2" charset="-78"/>
              </a:rPr>
              <a:t>مح</a:t>
            </a:r>
            <a:r>
              <a:rPr lang="ar-SA" sz="2400" dirty="0" smtClean="0">
                <a:latin typeface="Tahoma" pitchFamily="34" charset="0"/>
                <a:cs typeface="B Mitra" pitchFamily="2" charset="-78"/>
              </a:rPr>
              <a:t>ي</a:t>
            </a:r>
            <a:r>
              <a:rPr lang="fa-IR" sz="2400" dirty="0" smtClean="0">
                <a:latin typeface="Tahoma" pitchFamily="34" charset="0"/>
                <a:cs typeface="B Mitra" pitchFamily="2" charset="-78"/>
              </a:rPr>
              <a:t>ط اندازه‌گيري؛ 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buFontTx/>
              <a:buNone/>
            </a:pPr>
            <a:endParaRPr lang="en-US" sz="2400" dirty="0" smtClean="0">
              <a:cs typeface="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597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459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459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59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78" grpId="0"/>
      <p:bldP spid="45977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60803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571612"/>
            <a:ext cx="8229600" cy="2794012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000" dirty="0" smtClean="0">
                <a:cs typeface="Titr" pitchFamily="2" charset="-78"/>
              </a:rPr>
              <a:t>6-7    </a:t>
            </a:r>
            <a:r>
              <a:rPr lang="fa-IR" sz="2000" dirty="0" err="1" smtClean="0">
                <a:cs typeface="Titr" pitchFamily="2" charset="-78"/>
              </a:rPr>
              <a:t>تع</a:t>
            </a:r>
            <a:r>
              <a:rPr lang="ar-SA" sz="2000" dirty="0" smtClean="0">
                <a:cs typeface="Titr" pitchFamily="2" charset="-78"/>
              </a:rPr>
              <a:t>يي</a:t>
            </a:r>
            <a:r>
              <a:rPr lang="fa-IR" sz="2000" dirty="0" smtClean="0">
                <a:cs typeface="Titr" pitchFamily="2" charset="-78"/>
              </a:rPr>
              <a:t>ن خطا</a:t>
            </a:r>
            <a:endParaRPr lang="fa-IR" sz="20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مي‌توان 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اندازه‌گيري را به دو قسمت </a:t>
            </a:r>
            <a:r>
              <a:rPr lang="fa-IR" sz="2400" dirty="0" err="1" smtClean="0">
                <a:cs typeface="B Mitra" pitchFamily="2" charset="-78"/>
              </a:rPr>
              <a:t>تقس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م کرد: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قابل </a:t>
            </a:r>
            <a:r>
              <a:rPr lang="fa-IR" sz="2400" dirty="0" err="1" smtClean="0">
                <a:cs typeface="B Mitra" pitchFamily="2" charset="-78"/>
              </a:rPr>
              <a:t>تصح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ح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غ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 قابل </a:t>
            </a:r>
            <a:r>
              <a:rPr lang="fa-IR" sz="2400" dirty="0" err="1" smtClean="0">
                <a:cs typeface="B Mitra" pitchFamily="2" charset="-78"/>
              </a:rPr>
              <a:t>تصح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ح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60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60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6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60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2" grpId="0"/>
      <p:bldP spid="46080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graphicFrame>
        <p:nvGraphicFramePr>
          <p:cNvPr id="1026" name="Diagram 50"/>
          <p:cNvGraphicFramePr>
            <a:graphicFrameLocks/>
          </p:cNvGraphicFramePr>
          <p:nvPr>
            <p:ph type="clipArt" sz="half" idx="1"/>
          </p:nvPr>
        </p:nvGraphicFramePr>
        <p:xfrm>
          <a:off x="-71469" y="642918"/>
          <a:ext cx="3286148" cy="394495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461889" name="Rectangle 65"/>
          <p:cNvSpPr>
            <a:spLocks noGrp="1" noChangeArrowheads="1"/>
          </p:cNvSpPr>
          <p:nvPr>
            <p:ph type="body" sz="half" idx="2"/>
          </p:nvPr>
        </p:nvSpPr>
        <p:spPr>
          <a:xfrm>
            <a:off x="1500166" y="1214423"/>
            <a:ext cx="7440634" cy="5167328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000" dirty="0" smtClean="0">
                <a:cs typeface="Titr" pitchFamily="2" charset="-78"/>
              </a:rPr>
              <a:t>6-7    </a:t>
            </a:r>
            <a:r>
              <a:rPr lang="fa-IR" sz="2000" dirty="0" err="1" smtClean="0">
                <a:cs typeface="Titr" pitchFamily="2" charset="-78"/>
              </a:rPr>
              <a:t>تع</a:t>
            </a:r>
            <a:r>
              <a:rPr lang="ar-SA" sz="2000" dirty="0" smtClean="0">
                <a:cs typeface="Titr" pitchFamily="2" charset="-78"/>
              </a:rPr>
              <a:t>يي</a:t>
            </a:r>
            <a:r>
              <a:rPr lang="fa-IR" sz="2000" dirty="0" smtClean="0">
                <a:cs typeface="Titr" pitchFamily="2" charset="-78"/>
              </a:rPr>
              <a:t>ن خطا</a:t>
            </a:r>
            <a:endParaRPr lang="fa-IR" sz="20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بررس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انواع خطا را مي‌توان با 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رانداز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به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هدف </a:t>
            </a:r>
            <a:r>
              <a:rPr lang="fa-IR" sz="2400" dirty="0" err="1" smtClean="0">
                <a:cs typeface="B Mitra" pitchFamily="2" charset="-78"/>
              </a:rPr>
              <a:t>مقا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سه کرد</a:t>
            </a:r>
          </a:p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smtClean="0">
                <a:cs typeface="B Mitra" pitchFamily="2" charset="-78"/>
              </a:rPr>
              <a:t>ت</a:t>
            </a:r>
            <a:r>
              <a:rPr lang="ar-SA" sz="2400" b="1" dirty="0" smtClean="0">
                <a:cs typeface="B Mitra" pitchFamily="2" charset="-78"/>
              </a:rPr>
              <a:t>ي</a:t>
            </a:r>
            <a:r>
              <a:rPr lang="fa-IR" sz="2400" b="1" dirty="0" err="1" smtClean="0">
                <a:cs typeface="B Mitra" pitchFamily="2" charset="-78"/>
              </a:rPr>
              <a:t>رانداز</a:t>
            </a:r>
            <a:r>
              <a:rPr lang="ar-SA" sz="2400" b="1" dirty="0" smtClean="0">
                <a:cs typeface="B Mitra" pitchFamily="2" charset="-78"/>
              </a:rPr>
              <a:t>ي</a:t>
            </a:r>
            <a:r>
              <a:rPr lang="fa-IR" sz="2400" b="1" dirty="0" smtClean="0">
                <a:cs typeface="B Mitra" pitchFamily="2" charset="-78"/>
              </a:rPr>
              <a:t> با</a:t>
            </a:r>
            <a:r>
              <a:rPr lang="ar-SA" sz="2400" b="1" dirty="0" smtClean="0">
                <a:cs typeface="B Mitra" pitchFamily="2" charset="-78"/>
              </a:rPr>
              <a:t>ي</a:t>
            </a:r>
            <a:r>
              <a:rPr lang="fa-IR" sz="2400" b="1" dirty="0" smtClean="0">
                <a:cs typeface="B Mitra" pitchFamily="2" charset="-78"/>
              </a:rPr>
              <a:t>د با:</a:t>
            </a:r>
          </a:p>
          <a:p>
            <a:pPr algn="ctr"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smtClean="0">
                <a:cs typeface="B Mitra" pitchFamily="2" charset="-78"/>
              </a:rPr>
              <a:t>دقت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(precision)</a:t>
            </a:r>
            <a:endParaRPr lang="fa-I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smtClean="0">
                <a:cs typeface="B Mitra" pitchFamily="2" charset="-78"/>
              </a:rPr>
              <a:t>صحت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(accuracy)</a:t>
            </a:r>
            <a:endParaRPr lang="fa-IR" sz="2400" dirty="0" smtClean="0">
              <a:latin typeface="Times New Roman" pitchFamily="18" charset="0"/>
              <a:cs typeface="Times New Roman" pitchFamily="18" charset="0"/>
            </a:endParaRPr>
          </a:p>
          <a:p>
            <a:pPr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smtClean="0">
                <a:cs typeface="B Mitra" pitchFamily="2" charset="-78"/>
              </a:rPr>
              <a:t>انجام </a:t>
            </a:r>
            <a:r>
              <a:rPr lang="fa-IR" sz="2400" b="1" dirty="0" err="1" smtClean="0">
                <a:cs typeface="B Mitra" pitchFamily="2" charset="-78"/>
              </a:rPr>
              <a:t>پذ</a:t>
            </a:r>
            <a:r>
              <a:rPr lang="ar-SA" sz="2400" b="1" dirty="0" smtClean="0">
                <a:cs typeface="B Mitra" pitchFamily="2" charset="-78"/>
              </a:rPr>
              <a:t>ي</a:t>
            </a:r>
            <a:r>
              <a:rPr lang="fa-IR" sz="2400" b="1" dirty="0" smtClean="0">
                <a:cs typeface="B Mitra" pitchFamily="2" charset="-78"/>
              </a:rPr>
              <a:t>رد.</a:t>
            </a:r>
          </a:p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smtClean="0">
                <a:solidFill>
                  <a:schemeClr val="hlink"/>
                </a:solidFill>
                <a:cs typeface="B Mitra" pitchFamily="2" charset="-78"/>
              </a:rPr>
              <a:t>درست</a:t>
            </a:r>
            <a:r>
              <a:rPr lang="ar-SA" sz="2400" b="1" dirty="0" smtClean="0">
                <a:solidFill>
                  <a:schemeClr val="hlink"/>
                </a:solidFill>
                <a:cs typeface="B Mitra" pitchFamily="2" charset="-78"/>
              </a:rPr>
              <a:t>ي</a:t>
            </a:r>
            <a:r>
              <a:rPr lang="fa-IR" sz="2400" b="1" dirty="0" smtClean="0">
                <a:solidFill>
                  <a:schemeClr val="hlink"/>
                </a:solidFill>
                <a:cs typeface="B Mitra" pitchFamily="2" charset="-78"/>
              </a:rPr>
              <a:t> و صحت:</a:t>
            </a:r>
            <a:r>
              <a:rPr lang="fa-IR" sz="2400" dirty="0" smtClean="0">
                <a:cs typeface="B Mitra" pitchFamily="2" charset="-78"/>
              </a:rPr>
              <a:t> نزد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ان خروج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‌ها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ستم نسبت به مبدا مورد نظر.</a:t>
            </a:r>
          </a:p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smtClean="0">
                <a:solidFill>
                  <a:schemeClr val="hlink"/>
                </a:solidFill>
                <a:cs typeface="B Mitra" pitchFamily="2" charset="-78"/>
              </a:rPr>
              <a:t>دقت:</a:t>
            </a:r>
            <a:r>
              <a:rPr lang="fa-IR" sz="2400" dirty="0" smtClean="0">
                <a:cs typeface="B Mitra" pitchFamily="2" charset="-78"/>
              </a:rPr>
              <a:t> نزد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خروج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‌ها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ستم نسبت به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گر.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61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618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618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618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618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618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618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618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26" grpId="0"/>
      <p:bldP spid="46188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923" name="Rectangle 27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64924" name="Rectangle 28"/>
          <p:cNvSpPr>
            <a:spLocks noGrp="1" noChangeArrowheads="1"/>
          </p:cNvSpPr>
          <p:nvPr>
            <p:ph type="body" sz="half" idx="2"/>
          </p:nvPr>
        </p:nvSpPr>
        <p:spPr>
          <a:xfrm>
            <a:off x="4100512" y="1500174"/>
            <a:ext cx="5043488" cy="1584325"/>
          </a:xfrm>
        </p:spPr>
        <p:txBody>
          <a:bodyPr/>
          <a:lstStyle/>
          <a:p>
            <a:pPr algn="r" rtl="1" eaLnBrk="1" hangingPunct="1">
              <a:buNone/>
            </a:pPr>
            <a:r>
              <a:rPr lang="fa-IR" sz="2000" dirty="0" smtClean="0">
                <a:cs typeface="Titr" pitchFamily="2" charset="-78"/>
              </a:rPr>
              <a:t>6-7    </a:t>
            </a:r>
            <a:r>
              <a:rPr lang="fa-IR" sz="2000" dirty="0" err="1" smtClean="0">
                <a:cs typeface="Titr" pitchFamily="2" charset="-78"/>
              </a:rPr>
              <a:t>تع</a:t>
            </a:r>
            <a:r>
              <a:rPr lang="ar-SA" sz="2000" dirty="0" smtClean="0">
                <a:cs typeface="Titr" pitchFamily="2" charset="-78"/>
              </a:rPr>
              <a:t>يي</a:t>
            </a:r>
            <a:r>
              <a:rPr lang="fa-IR" sz="2000" dirty="0" smtClean="0">
                <a:cs typeface="Titr" pitchFamily="2" charset="-78"/>
              </a:rPr>
              <a:t>ن خطا</a:t>
            </a:r>
            <a:endParaRPr lang="fa-IR" sz="2000" dirty="0" smtClean="0">
              <a:cs typeface="Zar" pitchFamily="2" charset="-78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9" y="1793742"/>
            <a:ext cx="6357982" cy="474674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649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64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923" grpId="0"/>
      <p:bldP spid="464924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74134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6899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600200"/>
            <a:ext cx="8472518" cy="4525963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400" dirty="0" smtClean="0">
                <a:cs typeface="Titr" pitchFamily="2" charset="-78"/>
              </a:rPr>
              <a:t>6-7    </a:t>
            </a:r>
            <a:r>
              <a:rPr lang="fa-IR" sz="2400" dirty="0" err="1" smtClean="0">
                <a:cs typeface="Titr" pitchFamily="2" charset="-78"/>
              </a:rPr>
              <a:t>تع</a:t>
            </a:r>
            <a:r>
              <a:rPr lang="ar-SA" sz="2400" dirty="0" smtClean="0">
                <a:cs typeface="Titr" pitchFamily="2" charset="-78"/>
              </a:rPr>
              <a:t>يي</a:t>
            </a:r>
            <a:r>
              <a:rPr lang="fa-IR" sz="2400" dirty="0" smtClean="0">
                <a:cs typeface="Titr" pitchFamily="2" charset="-78"/>
              </a:rPr>
              <a:t>ن خطا</a:t>
            </a:r>
            <a:endParaRPr lang="fa-IR" sz="2400" dirty="0" smtClean="0">
              <a:cs typeface="B Mitra" pitchFamily="2" charset="-78"/>
            </a:endParaRPr>
          </a:p>
          <a:p>
            <a:pPr algn="just" rtl="1" eaLnBrk="1" hangingPunct="1">
              <a:lnSpc>
                <a:spcPct val="150000"/>
              </a:lnSpc>
              <a:buFontTx/>
              <a:buNone/>
            </a:pPr>
            <a:r>
              <a:rPr lang="fa-IR" sz="2400" dirty="0" err="1" smtClean="0">
                <a:cs typeface="B Mitra" pitchFamily="2" charset="-78"/>
              </a:rPr>
              <a:t>خطاي</a:t>
            </a:r>
            <a:r>
              <a:rPr lang="fa-IR" sz="2400" dirty="0" smtClean="0">
                <a:cs typeface="B Mitra" pitchFamily="2" charset="-78"/>
              </a:rPr>
              <a:t> قابل </a:t>
            </a:r>
            <a:r>
              <a:rPr lang="fa-IR" sz="2400" dirty="0" err="1" smtClean="0">
                <a:cs typeface="B Mitra" pitchFamily="2" charset="-78"/>
              </a:rPr>
              <a:t>تصحيح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يک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خطاي</a:t>
            </a:r>
            <a:r>
              <a:rPr lang="fa-IR" sz="2400" dirty="0" smtClean="0">
                <a:cs typeface="B Mitra" pitchFamily="2" charset="-78"/>
              </a:rPr>
              <a:t> روش </a:t>
            </a:r>
            <a:r>
              <a:rPr lang="fa-IR" sz="2400" dirty="0" err="1" smtClean="0">
                <a:cs typeface="B Mitra" pitchFamily="2" charset="-78"/>
              </a:rPr>
              <a:t>مند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error)</a:t>
            </a:r>
            <a:r>
              <a:rPr lang="fa-I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(systematic</a:t>
            </a:r>
            <a:r>
              <a:rPr lang="fa-IR" sz="2400" dirty="0" smtClean="0">
                <a:cs typeface="B Mitra" pitchFamily="2" charset="-78"/>
              </a:rPr>
              <a:t> است</a:t>
            </a:r>
            <a:r>
              <a:rPr lang="en-US" sz="2400" dirty="0" smtClean="0">
                <a:cs typeface="B Mitra" pitchFamily="2" charset="-78"/>
              </a:rPr>
              <a:t>.</a:t>
            </a:r>
            <a:r>
              <a:rPr lang="fa-IR" sz="2400" dirty="0" smtClean="0">
                <a:cs typeface="B Mitra" pitchFamily="2" charset="-78"/>
              </a:rPr>
              <a:t> 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روشمند مي‌تواند بصورت: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ثابت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Constant</a:t>
            </a:r>
            <a:r>
              <a:rPr lang="en-US" sz="2400" dirty="0" smtClean="0">
                <a:cs typeface="B Mitra" pitchFamily="2" charset="-78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fa-IR" sz="2400" dirty="0" smtClean="0">
                <a:cs typeface="B Mitra" pitchFamily="2" charset="-78"/>
              </a:rPr>
              <a:t>) و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متغ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ر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Proportional</a:t>
            </a:r>
            <a:r>
              <a:rPr lang="en-US" sz="2400" dirty="0" smtClean="0">
                <a:cs typeface="B Mitra" pitchFamily="2" charset="-78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fa-IR" sz="2400" dirty="0" smtClean="0">
                <a:cs typeface="B Mitra" pitchFamily="2" charset="-78"/>
              </a:rPr>
              <a:t>) باشد.</a:t>
            </a:r>
          </a:p>
          <a:p>
            <a:pPr marL="0" algn="r" rtl="1" eaLnBrk="1" hangingPunct="1">
              <a:lnSpc>
                <a:spcPct val="15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در گواه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روشمند (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 </a:t>
            </a:r>
            <a:r>
              <a:rPr lang="fa-IR" sz="2400" dirty="0" err="1" smtClean="0">
                <a:cs typeface="B Mitra" pitchFamily="2" charset="-78"/>
              </a:rPr>
              <a:t>تصح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ح) را معمولاً در مقابل اعداد قرائت شده مي‌نو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سند.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68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6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68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68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994" grpId="0"/>
      <p:bldP spid="46899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 marL="0" algn="r" rtl="1" eaLnBrk="1" hangingPunct="1">
              <a:lnSpc>
                <a:spcPct val="150000"/>
              </a:lnSpc>
              <a:buFontTx/>
              <a:buNone/>
            </a:pPr>
            <a:r>
              <a:rPr lang="fa-IR" sz="2000" dirty="0" smtClean="0">
                <a:cs typeface="Titr" pitchFamily="2" charset="-78"/>
              </a:rPr>
              <a:t>6-7    </a:t>
            </a:r>
            <a:r>
              <a:rPr lang="fa-IR" sz="2000" dirty="0" err="1" smtClean="0">
                <a:cs typeface="Titr" pitchFamily="2" charset="-78"/>
              </a:rPr>
              <a:t>تع</a:t>
            </a:r>
            <a:r>
              <a:rPr lang="ar-SA" sz="2000" dirty="0" smtClean="0">
                <a:cs typeface="Titr" pitchFamily="2" charset="-78"/>
              </a:rPr>
              <a:t>يي</a:t>
            </a:r>
            <a:r>
              <a:rPr lang="fa-IR" sz="2000" dirty="0" smtClean="0">
                <a:cs typeface="Titr" pitchFamily="2" charset="-78"/>
              </a:rPr>
              <a:t>ن خطا</a:t>
            </a:r>
            <a:endParaRPr lang="fa-IR" sz="2000" dirty="0" smtClean="0">
              <a:cs typeface="B Mitra" pitchFamily="2" charset="-78"/>
            </a:endParaRPr>
          </a:p>
          <a:p>
            <a:pPr marL="0" algn="just" rtl="1" eaLnBrk="1" hangingPunct="1">
              <a:lnSpc>
                <a:spcPct val="150000"/>
              </a:lnSpc>
              <a:buFontTx/>
              <a:buNone/>
            </a:pPr>
            <a:r>
              <a:rPr lang="fa-IR" sz="2400" dirty="0" err="1" smtClean="0">
                <a:cs typeface="B Mitra" pitchFamily="2" charset="-78"/>
              </a:rPr>
              <a:t>خطاي</a:t>
            </a:r>
            <a:r>
              <a:rPr lang="fa-IR" sz="2400" dirty="0" smtClean="0">
                <a:cs typeface="B Mitra" pitchFamily="2" charset="-78"/>
              </a:rPr>
              <a:t> روش‌مند توسط منابع روشمند خطا ايجاد مي‌شوند. </a:t>
            </a:r>
            <a:r>
              <a:rPr lang="fa-IR" sz="2400" dirty="0" err="1" smtClean="0">
                <a:cs typeface="B Mitra" pitchFamily="2" charset="-78"/>
              </a:rPr>
              <a:t>عواملي</a:t>
            </a:r>
            <a:r>
              <a:rPr lang="fa-IR" sz="2400" dirty="0" smtClean="0">
                <a:cs typeface="B Mitra" pitchFamily="2" charset="-78"/>
              </a:rPr>
              <a:t> كه تا حدود </a:t>
            </a:r>
            <a:r>
              <a:rPr lang="fa-IR" sz="2400" dirty="0" err="1" smtClean="0">
                <a:cs typeface="B Mitra" pitchFamily="2" charset="-78"/>
              </a:rPr>
              <a:t>زيادي</a:t>
            </a:r>
            <a:r>
              <a:rPr lang="fa-IR" sz="2400" dirty="0" smtClean="0">
                <a:cs typeface="B Mitra" pitchFamily="2" charset="-78"/>
              </a:rPr>
              <a:t> و به طور </a:t>
            </a:r>
            <a:r>
              <a:rPr lang="fa-IR" sz="2400" dirty="0" err="1" smtClean="0">
                <a:cs typeface="B Mitra" pitchFamily="2" charset="-78"/>
              </a:rPr>
              <a:t>يكنواخت</a:t>
            </a:r>
            <a:r>
              <a:rPr lang="fa-IR" sz="2400" dirty="0" smtClean="0">
                <a:cs typeface="B Mitra" pitchFamily="2" charset="-78"/>
              </a:rPr>
              <a:t> و بدون تغيير و انقطاع بر نتيجه اثر مي‌گذارند. اين عوامل باعث مي‌شوند </a:t>
            </a:r>
            <a:r>
              <a:rPr lang="fa-IR" sz="2400" dirty="0" err="1" smtClean="0">
                <a:cs typeface="B Mitra" pitchFamily="2" charset="-78"/>
              </a:rPr>
              <a:t>مقادير</a:t>
            </a:r>
            <a:r>
              <a:rPr lang="fa-IR" sz="2400" dirty="0" smtClean="0">
                <a:cs typeface="B Mitra" pitchFamily="2" charset="-78"/>
              </a:rPr>
              <a:t> خوانده شده از دستگاه اندازه‌گيري از مقدار </a:t>
            </a:r>
            <a:r>
              <a:rPr lang="fa-IR" sz="2400" dirty="0" err="1" smtClean="0">
                <a:cs typeface="B Mitra" pitchFamily="2" charset="-78"/>
              </a:rPr>
              <a:t>واقعي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قراردادي</a:t>
            </a:r>
            <a:r>
              <a:rPr lang="fa-IR" sz="2400" dirty="0" smtClean="0">
                <a:cs typeface="B Mitra" pitchFamily="2" charset="-78"/>
              </a:rPr>
              <a:t> استاندارد اندازه‌گيري فاصله </a:t>
            </a:r>
            <a:r>
              <a:rPr lang="fa-IR" sz="2400" dirty="0" err="1" smtClean="0">
                <a:cs typeface="B Mitra" pitchFamily="2" charset="-78"/>
              </a:rPr>
              <a:t>بگيرند</a:t>
            </a:r>
            <a:r>
              <a:rPr lang="fa-IR" sz="2400" dirty="0" smtClean="0">
                <a:cs typeface="B Mitra" pitchFamily="2" charset="-78"/>
              </a:rPr>
              <a:t>.</a:t>
            </a:r>
          </a:p>
          <a:p>
            <a:pPr marL="0" algn="just" rtl="1" eaLnBrk="1" hangingPunct="1">
              <a:lnSpc>
                <a:spcPct val="15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از جمله منابع روشمند بوجود آورنده خطا عبارتند از: اختلاف ثابت </a:t>
            </a:r>
            <a:r>
              <a:rPr lang="fa-IR" sz="2400" dirty="0" err="1" smtClean="0">
                <a:cs typeface="B Mitra" pitchFamily="2" charset="-78"/>
              </a:rPr>
              <a:t>عددي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شرايط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محيطي</a:t>
            </a:r>
            <a:r>
              <a:rPr lang="fa-IR" sz="2400" dirty="0" smtClean="0">
                <a:cs typeface="B Mitra" pitchFamily="2" charset="-78"/>
              </a:rPr>
              <a:t> از </a:t>
            </a:r>
            <a:r>
              <a:rPr lang="fa-IR" sz="2400" dirty="0" err="1" smtClean="0">
                <a:cs typeface="B Mitra" pitchFamily="2" charset="-78"/>
              </a:rPr>
              <a:t>شرايط</a:t>
            </a:r>
            <a:r>
              <a:rPr lang="fa-IR" sz="2400" dirty="0" smtClean="0">
                <a:cs typeface="B Mitra" pitchFamily="2" charset="-78"/>
              </a:rPr>
              <a:t> مرجع و  </a:t>
            </a:r>
            <a:r>
              <a:rPr lang="fa-IR" sz="2400" dirty="0" err="1" smtClean="0">
                <a:cs typeface="B Mitra" pitchFamily="2" charset="-78"/>
              </a:rPr>
              <a:t>فرسودگي</a:t>
            </a:r>
            <a:r>
              <a:rPr lang="fa-IR" sz="2400" dirty="0" smtClean="0">
                <a:cs typeface="B Mitra" pitchFamily="2" charset="-78"/>
              </a:rPr>
              <a:t> قطعات حساس و اثرگذار بر نتيجه اندازه‌گيري. </a:t>
            </a:r>
          </a:p>
          <a:p>
            <a:pPr marL="0" algn="just" rtl="1" eaLnBrk="1" hangingPunct="1">
              <a:lnSpc>
                <a:spcPct val="15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به مقدار </a:t>
            </a:r>
            <a:r>
              <a:rPr lang="fa-IR" sz="2400" dirty="0" err="1" smtClean="0">
                <a:cs typeface="B Mitra" pitchFamily="2" charset="-78"/>
              </a:rPr>
              <a:t>خطاي</a:t>
            </a:r>
            <a:r>
              <a:rPr lang="fa-IR" sz="2400" dirty="0" smtClean="0">
                <a:cs typeface="B Mitra" pitchFamily="2" charset="-78"/>
              </a:rPr>
              <a:t> حاصل از منابع روش‌مند، </a:t>
            </a:r>
            <a:r>
              <a:rPr lang="fa-IR" sz="2400" dirty="0" err="1" smtClean="0">
                <a:cs typeface="B Mitra" pitchFamily="2" charset="-78"/>
              </a:rPr>
              <a:t>خطاي</a:t>
            </a:r>
            <a:r>
              <a:rPr lang="fa-IR" sz="2400" dirty="0" smtClean="0">
                <a:cs typeface="B Mitra" pitchFamily="2" charset="-78"/>
              </a:rPr>
              <a:t> روش‌مند گفته مي‌شود كه بر حسب </a:t>
            </a:r>
            <a:r>
              <a:rPr lang="fa-IR" sz="2400" dirty="0" err="1" smtClean="0">
                <a:cs typeface="B Mitra" pitchFamily="2" charset="-78"/>
              </a:rPr>
              <a:t>يكاي</a:t>
            </a:r>
            <a:r>
              <a:rPr lang="fa-IR" sz="2400" dirty="0" smtClean="0">
                <a:cs typeface="B Mitra" pitchFamily="2" charset="-78"/>
              </a:rPr>
              <a:t> اندازه‌گيري </a:t>
            </a:r>
            <a:r>
              <a:rPr lang="fa-IR" sz="2400" dirty="0" err="1" smtClean="0">
                <a:cs typeface="B Mitra" pitchFamily="2" charset="-78"/>
              </a:rPr>
              <a:t>بيان</a:t>
            </a:r>
            <a:r>
              <a:rPr lang="fa-IR" sz="2400" dirty="0" smtClean="0">
                <a:cs typeface="B Mitra" pitchFamily="2" charset="-78"/>
              </a:rPr>
              <a:t> مي‌شود. در صورت بروز و اثبات </a:t>
            </a:r>
            <a:r>
              <a:rPr lang="fa-IR" sz="2400" dirty="0" err="1" smtClean="0">
                <a:cs typeface="B Mitra" pitchFamily="2" charset="-78"/>
              </a:rPr>
              <a:t>خطاي</a:t>
            </a:r>
            <a:r>
              <a:rPr lang="fa-IR" sz="2400" dirty="0" smtClean="0">
                <a:cs typeface="B Mitra" pitchFamily="2" charset="-78"/>
              </a:rPr>
              <a:t> روش‌مند </a:t>
            </a:r>
            <a:r>
              <a:rPr lang="fa-IR" sz="2400" dirty="0" err="1" smtClean="0">
                <a:cs typeface="B Mitra" pitchFamily="2" charset="-78"/>
              </a:rPr>
              <a:t>بايد</a:t>
            </a:r>
            <a:r>
              <a:rPr lang="fa-IR" sz="2400" dirty="0" smtClean="0">
                <a:cs typeface="B Mitra" pitchFamily="2" charset="-78"/>
              </a:rPr>
              <a:t> آنرا </a:t>
            </a:r>
            <a:r>
              <a:rPr lang="fa-IR" sz="2400" dirty="0" err="1" smtClean="0">
                <a:cs typeface="B Mitra" pitchFamily="2" charset="-78"/>
              </a:rPr>
              <a:t>تصحيح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كرد</a:t>
            </a:r>
            <a:r>
              <a:rPr lang="fa-IR" sz="2400" dirty="0" smtClean="0">
                <a:cs typeface="B Mitra" pitchFamily="2" charset="-78"/>
              </a:rPr>
              <a:t>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30" grpId="0"/>
      <p:bldP spid="483331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843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marL="0" algn="just" rtl="1" eaLnBrk="1" hangingPunct="1">
              <a:spcBef>
                <a:spcPts val="0"/>
              </a:spcBef>
              <a:buFontTx/>
              <a:buNone/>
            </a:pPr>
            <a:r>
              <a:rPr lang="fa-IR" sz="2000" dirty="0" smtClean="0">
                <a:cs typeface="Titr" pitchFamily="2" charset="-78"/>
              </a:rPr>
              <a:t>6-7    </a:t>
            </a:r>
            <a:r>
              <a:rPr lang="fa-IR" sz="2000" dirty="0" err="1" smtClean="0">
                <a:cs typeface="Titr" pitchFamily="2" charset="-78"/>
              </a:rPr>
              <a:t>تع</a:t>
            </a:r>
            <a:r>
              <a:rPr lang="ar-SA" sz="2000" dirty="0" smtClean="0">
                <a:cs typeface="Titr" pitchFamily="2" charset="-78"/>
              </a:rPr>
              <a:t>يي</a:t>
            </a:r>
            <a:r>
              <a:rPr lang="fa-IR" sz="2000" dirty="0" smtClean="0">
                <a:cs typeface="Titr" pitchFamily="2" charset="-78"/>
              </a:rPr>
              <a:t>ن خطا</a:t>
            </a:r>
            <a:endParaRPr lang="fa-IR" sz="2000" dirty="0" smtClean="0">
              <a:cs typeface="B Mitra" pitchFamily="2" charset="-78"/>
            </a:endParaRPr>
          </a:p>
          <a:p>
            <a:pPr marL="0" algn="just" rtl="1" eaLnBrk="1" hangingPunct="1">
              <a:spcBef>
                <a:spcPts val="0"/>
              </a:spcBef>
              <a:buFontTx/>
              <a:buNone/>
            </a:pPr>
            <a:r>
              <a:rPr lang="fa-IR" sz="2400" dirty="0" smtClean="0">
                <a:cs typeface="B Mitra" pitchFamily="2" charset="-78"/>
              </a:rPr>
              <a:t>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غ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 قابل </a:t>
            </a:r>
            <a:r>
              <a:rPr lang="fa-IR" sz="2400" dirty="0" err="1" smtClean="0">
                <a:cs typeface="B Mitra" pitchFamily="2" charset="-78"/>
              </a:rPr>
              <a:t>تصح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ح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تصادف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random  Error</a:t>
            </a:r>
            <a:r>
              <a:rPr lang="fa-IR" sz="2000" dirty="0" smtClean="0">
                <a:cs typeface="B Mitra" pitchFamily="2" charset="-78"/>
              </a:rPr>
              <a:t>) </a:t>
            </a:r>
            <a:r>
              <a:rPr lang="fa-IR" sz="2400" dirty="0" smtClean="0">
                <a:cs typeface="B Mitra" pitchFamily="2" charset="-78"/>
              </a:rPr>
              <a:t>است. 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تصادف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خطائ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است که در </a:t>
            </a:r>
            <a:r>
              <a:rPr lang="fa-IR" sz="2400" dirty="0" err="1" smtClean="0">
                <a:cs typeface="B Mitra" pitchFamily="2" charset="-78"/>
              </a:rPr>
              <a:t>يک</a:t>
            </a:r>
            <a:r>
              <a:rPr lang="fa-IR" sz="2400" dirty="0" smtClean="0">
                <a:cs typeface="B Mitra" pitchFamily="2" charset="-78"/>
              </a:rPr>
              <a:t> اندازه‌گيري به صورت تصادف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و </a:t>
            </a:r>
            <a:r>
              <a:rPr lang="fa-IR" sz="2400" dirty="0" err="1" smtClean="0">
                <a:cs typeface="B Mitra" pitchFamily="2" charset="-78"/>
              </a:rPr>
              <a:t>پيش</a:t>
            </a:r>
            <a:r>
              <a:rPr lang="fa-IR" sz="2400" dirty="0" smtClean="0">
                <a:cs typeface="B Mitra" pitchFamily="2" charset="-78"/>
              </a:rPr>
              <a:t> بين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نشده ظاهر مي‌شوند که شامل: </a:t>
            </a:r>
            <a:r>
              <a:rPr lang="fa-IR" sz="2400" dirty="0" err="1" smtClean="0">
                <a:cs typeface="B Mitra" pitchFamily="2" charset="-78"/>
              </a:rPr>
              <a:t>جريان</a:t>
            </a:r>
            <a:r>
              <a:rPr lang="fa-IR" sz="2400" dirty="0" smtClean="0">
                <a:cs typeface="B Mitra" pitchFamily="2" charset="-78"/>
              </a:rPr>
              <a:t> هوا، لرزش، سرو صدا، تشعشع و...</a:t>
            </a:r>
            <a:r>
              <a:rPr lang="en-US" sz="2400" dirty="0" smtClean="0">
                <a:cs typeface="B Mitra" pitchFamily="2" charset="-78"/>
              </a:rPr>
              <a:t> </a:t>
            </a:r>
            <a:r>
              <a:rPr lang="fa-IR" sz="2400" dirty="0" smtClean="0">
                <a:cs typeface="B Mitra" pitchFamily="2" charset="-78"/>
              </a:rPr>
              <a:t>می‌باشد.</a:t>
            </a:r>
          </a:p>
          <a:p>
            <a:pPr marL="0" algn="r" rtl="1" eaLnBrk="1" hangingPunct="1">
              <a:spcBef>
                <a:spcPts val="0"/>
              </a:spcBef>
              <a:buNone/>
            </a:pPr>
            <a:r>
              <a:rPr lang="fa-IR" sz="2400" dirty="0" smtClean="0">
                <a:cs typeface="B Mitra" pitchFamily="2" charset="-78"/>
              </a:rPr>
              <a:t>خطاها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تصادف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را مي‌توان با </a:t>
            </a:r>
            <a:r>
              <a:rPr lang="fa-IR" sz="2400" dirty="0" err="1" smtClean="0">
                <a:cs typeface="B Mitra" pitchFamily="2" charset="-78"/>
              </a:rPr>
              <a:t>ميانگين</a:t>
            </a:r>
            <a:r>
              <a:rPr lang="fa-IR" sz="2400" dirty="0" smtClean="0">
                <a:cs typeface="B Mitra" pitchFamily="2" charset="-78"/>
              </a:rPr>
              <a:t> گرفتن و استفاده از فنون آمار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به حداقل رساند. 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خطا در گواه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‌ها بصورت 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گوناگون ب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ان مي‌شود. مانند:</a:t>
            </a:r>
          </a:p>
          <a:p>
            <a:pPr marL="0" algn="r" rtl="1" eaLnBrk="1" hangingPunct="1">
              <a:spcBef>
                <a:spcPts val="0"/>
              </a:spcBef>
              <a:buFontTx/>
              <a:buNone/>
            </a:pPr>
            <a:endParaRPr lang="fa-IR" sz="2400" dirty="0" smtClean="0">
              <a:solidFill>
                <a:schemeClr val="accent2"/>
              </a:solidFill>
              <a:cs typeface="B Mitra" pitchFamily="2" charset="-78"/>
            </a:endParaRPr>
          </a:p>
          <a:p>
            <a:pPr marL="0" algn="just" rtl="1" eaLnBrk="1" hangingPunct="1">
              <a:spcBef>
                <a:spcPts val="0"/>
              </a:spcBef>
              <a:buFontTx/>
              <a:buNone/>
            </a:pPr>
            <a:r>
              <a:rPr lang="fa-IR" sz="2400" dirty="0" smtClean="0">
                <a:solidFill>
                  <a:schemeClr val="accent2"/>
                </a:solidFill>
                <a:cs typeface="B Mitra" pitchFamily="2" charset="-78"/>
              </a:rPr>
              <a:t>تکرار </a:t>
            </a:r>
            <a:r>
              <a:rPr lang="fa-IR" sz="2400" dirty="0" err="1" smtClean="0">
                <a:solidFill>
                  <a:schemeClr val="accent2"/>
                </a:solidFill>
                <a:cs typeface="B Mitra" pitchFamily="2" charset="-78"/>
              </a:rPr>
              <a:t>پذ</a:t>
            </a:r>
            <a:r>
              <a:rPr lang="ar-SA" sz="2400" dirty="0" smtClean="0">
                <a:solidFill>
                  <a:schemeClr val="accent2"/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2"/>
                </a:solidFill>
                <a:cs typeface="B Mitra" pitchFamily="2" charset="-78"/>
              </a:rPr>
              <a:t>ر</a:t>
            </a:r>
            <a:r>
              <a:rPr lang="ar-SA" sz="2400" dirty="0" smtClean="0">
                <a:solidFill>
                  <a:schemeClr val="accent2"/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2"/>
                </a:solidFill>
                <a:cs typeface="B Mitra" pitchFamily="2" charset="-78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Repeatability</a:t>
            </a:r>
            <a:r>
              <a:rPr lang="fa-IR" sz="2400" dirty="0" smtClean="0">
                <a:solidFill>
                  <a:schemeClr val="accent2"/>
                </a:solidFill>
                <a:cs typeface="B Mitra" pitchFamily="2" charset="-78"/>
              </a:rPr>
              <a:t>:</a:t>
            </a:r>
            <a:r>
              <a:rPr lang="fa-IR" sz="2400" dirty="0" smtClean="0">
                <a:cs typeface="B Mitra" pitchFamily="2" charset="-78"/>
              </a:rPr>
              <a:t> 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زان نزد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</a:t>
            </a:r>
            <a:r>
              <a:rPr lang="fa-IR" sz="2400" dirty="0" err="1" smtClean="0">
                <a:cs typeface="B Mitra" pitchFamily="2" charset="-78"/>
              </a:rPr>
              <a:t>نتا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ج اندازه‌گيري پ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در پ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از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اندازه ده در </a:t>
            </a:r>
            <a:r>
              <a:rPr lang="fa-IR" sz="2400" dirty="0" err="1" smtClean="0">
                <a:cs typeface="B Mitra" pitchFamily="2" charset="-78"/>
              </a:rPr>
              <a:t>شرا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ط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کسان انجام شده باشد.</a:t>
            </a:r>
          </a:p>
          <a:p>
            <a:pPr marL="0" algn="just" rtl="1" eaLnBrk="1" hangingPunct="1">
              <a:spcBef>
                <a:spcPts val="0"/>
              </a:spcBef>
              <a:buFontTx/>
              <a:buNone/>
            </a:pPr>
            <a:r>
              <a:rPr lang="fa-IR" sz="2400" dirty="0" err="1" smtClean="0">
                <a:solidFill>
                  <a:schemeClr val="accent2"/>
                </a:solidFill>
                <a:cs typeface="B Mitra" pitchFamily="2" charset="-78"/>
              </a:rPr>
              <a:t>تجد</a:t>
            </a:r>
            <a:r>
              <a:rPr lang="ar-SA" sz="2400" dirty="0" smtClean="0">
                <a:solidFill>
                  <a:schemeClr val="accent2"/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2"/>
                </a:solidFill>
                <a:cs typeface="B Mitra" pitchFamily="2" charset="-78"/>
              </a:rPr>
              <a:t>د </a:t>
            </a:r>
            <a:r>
              <a:rPr lang="fa-IR" sz="2400" dirty="0" err="1" smtClean="0">
                <a:solidFill>
                  <a:schemeClr val="accent2"/>
                </a:solidFill>
                <a:cs typeface="B Mitra" pitchFamily="2" charset="-78"/>
              </a:rPr>
              <a:t>پذ</a:t>
            </a:r>
            <a:r>
              <a:rPr lang="ar-SA" sz="2400" dirty="0" smtClean="0">
                <a:solidFill>
                  <a:schemeClr val="accent2"/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2"/>
                </a:solidFill>
                <a:cs typeface="B Mitra" pitchFamily="2" charset="-78"/>
              </a:rPr>
              <a:t>ر</a:t>
            </a:r>
            <a:r>
              <a:rPr lang="ar-SA" sz="2400" dirty="0" smtClean="0">
                <a:solidFill>
                  <a:schemeClr val="accent2"/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2"/>
                </a:solidFill>
                <a:cs typeface="B Mitra" pitchFamily="2" charset="-78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Reproducibility</a:t>
            </a:r>
            <a:r>
              <a:rPr lang="fa-IR" sz="2400" dirty="0" smtClean="0">
                <a:cs typeface="B Mitra" pitchFamily="2" charset="-78"/>
              </a:rPr>
              <a:t>: به 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زان نزد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</a:t>
            </a:r>
            <a:r>
              <a:rPr lang="fa-IR" sz="2400" dirty="0" err="1" smtClean="0">
                <a:cs typeface="B Mitra" pitchFamily="2" charset="-78"/>
              </a:rPr>
              <a:t>نتا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ج اندازه‌گيري رو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اندازه ده در </a:t>
            </a:r>
            <a:r>
              <a:rPr lang="fa-IR" sz="2400" dirty="0" err="1" smtClean="0">
                <a:cs typeface="B Mitra" pitchFamily="2" charset="-78"/>
              </a:rPr>
              <a:t>شرا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ط متفاوت گفته مي‌شود.</a:t>
            </a:r>
          </a:p>
          <a:p>
            <a:pPr marL="0" algn="just" rtl="1" eaLnBrk="1" hangingPunct="1">
              <a:spcBef>
                <a:spcPts val="0"/>
              </a:spcBef>
              <a:buFontTx/>
              <a:buNone/>
            </a:pPr>
            <a:r>
              <a:rPr lang="fa-IR" sz="2400" dirty="0" smtClean="0">
                <a:solidFill>
                  <a:schemeClr val="accent2"/>
                </a:solidFill>
                <a:cs typeface="B Mitra" pitchFamily="2" charset="-78"/>
              </a:rPr>
              <a:t>:عدم قطع</a:t>
            </a:r>
            <a:r>
              <a:rPr lang="ar-SA" sz="2400" dirty="0" smtClean="0">
                <a:solidFill>
                  <a:schemeClr val="accent2"/>
                </a:solidFill>
                <a:cs typeface="B Mitra" pitchFamily="2" charset="-78"/>
              </a:rPr>
              <a:t>ي</a:t>
            </a:r>
            <a:r>
              <a:rPr lang="fa-IR" sz="2400" dirty="0" smtClean="0">
                <a:solidFill>
                  <a:schemeClr val="accent2"/>
                </a:solidFill>
                <a:cs typeface="B Mitra" pitchFamily="2" charset="-78"/>
              </a:rPr>
              <a:t>ت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Uncertainty</a:t>
            </a:r>
            <a:r>
              <a:rPr lang="fa-IR" sz="2800" dirty="0" smtClean="0">
                <a:solidFill>
                  <a:schemeClr val="accent2"/>
                </a:solidFill>
                <a:cs typeface="B Mitra" pitchFamily="2" charset="-78"/>
              </a:rPr>
              <a:t>: </a:t>
            </a:r>
            <a:r>
              <a:rPr lang="fa-IR" sz="2400" dirty="0" err="1" smtClean="0">
                <a:cs typeface="B Mitra" pitchFamily="2" charset="-78"/>
              </a:rPr>
              <a:t>پارامترها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مربوط به نت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جه</a:t>
            </a:r>
            <a:r>
              <a:rPr lang="fa-IR" sz="2400" dirty="0" smtClean="0">
                <a:cs typeface="B Mitra" pitchFamily="2" charset="-78"/>
              </a:rPr>
              <a:t> اندازه‌گيري که </a:t>
            </a:r>
            <a:r>
              <a:rPr lang="fa-IR" sz="2400" dirty="0" err="1" smtClean="0">
                <a:cs typeface="B Mitra" pitchFamily="2" charset="-78"/>
              </a:rPr>
              <a:t>پراکندگ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مقاد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 را (که 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‌توان بطور منطق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به اندازه ده نسبت داد) مشخص مي‌کند. 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8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8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84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84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54" grpId="0"/>
      <p:bldP spid="48435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853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2984"/>
            <a:ext cx="8929718" cy="4954591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000" dirty="0" smtClean="0">
                <a:cs typeface="Titr" pitchFamily="2" charset="-78"/>
              </a:rPr>
              <a:t>6-8  صدور گواه</a:t>
            </a:r>
            <a:r>
              <a:rPr lang="ar-SA" sz="2000" dirty="0" smtClean="0">
                <a:cs typeface="Titr" pitchFamily="2" charset="-78"/>
              </a:rPr>
              <a:t>ي</a:t>
            </a:r>
            <a:endParaRPr lang="fa-IR" sz="2000" dirty="0" smtClean="0">
              <a:cs typeface="Zar" pitchFamily="2" charset="-78"/>
            </a:endParaRPr>
          </a:p>
          <a:p>
            <a:pPr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q"/>
            </a:pP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اطلاعات‌ ثبت‌شده‌</a:t>
            </a:r>
            <a:r>
              <a:rPr lang="fa-IR" altLang="ar-SA" sz="24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 در گواهينامه كاليبراسيون مطابق الزامات استاندارد </a:t>
            </a:r>
            <a:r>
              <a:rPr lang="en-CA" altLang="ar-SA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ISO 10012</a:t>
            </a:r>
            <a:r>
              <a:rPr lang="ar-SA" altLang="ar-SA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SA" altLang="ar-SA" sz="24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بايد شامل‌ موارد زير باشد: </a:t>
            </a: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شرح‌ و شناسه‌ي‌ انحصاريِ تجهيزات‌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تاريخ‌ انجام‌ هر تأييد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نتايج‌ كاليبراسيونِ به‌دست‌آمده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‌</a:t>
            </a: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در برخي‌ موارد نتيجه‌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 </a:t>
            </a: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كاليبراسيون‌ به‌ صورت‌ انطباق‌ يا عدم‌ انطباق‌ با يك‌ الزام‌ ارائه‌ مي‌شود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شناسه‌ي‌ روش‌اجراييِ تأييد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حدود تعيين‌شده‌ براي‌ خطاي‌ مجاز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مرجع‌ مورد استفاده‌ در كاليبراسيون‌ براي‌ دست‌يابي‌ به‌ قابليت‌ رديابي‌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شرايط‌ محيطي‌ مربوط‌ و شرحي‌ در مورد هر گونه‌ اصلاحات‌ لازم‌ در اين‌ خصوص‌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شرحي‌ در مورد عدم‌ قطعيت‌هاي‌ موجود در زمان‌ كاليبراسيون‌ تجهيزات‌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هر گونه‌ محدوديت‌ در كاربرد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مشخصات‌ فرد (يا افراد) انجام‌دهنده‌ي‌ عمليات‌ تأييد</a:t>
            </a:r>
            <a:r>
              <a:rPr lang="fa-IR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؛</a:t>
            </a:r>
            <a:endParaRPr lang="ar-SA" altLang="ar-SA" sz="2000" dirty="0" smtClean="0">
              <a:solidFill>
                <a:srgbClr val="000000"/>
              </a:solidFill>
              <a:ea typeface="Times New Roman" pitchFamily="18" charset="0"/>
              <a:cs typeface="Mitra" pitchFamily="2" charset="-78"/>
            </a:endParaRPr>
          </a:p>
          <a:p>
            <a:pPr lvl="1" algn="r" rtl="1" eaLnBrk="1" hangingPunct="1">
              <a:lnSpc>
                <a:spcPct val="90000"/>
              </a:lnSpc>
              <a:buClr>
                <a:srgbClr val="FF3300"/>
              </a:buClr>
              <a:buSzPct val="70000"/>
              <a:buFont typeface="Wingdings" pitchFamily="2" charset="2"/>
              <a:buChar char="§"/>
            </a:pPr>
            <a:r>
              <a:rPr lang="ar-SA" altLang="ar-SA" sz="2000" dirty="0" smtClean="0">
                <a:solidFill>
                  <a:srgbClr val="000000"/>
                </a:solidFill>
                <a:ea typeface="Times New Roman" pitchFamily="18" charset="0"/>
                <a:cs typeface="Mitra" pitchFamily="2" charset="-78"/>
              </a:rPr>
              <a:t>شناسه‌‌ انحصاري‌ گواهي‌نامه‌‌ كاليبراسيون‌ (مانند شماره‌ سريال‌) و ساير مدارك‌ مرتبط‌.</a:t>
            </a:r>
            <a:r>
              <a:rPr lang="fa-IR" altLang="ar-SA" sz="2000" dirty="0" smtClean="0">
                <a:solidFill>
                  <a:srgbClr val="000000"/>
                </a:solidFill>
                <a:cs typeface="Mitra" pitchFamily="2" charset="-78"/>
              </a:rPr>
              <a:t> </a:t>
            </a:r>
            <a:endParaRPr lang="ar-SA" altLang="ar-SA" sz="2000" dirty="0">
              <a:solidFill>
                <a:srgbClr val="000000"/>
              </a:solidFill>
              <a:cs typeface="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53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78" grpId="0"/>
      <p:bldP spid="48537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8" y="1071546"/>
            <a:ext cx="7920038" cy="547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53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7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22"/>
            <a:ext cx="7629525" cy="547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53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285720" y="1214422"/>
            <a:ext cx="8318530" cy="39241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342900" algn="just" rtl="1">
              <a:lnSpc>
                <a:spcPct val="15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fa-IR" sz="2400" dirty="0"/>
              <a:t>كيفيت </a:t>
            </a:r>
            <a:r>
              <a:rPr lang="fa-IR" sz="2400" dirty="0" smtClean="0"/>
              <a:t>مقوله‌اي </a:t>
            </a:r>
            <a:r>
              <a:rPr lang="fa-IR" sz="2400" dirty="0"/>
              <a:t>است كه با سرشت انسان سازگاري دارد و همراه نياز مادي و معنوي اوست و نبود آن </a:t>
            </a:r>
            <a:r>
              <a:rPr lang="fa-IR" sz="2400" dirty="0" smtClean="0"/>
              <a:t>مي‌تواند دشواري‌هايي </a:t>
            </a:r>
            <a:r>
              <a:rPr lang="fa-IR" sz="2400" dirty="0"/>
              <a:t>براي وي </a:t>
            </a:r>
            <a:r>
              <a:rPr lang="fa-IR" sz="2400" dirty="0" smtClean="0"/>
              <a:t>بوجود آورد. </a:t>
            </a:r>
            <a:r>
              <a:rPr lang="fa-IR" sz="2400" dirty="0"/>
              <a:t>به همين دليل از </a:t>
            </a:r>
            <a:r>
              <a:rPr lang="fa-IR" sz="2400" dirty="0" smtClean="0"/>
              <a:t>گذشته‌ها</a:t>
            </a:r>
            <a:r>
              <a:rPr lang="ar-SA" sz="2400" dirty="0" smtClean="0"/>
              <a:t>ي</a:t>
            </a:r>
            <a:r>
              <a:rPr lang="fa-IR" sz="2400" dirty="0" smtClean="0"/>
              <a:t> </a:t>
            </a:r>
            <a:r>
              <a:rPr lang="fa-IR" sz="2400" dirty="0"/>
              <a:t>دور تلاش براي </a:t>
            </a:r>
            <a:r>
              <a:rPr lang="fa-IR" sz="2400" dirty="0" smtClean="0"/>
              <a:t>رسيدن </a:t>
            </a:r>
            <a:r>
              <a:rPr lang="fa-IR" sz="2400" dirty="0"/>
              <a:t>به كيفيت و رفع </a:t>
            </a:r>
            <a:r>
              <a:rPr lang="fa-IR" sz="2400" dirty="0" smtClean="0"/>
              <a:t>دشواري‌هاي </a:t>
            </a:r>
            <a:r>
              <a:rPr lang="fa-IR" sz="2400" dirty="0"/>
              <a:t>موجود در اين راه </a:t>
            </a:r>
            <a:r>
              <a:rPr lang="fa-IR" sz="2400" dirty="0" smtClean="0"/>
              <a:t>موضوعي </a:t>
            </a:r>
            <a:r>
              <a:rPr lang="fa-IR" sz="2400" dirty="0"/>
              <a:t>مطرح در جوامع انساني بوده </a:t>
            </a:r>
            <a:r>
              <a:rPr lang="fa-IR" sz="2400" dirty="0" smtClean="0"/>
              <a:t>است. </a:t>
            </a:r>
            <a:r>
              <a:rPr lang="fa-IR" sz="2400" dirty="0"/>
              <a:t>امروزه </a:t>
            </a:r>
            <a:r>
              <a:rPr lang="fa-IR" sz="2400" dirty="0" smtClean="0"/>
              <a:t>اين واژه </a:t>
            </a:r>
            <a:r>
              <a:rPr lang="fa-IR" sz="2400" dirty="0"/>
              <a:t>از مرحله رفع نياز پا فراتر گذاشته است زيرا با </a:t>
            </a:r>
            <a:r>
              <a:rPr lang="fa-IR" sz="2400" dirty="0" smtClean="0"/>
              <a:t>گسترش دنياي </a:t>
            </a:r>
            <a:r>
              <a:rPr lang="fa-IR" sz="2400" dirty="0"/>
              <a:t>رقابت، كيفيت تنها </a:t>
            </a:r>
            <a:r>
              <a:rPr lang="fa-IR" sz="2400" dirty="0" err="1"/>
              <a:t>زباني</a:t>
            </a:r>
            <a:r>
              <a:rPr lang="fa-IR" sz="2400" dirty="0"/>
              <a:t> است كه </a:t>
            </a:r>
            <a:r>
              <a:rPr lang="fa-IR" sz="2400" dirty="0" smtClean="0"/>
              <a:t>مي‌شود </a:t>
            </a:r>
            <a:r>
              <a:rPr lang="fa-IR" sz="2400" dirty="0"/>
              <a:t>با آن </a:t>
            </a:r>
            <a:r>
              <a:rPr lang="fa-IR" sz="2400" dirty="0" smtClean="0"/>
              <a:t>در بازارهاي </a:t>
            </a:r>
            <a:r>
              <a:rPr lang="fa-IR" sz="2400" dirty="0"/>
              <a:t>جهاني سخن </a:t>
            </a:r>
            <a:r>
              <a:rPr lang="fa-IR" sz="2400" dirty="0" smtClean="0"/>
              <a:t>گفت. </a:t>
            </a:r>
            <a:r>
              <a:rPr lang="fa-IR" sz="2400" dirty="0"/>
              <a:t>بديهی است كنترل كيفيت </a:t>
            </a:r>
            <a:r>
              <a:rPr lang="fa-IR" sz="2400" dirty="0" smtClean="0"/>
              <a:t>و </a:t>
            </a:r>
            <a:r>
              <a:rPr lang="fa-IR" sz="2400" dirty="0" err="1" smtClean="0"/>
              <a:t>تضمين</a:t>
            </a:r>
            <a:r>
              <a:rPr lang="fa-IR" sz="2400" dirty="0" smtClean="0"/>
              <a:t> </a:t>
            </a:r>
            <a:r>
              <a:rPr lang="fa-IR" sz="2400" dirty="0"/>
              <a:t>آن بر </a:t>
            </a:r>
            <a:r>
              <a:rPr lang="fa-IR" sz="2400" dirty="0" smtClean="0"/>
              <a:t>اندازه‌گيري </a:t>
            </a:r>
            <a:r>
              <a:rPr lang="fa-IR" sz="2400" dirty="0"/>
              <a:t>استوار </a:t>
            </a:r>
            <a:r>
              <a:rPr lang="fa-IR" sz="2400" dirty="0" smtClean="0"/>
              <a:t>است. </a:t>
            </a:r>
            <a:r>
              <a:rPr lang="fa-IR" sz="2400" dirty="0"/>
              <a:t>فراگيري </a:t>
            </a:r>
            <a:r>
              <a:rPr lang="fa-IR" sz="2400" dirty="0" smtClean="0"/>
              <a:t>روش اندازه‌گيري كميت‌هاي گوناگون </a:t>
            </a:r>
            <a:r>
              <a:rPr lang="fa-IR" sz="2400" dirty="0"/>
              <a:t>و در نگاهي </a:t>
            </a:r>
            <a:r>
              <a:rPr lang="fa-IR" sz="2400" dirty="0" smtClean="0"/>
              <a:t>وسيع‌تر </a:t>
            </a:r>
            <a:r>
              <a:rPr lang="fa-IR" sz="2400" b="1" dirty="0" smtClean="0">
                <a:solidFill>
                  <a:schemeClr val="hlink"/>
                </a:solidFill>
              </a:rPr>
              <a:t>كاليبراسيون</a:t>
            </a:r>
            <a:r>
              <a:rPr lang="fa-IR" sz="2400" dirty="0" smtClean="0"/>
              <a:t> دستگاه‌ها، </a:t>
            </a:r>
            <a:r>
              <a:rPr lang="fa-IR" sz="2400" dirty="0"/>
              <a:t>راهي براي نيل به اين خواسته </a:t>
            </a:r>
            <a:r>
              <a:rPr lang="fa-IR" sz="2400" dirty="0" smtClean="0"/>
              <a:t>است</a:t>
            </a:r>
            <a:r>
              <a:rPr lang="fa-IR" sz="2000" dirty="0" smtClean="0"/>
              <a:t>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52463" y="438150"/>
            <a:ext cx="805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None/>
              <a:defRPr/>
            </a:pPr>
            <a:r>
              <a:rPr lang="fa-IR" sz="2800" b="1" dirty="0" smtClean="0">
                <a:solidFill>
                  <a:schemeClr val="tx2"/>
                </a:solidFill>
                <a:latin typeface="+mj-lt"/>
                <a:ea typeface="+mj-ea"/>
                <a:cs typeface="B Titr" pitchFamily="2" charset="-78"/>
              </a:rPr>
              <a:t>مقدمه</a:t>
            </a:r>
            <a:endParaRPr lang="ar-SA" sz="2800" b="1" dirty="0">
              <a:solidFill>
                <a:schemeClr val="tx2"/>
              </a:solidFill>
              <a:latin typeface="+mj-lt"/>
              <a:ea typeface="+mj-ea"/>
              <a:cs typeface="B Tit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85379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142984"/>
            <a:ext cx="8715436" cy="4954591"/>
          </a:xfrm>
        </p:spPr>
        <p:txBody>
          <a:bodyPr/>
          <a:lstStyle/>
          <a:p>
            <a:pPr marL="0" algn="r" rtl="1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fa-IR" sz="2000" dirty="0" smtClean="0">
                <a:cs typeface="Titr" pitchFamily="2" charset="-78"/>
              </a:rPr>
              <a:t>6-9 صدور برچسب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براس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ون</a:t>
            </a:r>
          </a:p>
          <a:p>
            <a:pPr marL="0" algn="just" rtl="1" eaLnBrk="1" hangingPunct="1">
              <a:lnSpc>
                <a:spcPct val="9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بر چس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ب‌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ها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براي م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ش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خص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شدن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وضعيت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كليه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دستگاه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‌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هاي تست و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اندازه گيري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،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استانداردهاي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اندازه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‌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گيري شامل تجهيزات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يدكي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و اجزا  سيستماي  آزمون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بكار  مي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‌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رود. بر چسب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‌‌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ها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نشان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دهنده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سرويس انجام شده  بر روي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دستگاه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و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زمان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انجام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آن و زمان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انجام سرويس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مجدد و شخص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سرويس كننده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مي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‌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باشد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.</a:t>
            </a:r>
          </a:p>
          <a:p>
            <a:pPr marL="0" algn="just" rtl="1" eaLnBrk="1" hangingPunct="1">
              <a:lnSpc>
                <a:spcPct val="9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برچسب ها از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جنس براق بوده و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بر روي محلي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از دستگاه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نصب مي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‌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شود كه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به  راحتي  قابل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ديد باشد، ترجيحا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ً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 در جلو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دستگاه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نصب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شود و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در صورت عدم امكان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از دستگاه آويزان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و يا بر روي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جعبه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آن نصب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شود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.</a:t>
            </a:r>
          </a:p>
          <a:p>
            <a:pPr marL="0" algn="just" rtl="1" eaLnBrk="1" hangingPunct="1">
              <a:lnSpc>
                <a:spcPct val="9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نصب و</a:t>
            </a:r>
            <a:r>
              <a:rPr lang="fa-IR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جدا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كردن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بر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جسب از دستگاه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فقط بايد توسط افراد مجاز صورت گيرد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،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آزمايشگاه كاليبراسيون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مسئول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كنترل</a:t>
            </a:r>
            <a:r>
              <a:rPr lang="en-US" sz="2400" dirty="0" smtClean="0">
                <a:solidFill>
                  <a:srgbClr val="000000"/>
                </a:solidFill>
                <a:cs typeface="B Mitra" pitchFamily="2" charset="-78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cs typeface="B Mitra" pitchFamily="2" charset="-78"/>
              </a:rPr>
              <a:t>آن است</a:t>
            </a:r>
            <a:endParaRPr lang="ar-SA" altLang="ar-SA" sz="2400" dirty="0">
              <a:solidFill>
                <a:srgbClr val="000000"/>
              </a:solidFill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53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78" grpId="0"/>
      <p:bldP spid="48537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85379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142984"/>
            <a:ext cx="8715436" cy="4954591"/>
          </a:xfrm>
        </p:spPr>
        <p:txBody>
          <a:bodyPr/>
          <a:lstStyle/>
          <a:p>
            <a:pPr marL="0" algn="r" rtl="1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fa-IR" sz="2000" dirty="0" smtClean="0">
                <a:cs typeface="Titr" pitchFamily="2" charset="-78"/>
              </a:rPr>
              <a:t>6-10 نصب برچسب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براس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ون</a:t>
            </a:r>
          </a:p>
          <a:p>
            <a:pPr marL="0" algn="r" rtl="1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SzPct val="70000"/>
              <a:buNone/>
            </a:pPr>
            <a:r>
              <a:rPr lang="fa-IR" sz="2000" dirty="0" smtClean="0">
                <a:solidFill>
                  <a:srgbClr val="000000"/>
                </a:solidFill>
                <a:cs typeface="B Nazanin" pitchFamily="2" charset="-78"/>
              </a:rPr>
              <a:t>انواع برچسب كاليبراسيون: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CALIBRATION  LABEL</a:t>
            </a:r>
            <a:endParaRPr lang="fa-IR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CALIBRATION  LABEL WITH   LIMITATION</a:t>
            </a:r>
            <a:endParaRPr lang="fa-IR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“Calibrated as part of” label</a:t>
            </a:r>
            <a:endParaRPr lang="fa-IR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INACTIVE     LABEL</a:t>
            </a:r>
            <a:endParaRPr lang="fa-IR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HOLD  TAG</a:t>
            </a:r>
            <a:endParaRPr lang="fa-IR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(NCR)NO  CALIBRATION</a:t>
            </a:r>
            <a:r>
              <a:rPr lang="fa-IR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</a:p>
          <a:p>
            <a:pPr marL="0" eaLnBrk="1" hangingPunct="1">
              <a:lnSpc>
                <a:spcPct val="150000"/>
              </a:lnSpc>
              <a:spcBef>
                <a:spcPts val="0"/>
              </a:spcBef>
              <a:buClr>
                <a:srgbClr val="FF3300"/>
              </a:buClr>
              <a:buSzPct val="70000"/>
            </a:pP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 CBU )CALIBRATION  BEFORE  USE</a:t>
            </a:r>
            <a:endParaRPr lang="fa-IR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53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78" grpId="0"/>
      <p:bldP spid="48537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59688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86403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071546"/>
            <a:ext cx="8229600" cy="5240342"/>
          </a:xfrm>
        </p:spPr>
        <p:txBody>
          <a:bodyPr/>
          <a:lstStyle/>
          <a:p>
            <a:pPr marL="0" algn="just" rtl="1" eaLnBrk="1" hangingPunct="1">
              <a:lnSpc>
                <a:spcPct val="150000"/>
              </a:lnSpc>
              <a:buNone/>
            </a:pPr>
            <a:r>
              <a:rPr lang="fa-IR" sz="2000" dirty="0" smtClean="0">
                <a:cs typeface="Titr" pitchFamily="2" charset="-78"/>
              </a:rPr>
              <a:t>7- اعلام </a:t>
            </a:r>
            <a:r>
              <a:rPr lang="fa-IR" sz="2000" dirty="0" err="1" smtClean="0">
                <a:cs typeface="Titr" pitchFamily="2" charset="-78"/>
              </a:rPr>
              <a:t>نتا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ج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براس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ون </a:t>
            </a:r>
          </a:p>
          <a:p>
            <a:pPr marL="0" algn="just" rtl="1" eaLnBrk="1" hangingPunct="1">
              <a:lnSpc>
                <a:spcPct val="150000"/>
              </a:lnSpc>
              <a:buNone/>
            </a:pP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fa-IR" sz="2400" dirty="0" smtClean="0">
                <a:cs typeface="B Mitra" pitchFamily="2" charset="-78"/>
              </a:rPr>
              <a:t> اندازه‌گيري را از نظر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 و اندازه شناخت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بر مبنا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مجاز به سه دسته ز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 طبقه‌بند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کرد:</a:t>
            </a:r>
            <a:endParaRPr lang="en-US" sz="2400" dirty="0" smtClean="0">
              <a:cs typeface="B Mitra" pitchFamily="2" charset="-78"/>
            </a:endParaRPr>
          </a:p>
          <a:p>
            <a:pPr algn="just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solidFill>
                  <a:srgbClr val="00B050"/>
                </a:solidFill>
                <a:cs typeface="B Mitra" pitchFamily="2" charset="-78"/>
              </a:rPr>
              <a:t>قبول: </a:t>
            </a:r>
            <a:r>
              <a:rPr lang="fa-IR" sz="2400" dirty="0" smtClean="0">
                <a:cs typeface="B Mitra" pitchFamily="2" charset="-78"/>
              </a:rPr>
              <a:t>خطا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بدست آمده كمتر يا </a:t>
            </a:r>
            <a:r>
              <a:rPr lang="fa-IR" sz="2400" dirty="0" err="1" smtClean="0">
                <a:cs typeface="B Mitra" pitchFamily="2" charset="-78"/>
              </a:rPr>
              <a:t>مساوي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خطاي</a:t>
            </a:r>
            <a:r>
              <a:rPr lang="fa-IR" sz="2400" dirty="0" smtClean="0">
                <a:cs typeface="B Mitra" pitchFamily="2" charset="-78"/>
              </a:rPr>
              <a:t> مجاز باشد.</a:t>
            </a:r>
            <a:endParaRPr lang="en-US" sz="2400" dirty="0" smtClean="0">
              <a:cs typeface="B Mitra" pitchFamily="2" charset="-78"/>
            </a:endParaRPr>
          </a:p>
          <a:p>
            <a:pPr algn="just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solidFill>
                  <a:srgbClr val="FF9900"/>
                </a:solidFill>
                <a:cs typeface="B Mitra" pitchFamily="2" charset="-78"/>
              </a:rPr>
              <a:t>مشروط: </a:t>
            </a:r>
            <a:r>
              <a:rPr lang="fa-IR" sz="2400" dirty="0" err="1" smtClean="0">
                <a:cs typeface="B Mitra" pitchFamily="2" charset="-78"/>
              </a:rPr>
              <a:t>هنگامي</a:t>
            </a:r>
            <a:r>
              <a:rPr lang="fa-IR" sz="2400" dirty="0" smtClean="0">
                <a:cs typeface="B Mitra" pitchFamily="2" charset="-78"/>
              </a:rPr>
              <a:t> كه </a:t>
            </a:r>
            <a:r>
              <a:rPr lang="fa-IR" sz="2400" dirty="0" err="1" smtClean="0">
                <a:cs typeface="B Mitra" pitchFamily="2" charset="-78"/>
              </a:rPr>
              <a:t>برخي</a:t>
            </a:r>
            <a:r>
              <a:rPr lang="fa-IR" sz="2400" dirty="0" smtClean="0">
                <a:cs typeface="B Mitra" pitchFamily="2" charset="-78"/>
              </a:rPr>
              <a:t> از الزامات اندازه شناختي توسط دستگاه برآورده مي‌شود.</a:t>
            </a:r>
          </a:p>
          <a:p>
            <a:pPr algn="just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solidFill>
                  <a:srgbClr val="FF0000"/>
                </a:solidFill>
                <a:cs typeface="B Mitra" pitchFamily="2" charset="-78"/>
              </a:rPr>
              <a:t>مردود: </a:t>
            </a:r>
            <a:r>
              <a:rPr lang="fa-IR" sz="2400" dirty="0" smtClean="0">
                <a:cs typeface="B Mitra" pitchFamily="2" charset="-78"/>
              </a:rPr>
              <a:t>در صورت </a:t>
            </a:r>
            <a:r>
              <a:rPr lang="fa-IR" sz="2400" dirty="0" err="1" smtClean="0">
                <a:cs typeface="B Mitra" pitchFamily="2" charset="-78"/>
              </a:rPr>
              <a:t>بيشتر</a:t>
            </a:r>
            <a:r>
              <a:rPr lang="fa-IR" sz="2400" dirty="0" smtClean="0">
                <a:cs typeface="B Mitra" pitchFamily="2" charset="-78"/>
              </a:rPr>
              <a:t> بودن </a:t>
            </a:r>
            <a:r>
              <a:rPr lang="fa-IR" sz="2400" dirty="0" err="1" smtClean="0">
                <a:cs typeface="B Mitra" pitchFamily="2" charset="-78"/>
              </a:rPr>
              <a:t>خطاي</a:t>
            </a:r>
            <a:r>
              <a:rPr lang="fa-IR" sz="2400" dirty="0" smtClean="0">
                <a:cs typeface="B Mitra" pitchFamily="2" charset="-78"/>
              </a:rPr>
              <a:t> دستگاه از </a:t>
            </a:r>
            <a:r>
              <a:rPr lang="fa-IR" sz="2400" dirty="0" err="1" smtClean="0">
                <a:cs typeface="B Mitra" pitchFamily="2" charset="-78"/>
              </a:rPr>
              <a:t>خطاي</a:t>
            </a:r>
            <a:r>
              <a:rPr lang="fa-IR" sz="2400" dirty="0" smtClean="0">
                <a:cs typeface="B Mitra" pitchFamily="2" charset="-78"/>
              </a:rPr>
              <a:t> مجاز، دستگاه مردود اعلام مي‌شود و اين به اين </a:t>
            </a:r>
            <a:r>
              <a:rPr lang="fa-IR" sz="2400" dirty="0" err="1" smtClean="0">
                <a:cs typeface="B Mitra" pitchFamily="2" charset="-78"/>
              </a:rPr>
              <a:t>معني</a:t>
            </a:r>
            <a:r>
              <a:rPr lang="fa-IR" sz="2400" dirty="0" smtClean="0">
                <a:cs typeface="B Mitra" pitchFamily="2" charset="-78"/>
              </a:rPr>
              <a:t> است كه حداقل الزامات اندازه شناختي توسط دستگاه </a:t>
            </a:r>
            <a:r>
              <a:rPr lang="fa-IR" sz="2400" dirty="0" err="1" smtClean="0">
                <a:cs typeface="B Mitra" pitchFamily="2" charset="-78"/>
              </a:rPr>
              <a:t>رعايت</a:t>
            </a:r>
            <a:r>
              <a:rPr lang="fa-IR" sz="2400" dirty="0" smtClean="0">
                <a:cs typeface="B Mitra" pitchFamily="2" charset="-78"/>
              </a:rPr>
              <a:t> نمي‌شود. در 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ن مورد </a:t>
            </a:r>
            <a:r>
              <a:rPr lang="fa-IR" sz="2400" dirty="0" err="1" smtClean="0">
                <a:cs typeface="B Mitra" pitchFamily="2" charset="-78"/>
              </a:rPr>
              <a:t>نبا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از دستگاه برا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اندازه‌گيري استفاده کرد.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64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8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86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2" grpId="0"/>
      <p:bldP spid="48640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429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ct val="85000"/>
              </a:lnSpc>
            </a:pPr>
            <a:r>
              <a:rPr lang="fa-IR" sz="2800" dirty="0" smtClean="0">
                <a:cs typeface="Titr" pitchFamily="2" charset="-78"/>
              </a:rPr>
              <a:t>مراحل اقدام برا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 کال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err="1" smtClean="0">
                <a:cs typeface="Titr" pitchFamily="2" charset="-78"/>
              </a:rPr>
              <a:t>براس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ون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488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000" dirty="0" smtClean="0">
                <a:cs typeface="Titr" pitchFamily="2" charset="-78"/>
              </a:rPr>
              <a:t>8- ثبت و حفظ و نگهدار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 سوابق کال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err="1" smtClean="0">
                <a:cs typeface="Titr" pitchFamily="2" charset="-78"/>
              </a:rPr>
              <a:t>براس</a:t>
            </a:r>
            <a:r>
              <a:rPr lang="ar-SA" sz="2000" dirty="0" smtClean="0">
                <a:cs typeface="Titr" pitchFamily="2" charset="-78"/>
              </a:rPr>
              <a:t>ي</a:t>
            </a:r>
            <a:r>
              <a:rPr lang="fa-IR" sz="2000" dirty="0" smtClean="0">
                <a:cs typeface="Titr" pitchFamily="2" charset="-78"/>
              </a:rPr>
              <a:t>ون</a:t>
            </a:r>
            <a:endParaRPr lang="fa-IR" sz="2000" dirty="0" smtClean="0">
              <a:cs typeface="Zar" pitchFamily="2" charset="-78"/>
            </a:endParaRPr>
          </a:p>
          <a:p>
            <a:pPr algn="r" rtl="1" eaLnBrk="1" hangingPunct="1">
              <a:lnSpc>
                <a:spcPct val="150000"/>
              </a:lnSpc>
              <a:buFontTx/>
              <a:buNone/>
            </a:pPr>
            <a:r>
              <a:rPr lang="fa-IR" sz="2400" dirty="0" smtClean="0">
                <a:cs typeface="B Mitra" pitchFamily="2" charset="-78"/>
              </a:rPr>
              <a:t>مدارک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که با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حفظ شود: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شناسنامه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فهرست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fa-IR" sz="2400" dirty="0" smtClean="0">
                <a:cs typeface="B Mitra" pitchFamily="2" charset="-78"/>
              </a:rPr>
              <a:t> اندازه‌گ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گواه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برچسب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err="1" smtClean="0">
                <a:cs typeface="B Mitra" pitchFamily="2" charset="-78"/>
              </a:rPr>
              <a:t>تائ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صلاح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کننده؛</a:t>
            </a:r>
            <a:endParaRPr lang="en-US" sz="2400" dirty="0" smtClean="0"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a-IR" sz="2400" dirty="0" smtClean="0">
                <a:cs typeface="B Mitra" pitchFamily="2" charset="-78"/>
              </a:rPr>
              <a:t>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ست سوابق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براس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ون.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84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88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488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488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488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88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488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488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8450" grpId="0"/>
      <p:bldP spid="488451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04813"/>
            <a:ext cx="8243887" cy="4608512"/>
          </a:xfrm>
        </p:spPr>
        <p:txBody>
          <a:bodyPr/>
          <a:lstStyle/>
          <a:p>
            <a:pPr algn="just"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smtClean="0">
                <a:solidFill>
                  <a:schemeClr val="bg1"/>
                </a:solidFill>
                <a:cs typeface="B Titr" pitchFamily="2" charset="-78"/>
              </a:rPr>
              <a:t>قانون </a:t>
            </a:r>
            <a:r>
              <a:rPr lang="fa-IR" sz="2400" b="1" dirty="0" err="1" smtClean="0">
                <a:solidFill>
                  <a:schemeClr val="bg1"/>
                </a:solidFill>
                <a:cs typeface="B Titr" pitchFamily="2" charset="-78"/>
              </a:rPr>
              <a:t>كاشت</a:t>
            </a:r>
            <a:r>
              <a:rPr lang="fa-IR" sz="2400" b="1" dirty="0" smtClean="0">
                <a:solidFill>
                  <a:schemeClr val="bg1"/>
                </a:solidFill>
                <a:cs typeface="B Titr" pitchFamily="2" charset="-78"/>
              </a:rPr>
              <a:t> و برداشت اصل </a:t>
            </a:r>
            <a:r>
              <a:rPr lang="fa-IR" sz="2400" b="1" dirty="0" err="1" smtClean="0">
                <a:solidFill>
                  <a:schemeClr val="bg1"/>
                </a:solidFill>
                <a:cs typeface="B Titr" pitchFamily="2" charset="-78"/>
              </a:rPr>
              <a:t>اساسي</a:t>
            </a:r>
            <a:r>
              <a:rPr lang="fa-IR" sz="2400" b="1" dirty="0" smtClean="0">
                <a:solidFill>
                  <a:schemeClr val="bg1"/>
                </a:solidFill>
                <a:cs typeface="B Titr" pitchFamily="2" charset="-78"/>
              </a:rPr>
              <a:t> </a:t>
            </a:r>
            <a:r>
              <a:rPr lang="fa-IR" sz="2400" b="1" dirty="0" err="1" smtClean="0">
                <a:solidFill>
                  <a:schemeClr val="bg1"/>
                </a:solidFill>
                <a:cs typeface="B Titr" pitchFamily="2" charset="-78"/>
              </a:rPr>
              <a:t>زندگي</a:t>
            </a:r>
            <a:r>
              <a:rPr lang="fa-IR" sz="2400" b="1" dirty="0" smtClean="0">
                <a:solidFill>
                  <a:schemeClr val="bg1"/>
                </a:solidFill>
                <a:cs typeface="B Titr" pitchFamily="2" charset="-78"/>
              </a:rPr>
              <a:t> بشر است.</a:t>
            </a:r>
          </a:p>
          <a:p>
            <a:pPr algn="ctr"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smtClean="0">
                <a:solidFill>
                  <a:schemeClr val="bg1"/>
                </a:solidFill>
                <a:cs typeface="B Titr" pitchFamily="2" charset="-78"/>
              </a:rPr>
              <a:t>شما امروز </a:t>
            </a:r>
            <a:r>
              <a:rPr lang="fa-IR" sz="2400" b="1" dirty="0" err="1" smtClean="0">
                <a:solidFill>
                  <a:schemeClr val="bg1"/>
                </a:solidFill>
                <a:cs typeface="B Titr" pitchFamily="2" charset="-78"/>
              </a:rPr>
              <a:t>محصولي</a:t>
            </a:r>
            <a:r>
              <a:rPr lang="fa-IR" sz="2400" b="1" dirty="0" smtClean="0">
                <a:solidFill>
                  <a:schemeClr val="bg1"/>
                </a:solidFill>
                <a:cs typeface="B Titr" pitchFamily="2" charset="-78"/>
              </a:rPr>
              <a:t> را برداشت مي‌كنيد كه در گذشته بذر آن را </a:t>
            </a:r>
            <a:r>
              <a:rPr lang="fa-IR" sz="2400" b="1" dirty="0" err="1" smtClean="0">
                <a:solidFill>
                  <a:schemeClr val="bg1"/>
                </a:solidFill>
                <a:cs typeface="B Titr" pitchFamily="2" charset="-78"/>
              </a:rPr>
              <a:t>كاشته</a:t>
            </a:r>
            <a:r>
              <a:rPr lang="fa-IR" sz="2400" b="1" dirty="0" smtClean="0">
                <a:solidFill>
                  <a:schemeClr val="bg1"/>
                </a:solidFill>
                <a:cs typeface="B Titr" pitchFamily="2" charset="-78"/>
              </a:rPr>
              <a:t> </a:t>
            </a:r>
            <a:r>
              <a:rPr lang="fa-IR" sz="2400" b="1" dirty="0" err="1" smtClean="0">
                <a:solidFill>
                  <a:schemeClr val="bg1"/>
                </a:solidFill>
                <a:cs typeface="B Titr" pitchFamily="2" charset="-78"/>
              </a:rPr>
              <a:t>ايد</a:t>
            </a:r>
            <a:r>
              <a:rPr lang="fa-IR" sz="2400" b="1" dirty="0" smtClean="0">
                <a:solidFill>
                  <a:schemeClr val="bg1"/>
                </a:solidFill>
                <a:cs typeface="B Titr" pitchFamily="2" charset="-78"/>
              </a:rPr>
              <a:t>.</a:t>
            </a:r>
          </a:p>
          <a:p>
            <a:pPr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err="1" smtClean="0">
                <a:solidFill>
                  <a:schemeClr val="bg1"/>
                </a:solidFill>
                <a:cs typeface="B Titr" pitchFamily="2" charset="-78"/>
              </a:rPr>
              <a:t>برايان</a:t>
            </a:r>
            <a:r>
              <a:rPr lang="fa-IR" sz="2400" b="1" dirty="0" smtClean="0">
                <a:solidFill>
                  <a:schemeClr val="bg1"/>
                </a:solidFill>
                <a:cs typeface="B Titr" pitchFamily="2" charset="-78"/>
              </a:rPr>
              <a:t> </a:t>
            </a:r>
            <a:r>
              <a:rPr lang="fa-IR" sz="2400" b="1" dirty="0" err="1" smtClean="0">
                <a:solidFill>
                  <a:schemeClr val="bg1"/>
                </a:solidFill>
                <a:cs typeface="B Titr" pitchFamily="2" charset="-78"/>
              </a:rPr>
              <a:t>تريسي</a:t>
            </a:r>
            <a:endParaRPr lang="fa-IR" sz="2400" b="1" dirty="0" smtClean="0">
              <a:solidFill>
                <a:schemeClr val="bg1"/>
              </a:solidFill>
              <a:cs typeface="B Titr" pitchFamily="2" charset="-78"/>
            </a:endParaRPr>
          </a:p>
          <a:p>
            <a:pPr algn="just" rtl="1" eaLnBrk="1" hangingPunct="1">
              <a:lnSpc>
                <a:spcPct val="150000"/>
              </a:lnSpc>
              <a:buFontTx/>
              <a:buNone/>
            </a:pPr>
            <a:endParaRPr lang="fa-IR" sz="2000" b="1" dirty="0" smtClean="0">
              <a:solidFill>
                <a:schemeClr val="bg1"/>
              </a:solidFill>
              <a:cs typeface="Yagut" pitchFamily="2" charset="-78"/>
            </a:endParaRPr>
          </a:p>
          <a:p>
            <a:pPr algn="ctr" rtl="1" eaLnBrk="1" hangingPunct="1">
              <a:lnSpc>
                <a:spcPct val="150000"/>
              </a:lnSpc>
              <a:buFontTx/>
              <a:buNone/>
            </a:pPr>
            <a:r>
              <a:rPr lang="fa-IR" sz="2400" b="1" dirty="0" smtClean="0">
                <a:solidFill>
                  <a:srgbClr val="FFFF00"/>
                </a:solidFill>
                <a:cs typeface="B Titr" pitchFamily="2" charset="-78"/>
              </a:rPr>
              <a:t>با </a:t>
            </a:r>
            <a:r>
              <a:rPr lang="fa-IR" sz="2400" b="1" dirty="0" err="1" smtClean="0">
                <a:solidFill>
                  <a:srgbClr val="FFFF00"/>
                </a:solidFill>
                <a:cs typeface="B Titr" pitchFamily="2" charset="-78"/>
              </a:rPr>
              <a:t>آرزوي</a:t>
            </a:r>
            <a:r>
              <a:rPr lang="fa-IR" sz="2400" b="1" dirty="0" smtClean="0">
                <a:solidFill>
                  <a:srgbClr val="FFFF00"/>
                </a:solidFill>
                <a:cs typeface="B Titr" pitchFamily="2" charset="-78"/>
              </a:rPr>
              <a:t> </a:t>
            </a:r>
            <a:r>
              <a:rPr lang="fa-IR" sz="2400" b="1" dirty="0" err="1" smtClean="0">
                <a:solidFill>
                  <a:srgbClr val="FFFF00"/>
                </a:solidFill>
                <a:cs typeface="B Titr" pitchFamily="2" charset="-78"/>
              </a:rPr>
              <a:t>موفقيت</a:t>
            </a:r>
            <a:r>
              <a:rPr lang="fa-IR" sz="2400" b="1" dirty="0" smtClean="0">
                <a:solidFill>
                  <a:srgbClr val="FFFF00"/>
                </a:solidFill>
                <a:cs typeface="B Titr" pitchFamily="2" charset="-78"/>
              </a:rPr>
              <a:t> روزافزون</a:t>
            </a:r>
            <a:endParaRPr lang="fa-IR" sz="2800" b="1" dirty="0" smtClean="0">
              <a:solidFill>
                <a:srgbClr val="FFFF00"/>
              </a:solidFill>
              <a:cs typeface="B Titr" pitchFamily="2" charset="-78"/>
            </a:endParaRPr>
          </a:p>
          <a:p>
            <a:pPr algn="just" rtl="1" eaLnBrk="1" hangingPunct="1">
              <a:lnSpc>
                <a:spcPct val="150000"/>
              </a:lnSpc>
              <a:buFontTx/>
              <a:buNone/>
            </a:pPr>
            <a:endParaRPr lang="fa-IR" sz="2800" b="1" i="1" dirty="0" smtClean="0">
              <a:solidFill>
                <a:schemeClr val="accent1"/>
              </a:solidFill>
              <a:cs typeface="Yagut" pitchFamily="2" charset="-78"/>
            </a:endParaRPr>
          </a:p>
          <a:p>
            <a:pPr algn="just" rtl="1" eaLnBrk="1" hangingPunct="1">
              <a:lnSpc>
                <a:spcPct val="150000"/>
              </a:lnSpc>
              <a:buFontTx/>
              <a:buNone/>
            </a:pPr>
            <a:endParaRPr lang="en-US" sz="2800" b="1" i="1" dirty="0" smtClean="0">
              <a:solidFill>
                <a:schemeClr val="accent2"/>
              </a:solidFill>
              <a:cs typeface="Yagut" pitchFamily="2" charset="-78"/>
            </a:endParaRPr>
          </a:p>
        </p:txBody>
      </p:sp>
      <p:pic>
        <p:nvPicPr>
          <p:cNvPr id="84994" name="Picture 2" descr="2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-26988"/>
            <a:ext cx="9144000" cy="6884988"/>
          </a:xfrm>
          <a:noFill/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47688" y="557213"/>
            <a:ext cx="824388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1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قانون </a:t>
            </a: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كاشت</a:t>
            </a: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 و برداشت اصل </a:t>
            </a: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اساسي</a:t>
            </a: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 </a:t>
            </a: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زندگي</a:t>
            </a: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 بشر است.</a:t>
            </a:r>
          </a:p>
          <a:p>
            <a:pPr marL="342900" marR="0" lvl="0" indent="-342900" algn="ctr" defTabSz="914400" rtl="1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شما امروز </a:t>
            </a: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محصولي</a:t>
            </a: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 را برداشت مي‌كنيد كه در گذشته بذر آن را </a:t>
            </a: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كاشته</a:t>
            </a: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 </a:t>
            </a: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ايد</a:t>
            </a: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.</a:t>
            </a:r>
          </a:p>
          <a:p>
            <a:pPr marL="342900" marR="0" lvl="0" indent="-342900" algn="l" defTabSz="914400" rtl="1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برايان</a:t>
            </a: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 </a:t>
            </a: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تريسي</a:t>
            </a:r>
            <a:endParaRPr kumimoji="0" lang="fa-IR" sz="2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B Titr" pitchFamily="2" charset="-78"/>
            </a:endParaRPr>
          </a:p>
          <a:p>
            <a:pPr marL="342900" marR="0" lvl="0" indent="-342900" algn="just" defTabSz="914400" rtl="1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0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Yagut" pitchFamily="2" charset="-78"/>
            </a:endParaRPr>
          </a:p>
          <a:p>
            <a:pPr marL="342900" marR="0" lvl="0" indent="-342900" algn="ctr" defTabSz="914400" rtl="1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با </a:t>
            </a: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آرزوي</a:t>
            </a: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 </a:t>
            </a:r>
            <a:r>
              <a:rPr kumimoji="0" lang="fa-IR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موفقيت</a:t>
            </a:r>
            <a:r>
              <a:rPr kumimoji="0" lang="fa-I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B Titr" pitchFamily="2" charset="-78"/>
              </a:rPr>
              <a:t> روزافزون</a:t>
            </a:r>
            <a:endParaRPr kumimoji="0" lang="fa-IR" sz="28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B Titr" pitchFamily="2" charset="-78"/>
            </a:endParaRPr>
          </a:p>
          <a:p>
            <a:pPr marL="342900" marR="0" lvl="0" indent="-342900" algn="just" defTabSz="914400" rtl="1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1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Yagut" pitchFamily="2" charset="-78"/>
            </a:endParaRPr>
          </a:p>
          <a:p>
            <a:pPr marL="342900" marR="0" lvl="0" indent="-342900" algn="just" defTabSz="914400" rtl="1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Yagut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1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1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1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285860"/>
            <a:ext cx="8526492" cy="4846653"/>
          </a:xfrm>
        </p:spPr>
        <p:txBody>
          <a:bodyPr/>
          <a:lstStyle/>
          <a:p>
            <a:pPr marL="0" algn="just" rtl="1" eaLnBrk="1" hangingPunct="1">
              <a:lnSpc>
                <a:spcPct val="150000"/>
              </a:lnSpc>
              <a:buNone/>
            </a:pP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هر دستگاه ويژگي‌هاي فني و ويژگي‌هاي اندازه شناختي خود را دارد. با توجه به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اينكه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دستيابي به كيفيت برتر از طريق انجام آزمون‌ها و اندازه‌گيري‌هاي مطمئن ارزيابي مي‌گردد، اين بحث مطرح مي‌شود كه اندازه‌گيري مطمئن چگونه اندازه‌گيري مي‌باشد؟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آيا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نو بودن تجهيزات يا استفاده از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تكنولوژي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جديد دستگاهي، مي‌تواند منجر به اندازه‌گيري مطمئن شود.</a:t>
            </a:r>
          </a:p>
          <a:p>
            <a:pPr marL="0" algn="just" rtl="1" eaLnBrk="1" hangingPunct="1">
              <a:lnSpc>
                <a:spcPct val="150000"/>
              </a:lnSpc>
              <a:buNone/>
            </a:pP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پاسخ اينست كه تنها كاليبراسيون صحيح و دوره‌اي به نتايج خروجي دستگاه‌ها كيفيت مي‌بخشد. با انجام كاليبراسيون به دنبال يافتن ويژگي‌هاي اندازه شناختي دستگاه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هستيم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تا در صورت نياز اصلاحات لازم را انجام دهيم. اغلب استانداردهاي مديريت كيفيت در بخش الزامات فني، از كاليبراسيون تجهيزات نام برده و آنرا الزام نموده‌اند.</a:t>
            </a:r>
            <a:endParaRPr lang="en-US" sz="2400" kern="1200" dirty="0" smtClean="0">
              <a:latin typeface="Arial" pitchFamily="34" charset="0"/>
              <a:cs typeface="B Mitra" pitchFamily="2" charset="-78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52463" y="438150"/>
            <a:ext cx="805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None/>
              <a:defRPr/>
            </a:pPr>
            <a:r>
              <a:rPr lang="fa-IR" sz="2800" b="1" dirty="0" smtClean="0">
                <a:solidFill>
                  <a:schemeClr val="tx2"/>
                </a:solidFill>
                <a:latin typeface="+mj-lt"/>
                <a:ea typeface="+mj-ea"/>
                <a:cs typeface="B Titr" pitchFamily="2" charset="-78"/>
              </a:rPr>
              <a:t>مقدمه</a:t>
            </a:r>
            <a:endParaRPr lang="ar-SA" sz="2800" b="1" dirty="0">
              <a:solidFill>
                <a:schemeClr val="tx2"/>
              </a:solidFill>
              <a:latin typeface="+mj-lt"/>
              <a:ea typeface="+mj-ea"/>
              <a:cs typeface="B Tit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42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42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3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285860"/>
            <a:ext cx="8170892" cy="4214841"/>
          </a:xfrm>
        </p:spPr>
        <p:txBody>
          <a:bodyPr/>
          <a:lstStyle/>
          <a:p>
            <a:pPr marL="0" algn="just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استانداردها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مد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ر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ت اهم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ت خاص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برا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تمام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تجه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زات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تول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د به و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ژه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تجه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زات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اندازه‌گيري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قا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ل هستند. به عنوان مثال در بند 7-6 استاندارد </a:t>
            </a:r>
            <a:r>
              <a:rPr lang="en-US" sz="2000" kern="1200" dirty="0" smtClean="0">
                <a:latin typeface="Times New Roman" pitchFamily="18" charset="0"/>
                <a:cs typeface="Times New Roman" pitchFamily="18" charset="0"/>
              </a:rPr>
              <a:t>ISO 9000</a:t>
            </a:r>
            <a:r>
              <a:rPr lang="fa-IR" sz="2000" kern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آمده است:</a:t>
            </a:r>
          </a:p>
          <a:p>
            <a:pPr marL="0" algn="just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”هنگام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که حصول 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اطم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نان از نتايج معتبر مورد ن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از است 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تجه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زات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اندازه‌گيري با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د:</a:t>
            </a:r>
          </a:p>
          <a:p>
            <a:pPr marL="0" algn="just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الف: در فواصل مشخص 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ا پ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ش از  استفاده مورد کال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براس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ون 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ا 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تصد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ق در برابر استانداردها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اندازه‌گيري قرار گ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رند که قابل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ت رد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اب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تا استانداردها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مل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و ب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ن 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الملل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را داشته باشند؛ هنگام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که چن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ن استانداردها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موجود ن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ستند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مبنا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که برا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 کال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براس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ون 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ا </a:t>
            </a:r>
            <a:r>
              <a:rPr lang="fa-IR" sz="2400" kern="1200" dirty="0" err="1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تصد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ق مورد استفاده قرار مي‌گ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رد با</a:t>
            </a:r>
            <a:r>
              <a:rPr lang="ar-SA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solidFill>
                  <a:srgbClr val="FF3300"/>
                </a:solidFill>
                <a:latin typeface="Arial" pitchFamily="34" charset="0"/>
                <a:cs typeface="B Mitra" pitchFamily="2" charset="-78"/>
              </a:rPr>
              <a:t>د ثبت شود.“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52463" y="438150"/>
            <a:ext cx="805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None/>
              <a:defRPr/>
            </a:pPr>
            <a:r>
              <a:rPr lang="fa-IR" sz="2800" b="1" dirty="0" smtClean="0">
                <a:solidFill>
                  <a:schemeClr val="tx2"/>
                </a:solidFill>
                <a:latin typeface="+mj-lt"/>
                <a:ea typeface="+mj-ea"/>
                <a:cs typeface="B Titr" pitchFamily="2" charset="-78"/>
              </a:rPr>
              <a:t>مقدمه</a:t>
            </a:r>
            <a:endParaRPr lang="ar-SA" sz="2800" b="1" dirty="0">
              <a:solidFill>
                <a:schemeClr val="tx2"/>
              </a:solidFill>
              <a:latin typeface="+mj-lt"/>
              <a:ea typeface="+mj-ea"/>
              <a:cs typeface="B Tit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76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smtClean="0"/>
              <a:t>	</a:t>
            </a:r>
            <a:endParaRPr lang="en-US" smtClean="0"/>
          </a:p>
        </p:txBody>
      </p:sp>
      <p:sp>
        <p:nvSpPr>
          <p:cNvPr id="429059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357298"/>
            <a:ext cx="8380443" cy="4746640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ب) بر حسب نياز تنظيم و تنظيم مجدد گردند.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ج) مورد شناسايي قرار گرفته باشند تا وضعيت كاليبراسيون آنها بتواند قابل تعيين باشد.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د)در برابر تنظيماتي كه نتايج اندازه‌گيري را نامعتبر مي‌كند محافظت گردند.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ه) در برابر آس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ب و خراب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در ط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جابجا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،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تعم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ر و نگهدار</a:t>
            </a:r>
            <a:r>
              <a:rPr lang="ar-SA" sz="2400" kern="1200" dirty="0" smtClean="0">
                <a:latin typeface="Arial" pitchFamily="34" charset="0"/>
                <a:cs typeface="B Mitra" pitchFamily="2" charset="-78"/>
              </a:rPr>
              <a:t>ي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و انبارش محافظت گردند.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None/>
            </a:pPr>
            <a:endParaRPr lang="fa-IR" sz="2400" kern="12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B Mitra" pitchFamily="2" charset="-78"/>
            </a:endParaRP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همچنين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در استاندارد </a:t>
            </a:r>
            <a:r>
              <a:rPr lang="en-CA" sz="2000" kern="1200" dirty="0" smtClean="0">
                <a:latin typeface="Times New Roman" pitchFamily="18" charset="0"/>
                <a:cs typeface="Times New Roman" pitchFamily="18" charset="0"/>
              </a:rPr>
              <a:t>ISO/IEC 17025</a:t>
            </a:r>
            <a:r>
              <a:rPr lang="en-US" sz="2000" kern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2000" kern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نيز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بر ضرورت كاليبراسيون تجهيزات </a:t>
            </a:r>
            <a:r>
              <a:rPr lang="fa-IR" sz="2400" kern="1200" dirty="0" err="1" smtClean="0">
                <a:latin typeface="Arial" pitchFamily="34" charset="0"/>
                <a:cs typeface="B Mitra" pitchFamily="2" charset="-78"/>
              </a:rPr>
              <a:t>تاكيد</a:t>
            </a:r>
            <a:r>
              <a:rPr lang="fa-IR" sz="2400" kern="1200" dirty="0" smtClean="0">
                <a:latin typeface="Arial" pitchFamily="34" charset="0"/>
                <a:cs typeface="B Mitra" pitchFamily="2" charset="-78"/>
              </a:rPr>
              <a:t> شده است.</a:t>
            </a:r>
          </a:p>
          <a:p>
            <a:pPr algn="r" rtl="1" eaLnBrk="1" hangingPunct="1">
              <a:buFont typeface="Wingdings" pitchFamily="2" charset="2"/>
              <a:buNone/>
            </a:pPr>
            <a:endParaRPr lang="fa-IR" dirty="0" smtClean="0">
              <a:cs typeface="Zar" pitchFamily="2" charset="-78"/>
            </a:endParaRPr>
          </a:p>
          <a:p>
            <a:pPr algn="r" rtl="1" eaLnBrk="1" hangingPunct="1">
              <a:buFont typeface="Wingdings" pitchFamily="2" charset="2"/>
              <a:buNone/>
            </a:pPr>
            <a:endParaRPr lang="fa-IR" dirty="0" smtClean="0">
              <a:cs typeface="Zar" pitchFamily="2" charset="-78"/>
            </a:endParaRPr>
          </a:p>
          <a:p>
            <a:pPr algn="r" rtl="1" eaLnBrk="1" hangingPunct="1">
              <a:buFont typeface="Wingdings" pitchFamily="2" charset="2"/>
              <a:buNone/>
            </a:pPr>
            <a:endParaRPr lang="fa-IR" b="1" dirty="0" smtClean="0">
              <a:cs typeface="Zar" pitchFamily="2" charset="-78"/>
            </a:endParaRPr>
          </a:p>
          <a:p>
            <a:pPr algn="r" rtl="1" eaLnBrk="1" hangingPunct="1">
              <a:buFont typeface="Wingdings" pitchFamily="2" charset="2"/>
              <a:buNone/>
            </a:pPr>
            <a:endParaRPr lang="fa-IR" b="1" dirty="0" smtClean="0">
              <a:cs typeface="Zar" pitchFamily="2" charset="-78"/>
            </a:endParaRPr>
          </a:p>
          <a:p>
            <a:pPr algn="r" rtl="1" eaLnBrk="1" hangingPunct="1">
              <a:buFont typeface="Wingdings" pitchFamily="2" charset="2"/>
              <a:buNone/>
            </a:pPr>
            <a:endParaRPr lang="en-US" b="1" dirty="0" smtClean="0">
              <a:cs typeface="Zar" pitchFamily="2" charset="-78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52463" y="438150"/>
            <a:ext cx="805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None/>
              <a:defRPr/>
            </a:pPr>
            <a:r>
              <a:rPr lang="fa-IR" sz="2800" b="1" dirty="0" smtClean="0">
                <a:solidFill>
                  <a:schemeClr val="tx2"/>
                </a:solidFill>
                <a:latin typeface="+mj-lt"/>
                <a:ea typeface="+mj-ea"/>
                <a:cs typeface="B Titr" pitchFamily="2" charset="-78"/>
              </a:rPr>
              <a:t>مقدمه</a:t>
            </a:r>
            <a:endParaRPr lang="ar-SA" sz="2800" b="1" dirty="0">
              <a:solidFill>
                <a:schemeClr val="tx2"/>
              </a:solidFill>
              <a:latin typeface="+mj-lt"/>
              <a:ea typeface="+mj-ea"/>
              <a:cs typeface="B Tit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29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29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8" grpId="0"/>
      <p:bldP spid="4290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214313"/>
            <a:ext cx="8729693" cy="714357"/>
          </a:xfrm>
        </p:spPr>
        <p:txBody>
          <a:bodyPr/>
          <a:lstStyle/>
          <a:p>
            <a:pPr algn="ctr" eaLnBrk="1" hangingPunct="1"/>
            <a:r>
              <a:rPr lang="fa-IR" sz="2800" dirty="0" smtClean="0">
                <a:cs typeface="Titr" pitchFamily="2" charset="-78"/>
              </a:rPr>
              <a:t>اهم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ت اندازه گ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ر</a:t>
            </a:r>
            <a:r>
              <a:rPr lang="ar-SA" sz="2800" dirty="0" smtClean="0">
                <a:cs typeface="Titr" pitchFamily="2" charset="-78"/>
              </a:rPr>
              <a:t>ي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500174"/>
            <a:ext cx="8526492" cy="4632339"/>
          </a:xfrm>
        </p:spPr>
        <p:txBody>
          <a:bodyPr/>
          <a:lstStyle/>
          <a:p>
            <a:pPr algn="just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استانداردها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 اهم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ت خاص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تمام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تول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د به و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ژه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تجه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زات</a:t>
            </a:r>
            <a:r>
              <a:rPr lang="fa-IR" sz="2400" dirty="0" smtClean="0">
                <a:cs typeface="B Mitra" pitchFamily="2" charset="-78"/>
              </a:rPr>
              <a:t> اندازه‌گيري </a:t>
            </a:r>
            <a:r>
              <a:rPr lang="fa-IR" sz="2400" dirty="0" err="1" smtClean="0">
                <a:cs typeface="B Mitra" pitchFamily="2" charset="-78"/>
              </a:rPr>
              <a:t>قا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ل هستند؛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علم از جا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 شروع مي‌شود که اندازه‌گيري آغاز مي‌شود؛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بدون اندازه‌گيري امکان بررسي ه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چ گونه پ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شرفت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وجود ندارد؛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توان اندازه‌گيري </a:t>
            </a:r>
            <a:r>
              <a:rPr lang="fa-IR" sz="2400" dirty="0" err="1" smtClean="0">
                <a:cs typeface="B Mitra" pitchFamily="2" charset="-78"/>
              </a:rPr>
              <a:t>مع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ار بس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ار خوب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fa-IR" sz="2400" dirty="0" err="1" smtClean="0">
                <a:cs typeface="B Mitra" pitchFamily="2" charset="-78"/>
              </a:rPr>
              <a:t>تع</a:t>
            </a:r>
            <a:r>
              <a:rPr lang="ar-SA" sz="2400" dirty="0" smtClean="0">
                <a:cs typeface="B Mitra" pitchFamily="2" charset="-78"/>
              </a:rPr>
              <a:t>يي</a:t>
            </a:r>
            <a:r>
              <a:rPr lang="fa-IR" sz="2400" dirty="0" smtClean="0">
                <a:cs typeface="B Mitra" pitchFamily="2" charset="-78"/>
              </a:rPr>
              <a:t>ن 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زان پ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err="1" smtClean="0">
                <a:cs typeface="B Mitra" pitchFamily="2" charset="-78"/>
              </a:rPr>
              <a:t>شرفت</a:t>
            </a:r>
            <a:r>
              <a:rPr lang="fa-IR" sz="2400" dirty="0" smtClean="0">
                <a:cs typeface="B Mitra" pitchFamily="2" charset="-78"/>
              </a:rPr>
              <a:t> 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ک جامعه است؛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smtClean="0">
                <a:cs typeface="B Mitra" pitchFamily="2" charset="-78"/>
              </a:rPr>
              <a:t>بدون اندازه‌گيري </a:t>
            </a:r>
            <a:r>
              <a:rPr lang="fa-IR" sz="2400" dirty="0" err="1" smtClean="0">
                <a:cs typeface="B Mitra" pitchFamily="2" charset="-78"/>
              </a:rPr>
              <a:t>زندگ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برا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بشر امروز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م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سر ن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ست.</a:t>
            </a:r>
          </a:p>
          <a:p>
            <a:pPr algn="r" rtl="1" eaLnBrk="1" hangingPunct="1">
              <a:lnSpc>
                <a:spcPct val="150000"/>
              </a:lnSpc>
            </a:pPr>
            <a:endParaRPr lang="en-US" sz="2400" dirty="0" smtClean="0">
              <a:solidFill>
                <a:schemeClr val="tx2"/>
              </a:solidFill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0" grpId="0"/>
      <p:bldP spid="27853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14313"/>
            <a:ext cx="8515379" cy="642919"/>
          </a:xfrm>
        </p:spPr>
        <p:txBody>
          <a:bodyPr/>
          <a:lstStyle/>
          <a:p>
            <a:pPr algn="ctr" eaLnBrk="1" hangingPunct="1"/>
            <a:r>
              <a:rPr lang="fa-IR" sz="2800" dirty="0" smtClean="0">
                <a:cs typeface="Titr" pitchFamily="2" charset="-78"/>
              </a:rPr>
              <a:t>اصول اندازه گ</a:t>
            </a:r>
            <a:r>
              <a:rPr lang="ar-SA" sz="2800" dirty="0" smtClean="0">
                <a:cs typeface="Titr" pitchFamily="2" charset="-78"/>
              </a:rPr>
              <a:t>ي</a:t>
            </a:r>
            <a:r>
              <a:rPr lang="fa-IR" sz="2800" dirty="0" smtClean="0">
                <a:cs typeface="Titr" pitchFamily="2" charset="-78"/>
              </a:rPr>
              <a:t>ر</a:t>
            </a:r>
            <a:r>
              <a:rPr lang="ar-SA" sz="2800" dirty="0" smtClean="0">
                <a:cs typeface="Titr" pitchFamily="2" charset="-78"/>
              </a:rPr>
              <a:t>ي</a:t>
            </a:r>
            <a:endParaRPr lang="en-US" sz="2800" dirty="0" smtClean="0">
              <a:cs typeface="Titr" pitchFamily="2" charset="-78"/>
            </a:endParaRPr>
          </a:p>
        </p:txBody>
      </p:sp>
      <p:sp>
        <p:nvSpPr>
          <p:cNvPr id="27955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428736"/>
            <a:ext cx="8526492" cy="4703777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</a:pPr>
            <a:r>
              <a:rPr lang="fa-IR" sz="2400" dirty="0" err="1" smtClean="0">
                <a:cs typeface="B Mitra" pitchFamily="2" charset="-78"/>
              </a:rPr>
              <a:t>وس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له اندازه‌گيري درست انتخاب شود؛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err="1" smtClean="0">
                <a:cs typeface="B Mitra" pitchFamily="2" charset="-78"/>
              </a:rPr>
              <a:t>وس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له اندازه‌گيري درست نصب شود؛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err="1" smtClean="0">
                <a:cs typeface="B Mitra" pitchFamily="2" charset="-78"/>
              </a:rPr>
              <a:t>وس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له اندازه‌گيري درست نگهدار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 شود؛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err="1" smtClean="0">
                <a:cs typeface="B Mitra" pitchFamily="2" charset="-78"/>
              </a:rPr>
              <a:t>وس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له اندازه‌گيري درست بکار گرفته شود؛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400" dirty="0" err="1" smtClean="0">
                <a:cs typeface="B Mitra" pitchFamily="2" charset="-78"/>
              </a:rPr>
              <a:t>وس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له اندازه‌گيري درست کال</a:t>
            </a:r>
            <a:r>
              <a:rPr lang="ar-SA" sz="2400" dirty="0" smtClean="0">
                <a:cs typeface="B Mitra" pitchFamily="2" charset="-78"/>
              </a:rPr>
              <a:t>ي</a:t>
            </a:r>
            <a:r>
              <a:rPr lang="fa-IR" sz="2400" dirty="0" smtClean="0">
                <a:cs typeface="B Mitra" pitchFamily="2" charset="-78"/>
              </a:rPr>
              <a:t>بره شود.</a:t>
            </a:r>
            <a:endParaRPr lang="en-US" sz="2400" dirty="0" smtClean="0">
              <a:cs typeface="B Mitra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4" grpId="0"/>
      <p:bldP spid="279555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Wingdings" pitchFamily="2" charset="2"/>
          <a:buChar char="l"/>
          <a:tabLst/>
          <a:defRPr kumimoji="0" lang="fa-IR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B Mitra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Wingdings" pitchFamily="2" charset="2"/>
          <a:buChar char="l"/>
          <a:tabLst/>
          <a:defRPr kumimoji="0" lang="fa-IR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B Mitra" pitchFamily="2" charset="-7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3661</TotalTime>
  <Words>3958</Words>
  <Application>Microsoft Office PowerPoint</Application>
  <PresentationFormat>On-screen Show (4:3)</PresentationFormat>
  <Paragraphs>268</Paragraphs>
  <Slides>44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 </vt:lpstr>
      <vt:lpstr>اهميت اندازه گيري</vt:lpstr>
      <vt:lpstr>اصول اندازه گيري</vt:lpstr>
      <vt:lpstr>بايد دانست</vt:lpstr>
      <vt:lpstr>كاليبراسيون       calibration</vt:lpstr>
      <vt:lpstr>ضرورت كاليبراسيون</vt:lpstr>
      <vt:lpstr>كدام دستگاه‌ها بايد کاليبره شوند</vt:lpstr>
      <vt:lpstr>اهداف اصلي كاليبراسيون</vt:lpstr>
      <vt:lpstr>قابليت رديابي (Traceability)</vt:lpstr>
      <vt:lpstr>استقرار قابليت رديابي نتايج اندازه‌گيري (در كاليبراسيون)</vt:lpstr>
      <vt:lpstr>دستاوردهاي کاليبراسيون</vt:lpstr>
      <vt:lpstr>مراحل انجام کاليبراسيون</vt:lpstr>
      <vt:lpstr>مراحل انجام کاليبراسيون</vt:lpstr>
      <vt:lpstr>مراحل انجام کاليبراسيون</vt:lpstr>
      <vt:lpstr>مراحل انجام کاليبراسيون</vt:lpstr>
      <vt:lpstr> </vt:lpstr>
      <vt:lpstr>مراحل انجام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مراحل اقدام براي کاليبراسيون</vt:lpstr>
      <vt:lpstr>Slide 44</vt:lpstr>
    </vt:vector>
  </TitlesOfParts>
  <Company>Rayan Shafa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کالیبراسیون Calibration</dc:title>
  <dc:creator>Safa</dc:creator>
  <cp:lastModifiedBy>MRT</cp:lastModifiedBy>
  <cp:revision>394</cp:revision>
  <dcterms:created xsi:type="dcterms:W3CDTF">2006-04-07T08:57:57Z</dcterms:created>
  <dcterms:modified xsi:type="dcterms:W3CDTF">2015-11-07T15:40:38Z</dcterms:modified>
</cp:coreProperties>
</file>