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70" r:id="rId3"/>
    <p:sldId id="268" r:id="rId4"/>
    <p:sldId id="269" r:id="rId5"/>
    <p:sldId id="271" r:id="rId6"/>
    <p:sldId id="267" r:id="rId7"/>
    <p:sldId id="265" r:id="rId8"/>
    <p:sldId id="257" r:id="rId9"/>
    <p:sldId id="258" r:id="rId10"/>
    <p:sldId id="259" r:id="rId11"/>
    <p:sldId id="260" r:id="rId12"/>
    <p:sldId id="272" r:id="rId13"/>
    <p:sldId id="285" r:id="rId14"/>
    <p:sldId id="274" r:id="rId15"/>
    <p:sldId id="273" r:id="rId16"/>
    <p:sldId id="275" r:id="rId17"/>
    <p:sldId id="277" r:id="rId18"/>
    <p:sldId id="278" r:id="rId19"/>
    <p:sldId id="279" r:id="rId20"/>
    <p:sldId id="280" r:id="rId21"/>
    <p:sldId id="281" r:id="rId22"/>
    <p:sldId id="282" r:id="rId23"/>
    <p:sldId id="283" r:id="rId24"/>
    <p:sldId id="284" r:id="rId25"/>
    <p:sldId id="276"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1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fa-IR" dirty="0" smtClean="0"/>
              <a:t>میزان</a:t>
            </a:r>
            <a:r>
              <a:rPr lang="fa-IR" baseline="0" dirty="0" smtClean="0"/>
              <a:t> تولید</a:t>
            </a:r>
            <a:endParaRPr lang="en-US" dirty="0"/>
          </a:p>
        </c:rich>
      </c:tx>
      <c:layout>
        <c:manualLayout>
          <c:xMode val="edge"/>
          <c:yMode val="edge"/>
          <c:x val="0.52594524642753004"/>
          <c:y val="1.9642232966162777E-2"/>
        </c:manualLayout>
      </c:layout>
    </c:title>
    <c:plotArea>
      <c:layout/>
      <c:barChart>
        <c:barDir val="col"/>
        <c:grouping val="clustered"/>
        <c:ser>
          <c:idx val="0"/>
          <c:order val="0"/>
          <c:tx>
            <c:strRef>
              <c:f>Sheet1!$B$1</c:f>
              <c:strCache>
                <c:ptCount val="1"/>
                <c:pt idx="0">
                  <c:v>Series 1</c:v>
                </c:pt>
              </c:strCache>
            </c:strRef>
          </c:tx>
          <c:cat>
            <c:strRef>
              <c:f>Sheet1!$A$2:$A$7</c:f>
              <c:strCache>
                <c:ptCount val="6"/>
                <c:pt idx="0">
                  <c:v>فروردین</c:v>
                </c:pt>
                <c:pt idx="1">
                  <c:v>اردیبهشت</c:v>
                </c:pt>
                <c:pt idx="2">
                  <c:v>خرداد</c:v>
                </c:pt>
                <c:pt idx="3">
                  <c:v>تیر</c:v>
                </c:pt>
                <c:pt idx="4">
                  <c:v>مرداد</c:v>
                </c:pt>
                <c:pt idx="5">
                  <c:v>شهریور</c:v>
                </c:pt>
              </c:strCache>
            </c:strRef>
          </c:cat>
          <c:val>
            <c:numRef>
              <c:f>Sheet1!$B$2:$B$7</c:f>
              <c:numCache>
                <c:formatCode>General</c:formatCode>
                <c:ptCount val="6"/>
                <c:pt idx="0">
                  <c:v>500</c:v>
                </c:pt>
                <c:pt idx="1">
                  <c:v>700</c:v>
                </c:pt>
                <c:pt idx="2">
                  <c:v>800</c:v>
                </c:pt>
                <c:pt idx="3">
                  <c:v>900</c:v>
                </c:pt>
                <c:pt idx="4">
                  <c:v>1000</c:v>
                </c:pt>
                <c:pt idx="5">
                  <c:v>1100</c:v>
                </c:pt>
              </c:numCache>
            </c:numRef>
          </c:val>
        </c:ser>
        <c:axId val="145333248"/>
        <c:axId val="145344000"/>
      </c:barChart>
      <c:catAx>
        <c:axId val="145333248"/>
        <c:scaling>
          <c:orientation val="minMax"/>
        </c:scaling>
        <c:axPos val="b"/>
        <c:majorTickMark val="none"/>
        <c:tickLblPos val="nextTo"/>
        <c:crossAx val="145344000"/>
        <c:crosses val="autoZero"/>
        <c:auto val="1"/>
        <c:lblAlgn val="ctr"/>
        <c:lblOffset val="100"/>
        <c:tickLblSkip val="1"/>
      </c:catAx>
      <c:valAx>
        <c:axId val="145344000"/>
        <c:scaling>
          <c:orientation val="minMax"/>
        </c:scaling>
        <c:axPos val="l"/>
        <c:majorGridlines/>
        <c:title>
          <c:layout/>
        </c:title>
        <c:numFmt formatCode="General" sourceLinked="1"/>
        <c:majorTickMark val="none"/>
        <c:tickLblPos val="nextTo"/>
        <c:crossAx val="145333248"/>
        <c:crosses val="autoZero"/>
        <c:crossBetween val="between"/>
      </c:valAx>
      <c:dTable>
        <c:showHorzBorder val="1"/>
        <c:showVertBorder val="1"/>
        <c:showOutline val="1"/>
        <c:showKeys val="1"/>
      </c:dTable>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fa-IR" dirty="0" smtClean="0"/>
              <a:t>میزان تولید</a:t>
            </a:r>
            <a:endParaRPr lang="en-US" dirty="0"/>
          </a:p>
        </c:rich>
      </c:tx>
      <c:layout/>
    </c:title>
    <c:plotArea>
      <c:layout/>
      <c:barChart>
        <c:barDir val="col"/>
        <c:grouping val="clustered"/>
        <c:ser>
          <c:idx val="0"/>
          <c:order val="0"/>
          <c:tx>
            <c:strRef>
              <c:f>Sheet1!$B$1</c:f>
              <c:strCache>
                <c:ptCount val="1"/>
                <c:pt idx="0">
                  <c:v>Series 1</c:v>
                </c:pt>
              </c:strCache>
            </c:strRef>
          </c:tx>
          <c:dLbls>
            <c:dLblPos val="ctr"/>
            <c:showVal val="1"/>
          </c:dLbls>
          <c:cat>
            <c:strRef>
              <c:f>Sheet1!$A$2:$A$7</c:f>
              <c:strCache>
                <c:ptCount val="6"/>
                <c:pt idx="0">
                  <c:v>فروردین</c:v>
                </c:pt>
                <c:pt idx="1">
                  <c:v>اردیبهشت</c:v>
                </c:pt>
                <c:pt idx="2">
                  <c:v>خرداد</c:v>
                </c:pt>
                <c:pt idx="3">
                  <c:v>تیر</c:v>
                </c:pt>
                <c:pt idx="4">
                  <c:v>مرداد</c:v>
                </c:pt>
                <c:pt idx="5">
                  <c:v>شهریور</c:v>
                </c:pt>
              </c:strCache>
            </c:strRef>
          </c:cat>
          <c:val>
            <c:numRef>
              <c:f>Sheet1!$B$2:$B$7</c:f>
              <c:numCache>
                <c:formatCode>General</c:formatCode>
                <c:ptCount val="6"/>
                <c:pt idx="0">
                  <c:v>500</c:v>
                </c:pt>
                <c:pt idx="1">
                  <c:v>700</c:v>
                </c:pt>
                <c:pt idx="2">
                  <c:v>800</c:v>
                </c:pt>
                <c:pt idx="3">
                  <c:v>900</c:v>
                </c:pt>
                <c:pt idx="4">
                  <c:v>1000</c:v>
                </c:pt>
                <c:pt idx="5">
                  <c:v>1100</c:v>
                </c:pt>
              </c:numCache>
            </c:numRef>
          </c:val>
        </c:ser>
        <c:dLbls>
          <c:showVal val="1"/>
        </c:dLbls>
        <c:gapWidth val="75"/>
        <c:axId val="152116224"/>
        <c:axId val="152122112"/>
      </c:barChart>
      <c:catAx>
        <c:axId val="152116224"/>
        <c:scaling>
          <c:orientation val="minMax"/>
        </c:scaling>
        <c:axPos val="b"/>
        <c:majorTickMark val="none"/>
        <c:tickLblPos val="nextTo"/>
        <c:spPr>
          <a:ln w="9525">
            <a:noFill/>
          </a:ln>
        </c:spPr>
        <c:crossAx val="152122112"/>
        <c:crosses val="autoZero"/>
        <c:auto val="1"/>
        <c:lblAlgn val="ctr"/>
        <c:lblOffset val="100"/>
      </c:catAx>
      <c:valAx>
        <c:axId val="152122112"/>
        <c:scaling>
          <c:orientation val="minMax"/>
        </c:scaling>
        <c:delete val="1"/>
        <c:axPos val="l"/>
        <c:numFmt formatCode="General" sourceLinked="1"/>
        <c:majorTickMark val="none"/>
        <c:tickLblPos val="nextTo"/>
        <c:crossAx val="152116224"/>
        <c:crosses val="autoZero"/>
        <c:crossBetween val="between"/>
      </c:valAx>
    </c:plotArea>
    <c:legend>
      <c:legendPos val="b"/>
      <c:layout/>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22D318-199D-4DCA-A5F6-4FEC6C9D8565}" type="datetimeFigureOut">
              <a:rPr lang="en-US" smtClean="0"/>
              <a:pPr/>
              <a:t>5/23/2011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8A5212C-D6C0-48D3-A653-66764480D6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22D318-199D-4DCA-A5F6-4FEC6C9D8565}" type="datetimeFigureOut">
              <a:rPr lang="en-US" smtClean="0"/>
              <a:pPr/>
              <a:t>5/23/2011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A5212C-D6C0-48D3-A653-66764480D6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22D318-199D-4DCA-A5F6-4FEC6C9D8565}" type="datetimeFigureOut">
              <a:rPr lang="en-US" smtClean="0"/>
              <a:pPr/>
              <a:t>5/23/2011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A5212C-D6C0-48D3-A653-66764480D6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22D318-199D-4DCA-A5F6-4FEC6C9D8565}" type="datetimeFigureOut">
              <a:rPr lang="en-US" smtClean="0"/>
              <a:pPr/>
              <a:t>5/23/2011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A5212C-D6C0-48D3-A653-66764480D60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22D318-199D-4DCA-A5F6-4FEC6C9D8565}" type="datetimeFigureOut">
              <a:rPr lang="en-US" smtClean="0"/>
              <a:pPr/>
              <a:t>5/23/2011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A5212C-D6C0-48D3-A653-66764480D60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22D318-199D-4DCA-A5F6-4FEC6C9D8565}" type="datetimeFigureOut">
              <a:rPr lang="en-US" smtClean="0"/>
              <a:pPr/>
              <a:t>5/23/2011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A5212C-D6C0-48D3-A653-66764480D60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22D318-199D-4DCA-A5F6-4FEC6C9D8565}" type="datetimeFigureOut">
              <a:rPr lang="en-US" smtClean="0"/>
              <a:pPr/>
              <a:t>5/23/2011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8A5212C-D6C0-48D3-A653-66764480D6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A22D318-199D-4DCA-A5F6-4FEC6C9D8565}" type="datetimeFigureOut">
              <a:rPr lang="en-US" smtClean="0"/>
              <a:pPr/>
              <a:t>5/23/2011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A5212C-D6C0-48D3-A653-66764480D60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22D318-199D-4DCA-A5F6-4FEC6C9D8565}" type="datetimeFigureOut">
              <a:rPr lang="en-US" smtClean="0"/>
              <a:pPr/>
              <a:t>5/23/2011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8A5212C-D6C0-48D3-A653-66764480D6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A22D318-199D-4DCA-A5F6-4FEC6C9D8565}" type="datetimeFigureOut">
              <a:rPr lang="en-US" smtClean="0"/>
              <a:pPr/>
              <a:t>5/23/2011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A5212C-D6C0-48D3-A653-66764480D6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22D318-199D-4DCA-A5F6-4FEC6C9D8565}" type="datetimeFigureOut">
              <a:rPr lang="en-US" smtClean="0"/>
              <a:pPr/>
              <a:t>5/23/2011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8A5212C-D6C0-48D3-A653-66764480D60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22D318-199D-4DCA-A5F6-4FEC6C9D8565}" type="datetimeFigureOut">
              <a:rPr lang="en-US" smtClean="0"/>
              <a:pPr/>
              <a:t>5/23/2011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8A5212C-D6C0-48D3-A653-66764480D6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descr="H:\کار افرینی\hesab pick\untitled.GIF"/>
          <p:cNvPicPr>
            <a:picLocks noChangeAspect="1" noChangeArrowheads="1"/>
          </p:cNvPicPr>
          <p:nvPr/>
        </p:nvPicPr>
        <p:blipFill>
          <a:blip r:embed="rId2"/>
          <a:srcRect/>
          <a:stretch>
            <a:fillRect/>
          </a:stretch>
        </p:blipFill>
        <p:spPr bwMode="auto">
          <a:xfrm>
            <a:off x="1282700" y="1943100"/>
            <a:ext cx="6578600" cy="2971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graphicFrame>
        <p:nvGraphicFramePr>
          <p:cNvPr id="4" name="Content Placeholder 4"/>
          <p:cNvGraphicFramePr>
            <a:graphicFrameLocks/>
          </p:cNvGraphicFramePr>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6143668"/>
          </a:xfrm>
        </p:spPr>
        <p:txBody>
          <a:bodyPr>
            <a:normAutofit fontScale="92500" lnSpcReduction="10000"/>
          </a:bodyPr>
          <a:lstStyle/>
          <a:p>
            <a:pPr algn="r" rtl="1"/>
            <a:r>
              <a:rPr lang="fa-IR" sz="2000" b="1" dirty="0" smtClean="0"/>
              <a:t>تجزیه و تحلیل نقطه سر به سر به منظور تعیین هدفهای فروش در بنگاه</a:t>
            </a:r>
            <a:r>
              <a:rPr lang="fa-IR" sz="2000" b="1" baseline="-25000" dirty="0" smtClean="0"/>
              <a:t> </a:t>
            </a:r>
            <a:r>
              <a:rPr lang="fa-IR" sz="2000" b="1" dirty="0" smtClean="0"/>
              <a:t>های تولید و اقتصادی یکی از تکنیکهایی است که بسیار حایز اهمیت می باشد.</a:t>
            </a:r>
            <a:endParaRPr lang="en-US" sz="2000" dirty="0" smtClean="0"/>
          </a:p>
          <a:p>
            <a:pPr marL="0" marR="0">
              <a:lnSpc>
                <a:spcPct val="115000"/>
              </a:lnSpc>
              <a:spcBef>
                <a:spcPts val="0"/>
              </a:spcBef>
              <a:spcAft>
                <a:spcPts val="1000"/>
              </a:spcAft>
            </a:pPr>
            <a:r>
              <a:rPr lang="fa-IR" sz="2000" b="1" dirty="0" smtClean="0"/>
              <a:t>نقطه سر به سر یا نقطه ای که واحد تولیدی مقداری را که باید تولید کند و همان تعداد را بر حسب قیمت بازار به فروش برساند که نه سود کند و نه زیان ببرد؛ از آنچا که برای رسیدن به این تعداد لازم است ابتدا واحد تولید کننده هزینه های تولیدی خود را با تفکیک هزینه های متغیر </a:t>
            </a:r>
            <a:r>
              <a:rPr lang="en-US" sz="2000" b="1" dirty="0" smtClean="0"/>
              <a:t>Variable cost </a:t>
            </a:r>
            <a:r>
              <a:rPr lang="fa-IR" sz="2000" b="1" dirty="0" smtClean="0"/>
              <a:t>و هزینه های ثابت </a:t>
            </a:r>
            <a:r>
              <a:rPr lang="en-US" sz="2000" b="1" dirty="0" smtClean="0"/>
              <a:t>Fixed cost</a:t>
            </a:r>
            <a:r>
              <a:rPr lang="fa-IR" sz="2000" b="1" dirty="0" smtClean="0"/>
              <a:t> شناسایی کند و با بدست آوردن نرخ فروش محصول خود در بازار از فرمول زیر می تواند تعداد در نقطه سر به سر را بدست آورد.</a:t>
            </a:r>
            <a:endParaRPr lang="ar-SA" sz="2000" dirty="0" smtClean="0">
              <a:latin typeface="Calibri"/>
              <a:ea typeface="Times New Roman"/>
              <a:cs typeface="2  Titr"/>
            </a:endParaRPr>
          </a:p>
          <a:p>
            <a:pPr algn="r" rtl="1"/>
            <a:endParaRPr lang="en-US" sz="2000" dirty="0" smtClean="0"/>
          </a:p>
          <a:p>
            <a:pPr algn="r" rtl="1"/>
            <a:r>
              <a:rPr lang="en-US" sz="2400" dirty="0" smtClean="0"/>
              <a:t>Q</a:t>
            </a:r>
            <a:r>
              <a:rPr lang="fa-IR" sz="2400" dirty="0" smtClean="0"/>
              <a:t>= درصد در نقطه سر به سر</a:t>
            </a:r>
            <a:r>
              <a:rPr lang="en-US" sz="2400" dirty="0" smtClean="0"/>
              <a:t>E=Fe/(P-VC)</a:t>
            </a:r>
          </a:p>
          <a:p>
            <a:pPr algn="r" rtl="1"/>
            <a:r>
              <a:rPr lang="en-US" sz="2400" dirty="0" smtClean="0"/>
              <a:t>Fe</a:t>
            </a:r>
            <a:r>
              <a:rPr lang="fa-IR" sz="2400" dirty="0" smtClean="0"/>
              <a:t> = هزينه ثابت</a:t>
            </a:r>
            <a:endParaRPr lang="en-US" sz="2400" dirty="0" smtClean="0"/>
          </a:p>
          <a:p>
            <a:pPr algn="r" rtl="1"/>
            <a:r>
              <a:rPr lang="en-US" sz="2400" dirty="0" smtClean="0"/>
              <a:t>P</a:t>
            </a:r>
            <a:r>
              <a:rPr lang="fa-IR" sz="2400" dirty="0" smtClean="0"/>
              <a:t> = فروش كل</a:t>
            </a:r>
            <a:endParaRPr lang="en-US" sz="2400" dirty="0" smtClean="0"/>
          </a:p>
          <a:p>
            <a:pPr algn="r" rtl="1"/>
            <a:r>
              <a:rPr lang="en-US" sz="2400" dirty="0" smtClean="0"/>
              <a:t>VC</a:t>
            </a:r>
            <a:r>
              <a:rPr lang="fa-IR" sz="2400" dirty="0" smtClean="0"/>
              <a:t>= هزينه متغير</a:t>
            </a:r>
            <a:endParaRPr lang="en-US" sz="2400" dirty="0" smtClean="0"/>
          </a:p>
          <a:p>
            <a:pPr algn="r"/>
            <a:r>
              <a:rPr lang="fa-IR" sz="2400" dirty="0" smtClean="0"/>
              <a:t> کاربرد نقطه سر به سر </a:t>
            </a:r>
          </a:p>
          <a:p>
            <a:pPr algn="r"/>
            <a:r>
              <a:rPr lang="fa-IR" sz="2400" dirty="0" smtClean="0"/>
              <a:t>- تعيين حداقل توليد</a:t>
            </a:r>
            <a:endParaRPr lang="en-US" sz="2400" dirty="0" smtClean="0"/>
          </a:p>
          <a:p>
            <a:pPr algn="r"/>
            <a:r>
              <a:rPr lang="fa-IR" sz="2400" dirty="0" smtClean="0"/>
              <a:t>2- تصميم گيری</a:t>
            </a:r>
            <a:endParaRPr lang="en-US" sz="2400" dirty="0" smtClean="0"/>
          </a:p>
          <a:p>
            <a:pPr algn="r"/>
            <a:r>
              <a:rPr lang="fa-IR" sz="2400" dirty="0" smtClean="0"/>
              <a:t>3- افزايش و توليد و توسعه</a:t>
            </a:r>
            <a:endParaRPr lang="en-US" sz="2400" dirty="0" smtClean="0"/>
          </a:p>
          <a:p>
            <a:pPr lvl="8" algn="r"/>
            <a:r>
              <a:rPr lang="fa-IR" sz="1300" dirty="0" smtClean="0"/>
              <a:t>4- برای خارج کردن رقبا از صفحه رقابت.</a:t>
            </a:r>
            <a:endParaRPr lang="en-US" sz="1300" dirty="0" smtClean="0"/>
          </a:p>
          <a:p>
            <a:pPr rtl="1"/>
            <a:r>
              <a:rPr lang="fa-IR" sz="2400" b="1" dirty="0" smtClean="0"/>
              <a:t> </a:t>
            </a:r>
            <a:endParaRPr lang="en-US" sz="2400" dirty="0" smtClean="0"/>
          </a:p>
          <a:p>
            <a:pPr algn="r" rtl="1"/>
            <a:endParaRPr lang="en-US" sz="2400" dirty="0" smtClean="0"/>
          </a:p>
          <a:p>
            <a:pPr algn="r" rtl="1"/>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r" rtl="1"/>
            <a:r>
              <a:rPr lang="fa-IR" b="1" dirty="0" smtClean="0"/>
              <a:t>1ـ هزینه‌های ثابت : </a:t>
            </a:r>
            <a:endParaRPr lang="en-US" dirty="0" smtClean="0"/>
          </a:p>
          <a:p>
            <a:pPr algn="r" rtl="1"/>
            <a:r>
              <a:rPr lang="fa-IR" b="1" dirty="0" smtClean="0"/>
              <a:t>هزینه‌های ثابت هزینه‌هایی هستند که بدون توجه به تغییرات حجم تولید در دامنة معین از تولید (دامنه مربوط) بدون تغییر هستند مانند هزینه استهلاک (روش خط مستقیم) هزینه بیمه ، هزینه اجاره ، عوارض و ...</a:t>
            </a:r>
            <a:endParaRPr lang="en-US" dirty="0" smtClean="0"/>
          </a:p>
          <a:p>
            <a:pPr algn="r" rtl="1"/>
            <a:r>
              <a:rPr lang="fa-IR" b="1" dirty="0" smtClean="0"/>
              <a:t>هزینه ثابت در یک دامنة مربوط ثابت است ولی تغییرات حجم تولید هزینه‌های ثابت در دامنه‌های مختلف، تغییر می‌باید هزینه‌های ثابت در سطح تولید در یک دامنه مربوط هر اندازه تولید بیشتر باشد هزینه ثابت هر واحد کمتر خواهد بود. </a:t>
            </a:r>
            <a:endParaRPr lang="en-US" dirty="0" smtClean="0"/>
          </a:p>
          <a:p>
            <a:pPr algn="r" rtl="1"/>
            <a:r>
              <a:rPr lang="fa-IR" b="1" dirty="0" smtClean="0"/>
              <a:t>هزینه ثابت هر واحد برابر است با هزینه ثابت تقسیم بر میزان تولید. </a:t>
            </a:r>
            <a:endParaRPr lang="en-US" dirty="0" smtClean="0"/>
          </a:p>
          <a:p>
            <a:pPr algn="r" rtl="1"/>
            <a:r>
              <a:rPr lang="fa-IR" b="1" dirty="0" smtClean="0"/>
              <a:t> </a:t>
            </a:r>
            <a:endParaRPr lang="en-US" dirty="0" smtClean="0"/>
          </a:p>
          <a:p>
            <a:pPr algn="r" rtl="1"/>
            <a:r>
              <a:rPr lang="fa-IR" b="1" dirty="0" smtClean="0"/>
              <a:t>2ـ هزینه‌های متغیر : </a:t>
            </a:r>
            <a:endParaRPr lang="en-US" dirty="0" smtClean="0"/>
          </a:p>
          <a:p>
            <a:pPr algn="r" rtl="1"/>
            <a:r>
              <a:rPr lang="fa-IR" b="1" dirty="0" smtClean="0"/>
              <a:t>هزینه‌های متغیر هزینه‌هایی هستند که با توجه به متغیر در سطح تولید این گونه هزینه‌ها نیز متغیر می‌یابند هزینه‌های متغیر در سطح کل تولید متغیر ولی در سطح هر واحد ثابت است. </a:t>
            </a:r>
            <a:endParaRPr lang="en-US" dirty="0" smtClean="0"/>
          </a:p>
          <a:p>
            <a:pPr algn="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07249"/>
          </a:xfrm>
        </p:spPr>
        <p:txBody>
          <a:bodyPr/>
          <a:lstStyle/>
          <a:p>
            <a:pPr algn="r" rtl="1"/>
            <a:r>
              <a:rPr lang="fa-IR" b="1" dirty="0" smtClean="0"/>
              <a:t>مثال :   اگر فرض کنیم هزینه ثابت یک کارخانه -/ 6،500،000 ریال و هزینه متغیر یک واحد کالا -/ 1،800 ریال و قیمت فروش یک واحد کالا -/ 2،950 ریال است می توان از فرمول فوق تعداد در نقطه سر به سر را بدست آورد.</a:t>
            </a:r>
          </a:p>
          <a:p>
            <a:pPr algn="r" rtl="1"/>
            <a:endParaRPr lang="fa-IR" b="1" dirty="0" smtClean="0"/>
          </a:p>
          <a:p>
            <a:pPr algn="r" rtl="1"/>
            <a:endParaRPr lang="fa-IR" b="1" dirty="0" smtClean="0"/>
          </a:p>
          <a:p>
            <a:pPr algn="r" rtl="1"/>
            <a:endParaRPr lang="fa-IR" b="1" dirty="0" smtClean="0"/>
          </a:p>
          <a:p>
            <a:pPr algn="r" rtl="1"/>
            <a:endParaRPr lang="en-US" dirty="0" smtClean="0"/>
          </a:p>
          <a:p>
            <a:pPr algn="r" rtl="1"/>
            <a:endParaRPr lang="en-US" dirty="0" smtClean="0"/>
          </a:p>
        </p:txBody>
      </p:sp>
      <p:pic>
        <p:nvPicPr>
          <p:cNvPr id="4" name="Picture 3" descr="http://kavehirani.persiangig.com/Pictures/Sar-001.jpg"/>
          <p:cNvPicPr/>
          <p:nvPr/>
        </p:nvPicPr>
        <p:blipFill>
          <a:blip r:embed="rId2"/>
          <a:srcRect/>
          <a:stretch>
            <a:fillRect/>
          </a:stretch>
        </p:blipFill>
        <p:spPr bwMode="auto">
          <a:xfrm>
            <a:off x="1071538" y="3240741"/>
            <a:ext cx="7215238" cy="1617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http://kavehirani.persiangig.ir/Pictures/Sar-002.jpg"/>
          <p:cNvPicPr>
            <a:picLocks noGrp="1"/>
          </p:cNvPicPr>
          <p:nvPr>
            <p:ph idx="1"/>
          </p:nvPr>
        </p:nvPicPr>
        <p:blipFill>
          <a:blip r:embed="rId2"/>
          <a:srcRect/>
          <a:stretch>
            <a:fillRect/>
          </a:stretch>
        </p:blipFill>
        <p:spPr bwMode="auto">
          <a:xfrm>
            <a:off x="2781300" y="2639219"/>
            <a:ext cx="3581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55000" lnSpcReduction="20000"/>
          </a:bodyPr>
          <a:lstStyle/>
          <a:p>
            <a:pPr algn="r" rtl="1"/>
            <a:r>
              <a:rPr lang="ar-SA" dirty="0" smtClean="0"/>
              <a:t> </a:t>
            </a:r>
            <a:endParaRPr lang="en-US" dirty="0" smtClean="0"/>
          </a:p>
          <a:p>
            <a:pPr algn="r" rtl="1"/>
            <a:r>
              <a:rPr lang="ar-SA" dirty="0" smtClean="0"/>
              <a:t>تحلیل نقطه سر به سری این امکان را فراهم می آورد که ارتباط بین هزینه های ثابت، هزینه های متغیر و سود ناشی از کسب و کار را بشناسیم. همچنین می توان با استفاده از این تحلیل متوجه شد که چه میزان از محصول در قیمت مشخص باید فروخته شود تا کسب و کار به مرز سود دهی برسد. نقطه ی سر بسر را می توان با استفاده روابط بسیار ساده ی ریاضی و یا به صورت نمودار نشان داد. اما برای شناخت و محاسبه ی نقطه ی سر به سر نیاز به دانستن انواع هزینه ها در کسب و کار داریم. در هر کسب و کاری اعم از تولیدی، خدماتی یا بازرگانی هزینه ها یا ثابت هستند یا متغیر.</a:t>
            </a:r>
            <a:endParaRPr lang="en-US" dirty="0" smtClean="0"/>
          </a:p>
          <a:p>
            <a:pPr algn="r" rtl="1"/>
            <a:r>
              <a:rPr lang="ar-SA" b="1" dirty="0" smtClean="0"/>
              <a:t>هزینه های ثابت (</a:t>
            </a:r>
            <a:r>
              <a:rPr lang="en-US" b="1" dirty="0" smtClean="0"/>
              <a:t>fixed costs</a:t>
            </a:r>
            <a:r>
              <a:rPr lang="ar-SA" b="1" dirty="0" smtClean="0"/>
              <a:t>)</a:t>
            </a:r>
            <a:endParaRPr lang="en-US" dirty="0" smtClean="0"/>
          </a:p>
          <a:p>
            <a:pPr algn="r" rtl="1"/>
            <a:r>
              <a:rPr lang="ar-SA" dirty="0" smtClean="0"/>
              <a:t>این هزینه های به محض تصمیم گرفتن برای ورود به کسب و کاری به وجود می آیند و مستقیماً ارتباطی با حجم و میزان تولید ندارند. این هزینه های شامل هزینه های سربار مثل هزینه های اجاره و هزینه هایی مثل هزینه ی ماشین آلات و کارگر ... می باشد. البته باید توجه داشت که برخی از هزینه های ثابت کاملاً ثابت نیستند و معمولاً بخشی ثابت و بخشی متغیر دارند.</a:t>
            </a:r>
            <a:endParaRPr lang="en-US" dirty="0" smtClean="0"/>
          </a:p>
          <a:p>
            <a:pPr algn="r" rtl="1"/>
            <a:r>
              <a:rPr lang="ar-SA" b="1" dirty="0" smtClean="0"/>
              <a:t>هزینه های متغیر (</a:t>
            </a:r>
            <a:r>
              <a:rPr lang="en-US" b="1" dirty="0" smtClean="0"/>
              <a:t>variable costs</a:t>
            </a:r>
            <a:r>
              <a:rPr lang="ar-SA" b="1" dirty="0" smtClean="0"/>
              <a:t>)</a:t>
            </a:r>
            <a:endParaRPr lang="en-US" dirty="0" smtClean="0"/>
          </a:p>
          <a:p>
            <a:pPr algn="r" rtl="1"/>
            <a:r>
              <a:rPr lang="ar-SA" dirty="0" smtClean="0"/>
              <a:t>این هزینه های ارتباط مستقیم با میزان تولید دارند. هزینه های مثل هزینه های مواد اولیه در کارخانجات تولیدی از جمله ی هزینه های متغیر هستند. در همین جا بد نیست اشاره کنیم که منظور از هزینه ی متوسط متغیر، هزینه ی متغیر به ازای هر واحد محصول است.</a:t>
            </a:r>
            <a:endParaRPr lang="en-US" dirty="0" smtClean="0"/>
          </a:p>
          <a:p>
            <a:pPr algn="r" rtl="1"/>
            <a:r>
              <a:rPr lang="ar-SA" dirty="0" smtClean="0"/>
              <a:t>معمولاً نمی توان هیچ هزینه ای را به طور کامل متغیر یا ثابت دانست و اکثر هزینه ها در کسب و کار دارای هر دو بخش ثابت و متغیر هستند. مثلاً هزینه های کارگر که اغلب آن را می توان هزینه های ثابت در نظر گرفت زیرا حتی در زمان تعطیلی کارخانه نیز مدیریت این هزینه ها را پرداخت خواهد کرد، اما باز هم بخش کوچکی هزینه ی متغیر دارد (اضافه کاری و ... )</a:t>
            </a:r>
            <a:endParaRPr lang="en-US" dirty="0" smtClean="0"/>
          </a:p>
          <a:p>
            <a:pPr algn="r" rtl="1"/>
            <a:r>
              <a:rPr lang="ar-SA" b="1" dirty="0" smtClean="0"/>
              <a:t>محاسبه ی نقطه ی سر بسر</a:t>
            </a:r>
            <a:endParaRPr lang="en-US" dirty="0" smtClean="0"/>
          </a:p>
          <a:p>
            <a:pPr algn="r" rtl="1"/>
            <a:r>
              <a:rPr lang="ar-SA" dirty="0" smtClean="0"/>
              <a:t>همان طور که اشاره شد نقطه ی سر بسر نقطه ای است که در آن نه سودی وجود دارد و نه زیانی، بنابراین در نقطه ی سر بسر رابطه ی زیر برقرار است.</a:t>
            </a:r>
            <a:endParaRPr lang="en-US" dirty="0" smtClean="0"/>
          </a:p>
          <a:p>
            <a:pPr algn="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r" eaLnBrk="1" hangingPunct="1"/>
            <a:r>
              <a:rPr lang="fa-IR" sz="2800" b="1" dirty="0" smtClean="0">
                <a:cs typeface="B Sina" pitchFamily="2" charset="-78"/>
              </a:rPr>
              <a:t>                                توصیف کسب و کار</a:t>
            </a:r>
            <a:br>
              <a:rPr lang="fa-IR" sz="2800" b="1" dirty="0" smtClean="0">
                <a:cs typeface="B Sina" pitchFamily="2" charset="-78"/>
              </a:rPr>
            </a:br>
            <a:r>
              <a:rPr lang="fa-IR" sz="3800" b="1" dirty="0" smtClean="0"/>
              <a:t>نام کسب و کار</a:t>
            </a:r>
            <a:r>
              <a:rPr lang="en-US" sz="3800" dirty="0" smtClean="0"/>
              <a:t> </a:t>
            </a:r>
          </a:p>
        </p:txBody>
      </p:sp>
      <p:sp>
        <p:nvSpPr>
          <p:cNvPr id="38915" name="Rectangle 3"/>
          <p:cNvSpPr>
            <a:spLocks noGrp="1" noChangeArrowheads="1"/>
          </p:cNvSpPr>
          <p:nvPr>
            <p:ph idx="1"/>
          </p:nvPr>
        </p:nvSpPr>
        <p:spPr/>
        <p:txBody>
          <a:bodyPr>
            <a:normAutofit/>
          </a:bodyPr>
          <a:lstStyle/>
          <a:p>
            <a:pPr algn="just" eaLnBrk="1" hangingPunct="1">
              <a:lnSpc>
                <a:spcPct val="90000"/>
              </a:lnSpc>
            </a:pPr>
            <a:r>
              <a:rPr lang="fa-IR" sz="4000" b="1" dirty="0" smtClean="0"/>
              <a:t>انتخاب عنوان خشکشویی نفیس به این جهت است که چنین اسمی ضمن ارائه تصویری خوب از کسب و کار در ذهن افراد در بیش از 2000 خشکشویی بررسی شده وجود نداشته لذا برای ثبت آن در اتحادیه و اداره ثبت شرکتها با مشکل کمتری روبرو خواهیم بودکه می تواند مقدمه ای برای گسترش این نام در سطح کشور باشد.</a:t>
            </a:r>
            <a:endParaRPr lang="en-US" sz="4000" b="1"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algn="r" eaLnBrk="1" hangingPunct="1"/>
            <a:r>
              <a:rPr lang="fa-IR" b="1" dirty="0" smtClean="0">
                <a:cs typeface="B Sina" pitchFamily="2" charset="-78"/>
              </a:rPr>
              <a:t>                 توصیف کسب و کار</a:t>
            </a:r>
            <a:br>
              <a:rPr lang="fa-IR" b="1" dirty="0" smtClean="0">
                <a:cs typeface="B Sina" pitchFamily="2" charset="-78"/>
              </a:rPr>
            </a:br>
            <a:r>
              <a:rPr lang="fa-IR" sz="3400" b="1" dirty="0" smtClean="0"/>
              <a:t>زمان شروع کسب و کار:</a:t>
            </a:r>
            <a:endParaRPr lang="en-US" sz="3400" b="1" dirty="0" smtClean="0"/>
          </a:p>
        </p:txBody>
      </p:sp>
      <p:sp>
        <p:nvSpPr>
          <p:cNvPr id="40963" name="Rectangle 3"/>
          <p:cNvSpPr>
            <a:spLocks noGrp="1" noChangeArrowheads="1"/>
          </p:cNvSpPr>
          <p:nvPr>
            <p:ph idx="1"/>
          </p:nvPr>
        </p:nvSpPr>
        <p:spPr/>
        <p:txBody>
          <a:bodyPr/>
          <a:lstStyle/>
          <a:p>
            <a:pPr algn="just" eaLnBrk="1" hangingPunct="1"/>
            <a:r>
              <a:rPr lang="fa-IR" sz="4000" b="1" smtClean="0"/>
              <a:t>یکسال است که این تصمیم گرفته شده اما به جهت تامین مالی و تحقیقات مکان یابی و تحلیل هزینه منفعت در نقاط مختلف شهر مدت یک ماه است که پیگیری آن جدیت بیشتری پیدا کرده و به دنبال فراهم نمودن مقدمات دریافت مجوز هستیم.</a:t>
            </a:r>
            <a:endParaRPr lang="en-US" sz="4000" b="1"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eaLnBrk="1" hangingPunct="1"/>
            <a:r>
              <a:rPr lang="fa-IR" sz="2800" b="1" dirty="0" smtClean="0">
                <a:cs typeface="B Sina" pitchFamily="2" charset="-78"/>
              </a:rPr>
              <a:t>                          توصیف کسب و کار</a:t>
            </a:r>
            <a:br>
              <a:rPr lang="fa-IR" sz="2800" b="1" dirty="0" smtClean="0">
                <a:cs typeface="B Sina" pitchFamily="2" charset="-78"/>
              </a:rPr>
            </a:br>
            <a:r>
              <a:rPr lang="fa-IR" sz="3400" b="1" dirty="0" smtClean="0"/>
              <a:t>عملیات کسب و کار:</a:t>
            </a:r>
            <a:endParaRPr lang="en-US" sz="3400" b="1" dirty="0" smtClean="0"/>
          </a:p>
        </p:txBody>
      </p:sp>
      <p:sp>
        <p:nvSpPr>
          <p:cNvPr id="41987" name="Rectangle 3"/>
          <p:cNvSpPr>
            <a:spLocks noGrp="1" noChangeArrowheads="1"/>
          </p:cNvSpPr>
          <p:nvPr>
            <p:ph idx="1"/>
          </p:nvPr>
        </p:nvSpPr>
        <p:spPr/>
        <p:txBody>
          <a:bodyPr/>
          <a:lstStyle/>
          <a:p>
            <a:pPr algn="just" eaLnBrk="1" hangingPunct="1"/>
            <a:r>
              <a:rPr lang="fa-IR" sz="3600" b="1" smtClean="0"/>
              <a:t>عملیات کسب و کار به صورت دو شیفت وسه گروه </a:t>
            </a:r>
            <a:r>
              <a:rPr lang="en-US" sz="3600" b="1" smtClean="0"/>
              <a:t>6</a:t>
            </a:r>
            <a:r>
              <a:rPr lang="fa-IR" sz="3600" b="1" smtClean="0"/>
              <a:t> ساعته و بصورت یکسره اداره می گردد.در این دو شیفت سه بار (یا بیشتر)عملیات شستشو صورت گرفته و کارهای شسته شده برای اتوکشی در شیفت بعدی آماده می شود.بنابراین می توان این وعده را به مشتریان داد که شستشو و اطوی البسه ظرف </a:t>
            </a:r>
            <a:r>
              <a:rPr lang="en-US" sz="3600" b="1" smtClean="0"/>
              <a:t>6</a:t>
            </a:r>
            <a:r>
              <a:rPr lang="fa-IR" sz="3600" b="1" smtClean="0"/>
              <a:t> ساعت صورت گرفته و تحویل خواهد شد.</a:t>
            </a:r>
            <a:r>
              <a:rPr lang="fa-IR" sz="3200" smtClean="0"/>
              <a:t> </a:t>
            </a:r>
            <a:endParaRPr lang="en-US" sz="32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descr="C:\Documents and Settings\eshagh\My Documents\My Scans\2011-05 (مى)\scan0001.jpg"/>
          <p:cNvPicPr>
            <a:picLocks noChangeAspect="1" noChangeArrowheads="1"/>
          </p:cNvPicPr>
          <p:nvPr/>
        </p:nvPicPr>
        <p:blipFill>
          <a:blip r:embed="rId2"/>
          <a:srcRect/>
          <a:stretch>
            <a:fillRect/>
          </a:stretch>
        </p:blipFill>
        <p:spPr bwMode="auto">
          <a:xfrm>
            <a:off x="1" y="357166"/>
            <a:ext cx="9144000" cy="643168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eaLnBrk="1" hangingPunct="1"/>
            <a:r>
              <a:rPr lang="fa-IR" sz="2800" b="1" dirty="0" smtClean="0">
                <a:cs typeface="B Sina" pitchFamily="2" charset="-78"/>
              </a:rPr>
              <a:t>بخش دوم:توصیف کسب و کار</a:t>
            </a:r>
            <a:br>
              <a:rPr lang="fa-IR" sz="2800" b="1" dirty="0" smtClean="0">
                <a:cs typeface="B Sina" pitchFamily="2" charset="-78"/>
              </a:rPr>
            </a:br>
            <a:r>
              <a:rPr lang="fa-IR" sz="3400" b="1" dirty="0" smtClean="0"/>
              <a:t>محل:</a:t>
            </a:r>
            <a:endParaRPr lang="en-US" sz="3400" b="1" dirty="0" smtClean="0"/>
          </a:p>
        </p:txBody>
      </p:sp>
      <p:sp>
        <p:nvSpPr>
          <p:cNvPr id="43011" name="Rectangle 3"/>
          <p:cNvSpPr>
            <a:spLocks noGrp="1" noChangeArrowheads="1"/>
          </p:cNvSpPr>
          <p:nvPr>
            <p:ph idx="1"/>
          </p:nvPr>
        </p:nvSpPr>
        <p:spPr>
          <a:xfrm>
            <a:off x="914400" y="1600200"/>
            <a:ext cx="7772400" cy="4924425"/>
          </a:xfrm>
        </p:spPr>
        <p:txBody>
          <a:bodyPr/>
          <a:lstStyle/>
          <a:p>
            <a:pPr algn="r" rtl="1" eaLnBrk="1" hangingPunct="1"/>
            <a:r>
              <a:rPr lang="fa-IR" sz="3200" b="1" dirty="0" smtClean="0"/>
              <a:t>یک واحد تجاری </a:t>
            </a:r>
            <a:r>
              <a:rPr lang="en-US" sz="3200" b="1" dirty="0" smtClean="0"/>
              <a:t>80</a:t>
            </a:r>
            <a:r>
              <a:rPr lang="fa-IR" sz="3200" b="1" dirty="0" smtClean="0"/>
              <a:t> متری در شهرک قائم است که دوخشکشویی دیگر در آن مستقر است.</a:t>
            </a:r>
          </a:p>
          <a:p>
            <a:pPr algn="r" rtl="1" eaLnBrk="1" hangingPunct="1"/>
            <a:r>
              <a:rPr lang="fa-IR" sz="3200" b="1" dirty="0" smtClean="0"/>
              <a:t>تلفن:–</a:t>
            </a:r>
          </a:p>
          <a:p>
            <a:pPr algn="r" rtl="1" eaLnBrk="1" hangingPunct="1"/>
            <a:r>
              <a:rPr lang="en-US" sz="3200" b="1" dirty="0" smtClean="0"/>
              <a:t>  </a:t>
            </a:r>
            <a:r>
              <a:rPr lang="fa-IR" sz="3200" b="1" dirty="0" smtClean="0"/>
              <a:t>تلفن ارتباط مستقیم با مدیر</a:t>
            </a:r>
            <a:r>
              <a:rPr lang="en-US" sz="3200" b="1" dirty="0" smtClean="0"/>
              <a:t>zareyekta@yahoo.com                                               </a:t>
            </a:r>
            <a:r>
              <a:rPr lang="fa-IR" sz="3200" b="1" dirty="0" smtClean="0"/>
              <a:t>سایت:  </a:t>
            </a:r>
            <a:r>
              <a:rPr lang="en-US" sz="3200" b="1" dirty="0" smtClean="0"/>
              <a:t>nafislaundry.com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eaLnBrk="1" hangingPunct="1"/>
            <a:r>
              <a:rPr lang="fa-IR" sz="2800" b="1" dirty="0" smtClean="0">
                <a:cs typeface="B Sina" pitchFamily="2" charset="-78"/>
              </a:rPr>
              <a:t>بخش دوم:توصیف کسب و کار</a:t>
            </a:r>
            <a:br>
              <a:rPr lang="fa-IR" sz="2800" b="1" dirty="0" smtClean="0">
                <a:cs typeface="B Sina" pitchFamily="2" charset="-78"/>
              </a:rPr>
            </a:br>
            <a:r>
              <a:rPr lang="fa-IR" sz="3400" b="1" dirty="0" smtClean="0">
                <a:cs typeface="B Sina" pitchFamily="2" charset="-78"/>
              </a:rPr>
              <a:t>مشاوران:</a:t>
            </a:r>
            <a:endParaRPr lang="en-US" sz="3400" b="1" dirty="0" smtClean="0">
              <a:cs typeface="B Sina" pitchFamily="2" charset="-78"/>
            </a:endParaRPr>
          </a:p>
        </p:txBody>
      </p:sp>
      <p:sp>
        <p:nvSpPr>
          <p:cNvPr id="44035" name="Rectangle 3"/>
          <p:cNvSpPr>
            <a:spLocks noGrp="1" noChangeArrowheads="1"/>
          </p:cNvSpPr>
          <p:nvPr>
            <p:ph idx="1"/>
          </p:nvPr>
        </p:nvSpPr>
        <p:spPr/>
        <p:txBody>
          <a:bodyPr/>
          <a:lstStyle/>
          <a:p>
            <a:pPr algn="just" rtl="1" eaLnBrk="1" hangingPunct="1"/>
            <a:r>
              <a:rPr lang="fa-IR" sz="4000" b="1" dirty="0" smtClean="0"/>
              <a:t>مشاور مالیاتی : مهندس حسن شفقت – کارشناس ارشد و ممیز دارایی</a:t>
            </a:r>
          </a:p>
          <a:p>
            <a:pPr algn="just" rtl="1" eaLnBrk="1" hangingPunct="1"/>
            <a:r>
              <a:rPr lang="fa-IR" sz="4000" b="1" dirty="0" smtClean="0"/>
              <a:t>مشاور بازاریابی : مشاوران سازمان مدیریت صنعتی</a:t>
            </a:r>
            <a:r>
              <a:rPr lang="fa-IR" dirty="0" smtClean="0"/>
              <a:t> </a:t>
            </a:r>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algn="r" eaLnBrk="1" hangingPunct="1"/>
            <a:r>
              <a:rPr lang="fa-IR" sz="3400" b="1" dirty="0" smtClean="0">
                <a:cs typeface="B Sina" pitchFamily="2" charset="-78"/>
              </a:rPr>
              <a:t>تحلیل بازار و ارزیابی ریسک</a:t>
            </a:r>
            <a:r>
              <a:rPr lang="fa-IR" sz="3400" dirty="0" smtClean="0"/>
              <a:t/>
            </a:r>
            <a:br>
              <a:rPr lang="fa-IR" sz="3400" dirty="0" smtClean="0"/>
            </a:br>
            <a:r>
              <a:rPr lang="fa-IR" sz="3400" b="1" dirty="0" smtClean="0">
                <a:cs typeface="B Sina" pitchFamily="2" charset="-78"/>
              </a:rPr>
              <a:t>مرور صنعت</a:t>
            </a:r>
            <a:endParaRPr lang="en-US" sz="3400" b="1" dirty="0" smtClean="0">
              <a:cs typeface="B Sina" pitchFamily="2" charset="-78"/>
            </a:endParaRPr>
          </a:p>
        </p:txBody>
      </p:sp>
      <p:sp>
        <p:nvSpPr>
          <p:cNvPr id="47107" name="Rectangle 3"/>
          <p:cNvSpPr>
            <a:spLocks noGrp="1" noChangeArrowheads="1"/>
          </p:cNvSpPr>
          <p:nvPr>
            <p:ph idx="1"/>
          </p:nvPr>
        </p:nvSpPr>
        <p:spPr>
          <a:xfrm>
            <a:off x="539750" y="1600200"/>
            <a:ext cx="8424863" cy="4781550"/>
          </a:xfrm>
        </p:spPr>
        <p:txBody>
          <a:bodyPr/>
          <a:lstStyle/>
          <a:p>
            <a:pPr algn="r" rtl="1" eaLnBrk="1" hangingPunct="1">
              <a:lnSpc>
                <a:spcPct val="90000"/>
              </a:lnSpc>
              <a:buFont typeface="Wingdings" pitchFamily="2" charset="2"/>
              <a:buNone/>
            </a:pPr>
            <a:r>
              <a:rPr lang="fa-IR" sz="2400" dirty="0" smtClean="0">
                <a:solidFill>
                  <a:schemeClr val="hlink"/>
                </a:solidFill>
              </a:rPr>
              <a:t>   </a:t>
            </a:r>
            <a:r>
              <a:rPr lang="fa-IR" sz="2400" b="1" dirty="0" smtClean="0">
                <a:solidFill>
                  <a:schemeClr val="hlink"/>
                </a:solidFill>
              </a:rPr>
              <a:t>تغییرات اجتماعی: </a:t>
            </a:r>
          </a:p>
          <a:p>
            <a:pPr algn="r" rtl="1" eaLnBrk="1" hangingPunct="1">
              <a:lnSpc>
                <a:spcPct val="90000"/>
              </a:lnSpc>
            </a:pPr>
            <a:r>
              <a:rPr lang="fa-IR" sz="2400" b="1" dirty="0" smtClean="0"/>
              <a:t>افزایش فعالیت خانمها در خارج از منزل و کسب درآمد سبب افزایش قدرت خرید خانوارها و کمبود وقت در انجام نیازهای روزمره شده و گرایش به گرفتن خدمات اینچنینی روندی صعودی به خود خواهد گرفت.</a:t>
            </a:r>
          </a:p>
          <a:p>
            <a:pPr algn="r" rtl="1" eaLnBrk="1" hangingPunct="1">
              <a:lnSpc>
                <a:spcPct val="90000"/>
              </a:lnSpc>
              <a:buFont typeface="Wingdings" pitchFamily="2" charset="2"/>
              <a:buNone/>
            </a:pPr>
            <a:r>
              <a:rPr lang="fa-IR" sz="2400" b="1" dirty="0" smtClean="0">
                <a:solidFill>
                  <a:schemeClr val="hlink"/>
                </a:solidFill>
              </a:rPr>
              <a:t>    تغییرات جمعیتی: </a:t>
            </a:r>
          </a:p>
          <a:p>
            <a:pPr algn="r" rtl="1" eaLnBrk="1" hangingPunct="1">
              <a:lnSpc>
                <a:spcPct val="90000"/>
              </a:lnSpc>
            </a:pPr>
            <a:r>
              <a:rPr lang="fa-IR" sz="2400" b="1" dirty="0" smtClean="0"/>
              <a:t>ساخت و ساز در تهران نه تنها متوقف نمی شود بلکه متراکم تر خواهد شد و متعاقب آن جمعیت مناطق مختلف افزایش می یابد . </a:t>
            </a:r>
          </a:p>
          <a:p>
            <a:pPr algn="r" rtl="1" eaLnBrk="1" hangingPunct="1">
              <a:lnSpc>
                <a:spcPct val="90000"/>
              </a:lnSpc>
            </a:pPr>
            <a:r>
              <a:rPr lang="fa-IR" sz="2400" b="1" dirty="0" smtClean="0"/>
              <a:t>ترکیب سنی منطقه اگر چه جوان است اما تاثیر چندانی بر بازار خشکشویی نمی گذارد .</a:t>
            </a:r>
          </a:p>
          <a:p>
            <a:pPr algn="r" rtl="1" eaLnBrk="1" hangingPunct="1">
              <a:lnSpc>
                <a:spcPct val="90000"/>
              </a:lnSpc>
            </a:pPr>
            <a:r>
              <a:rPr lang="fa-IR" sz="2400" b="1" dirty="0" smtClean="0"/>
              <a:t>منطقه مورد نظر اکثرا” افرادی اداری بوده و نیازمند داشتن وضعیتی مناسب از لحاظ ظاهر می باشند.</a:t>
            </a:r>
          </a:p>
          <a:p>
            <a:pPr algn="ctr" rtl="1" eaLnBrk="1" hangingPunct="1">
              <a:lnSpc>
                <a:spcPct val="90000"/>
              </a:lnSpc>
              <a:buFont typeface="Wingdings" pitchFamily="2" charset="2"/>
              <a:buNone/>
            </a:pPr>
            <a:r>
              <a:rPr lang="fa-IR" sz="2400" b="1" dirty="0" smtClean="0"/>
              <a:t>   “پس همه موارد فوق نیاز به خدمات ما را افزایش می دهد”</a:t>
            </a:r>
            <a:endParaRPr lang="en-US" sz="2400" b="1"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algn="r" eaLnBrk="1" hangingPunct="1"/>
            <a:r>
              <a:rPr lang="fa-IR" sz="3400" b="1" dirty="0" smtClean="0">
                <a:cs typeface="B Sina" pitchFamily="2" charset="-78"/>
              </a:rPr>
              <a:t>تحلیل بازار و ارزیابی ریسک</a:t>
            </a:r>
            <a:br>
              <a:rPr lang="fa-IR" sz="3400" b="1" dirty="0" smtClean="0">
                <a:cs typeface="B Sina" pitchFamily="2" charset="-78"/>
              </a:rPr>
            </a:br>
            <a:r>
              <a:rPr lang="fa-IR" sz="3400" b="1" dirty="0" smtClean="0">
                <a:cs typeface="B Sina" pitchFamily="2" charset="-78"/>
              </a:rPr>
              <a:t> مرور صنعت</a:t>
            </a:r>
            <a:endParaRPr lang="en-US" sz="3400" b="1" dirty="0" smtClean="0">
              <a:cs typeface="B Sina" pitchFamily="2" charset="-78"/>
            </a:endParaRPr>
          </a:p>
        </p:txBody>
      </p:sp>
      <p:sp>
        <p:nvSpPr>
          <p:cNvPr id="48131" name="Rectangle 3"/>
          <p:cNvSpPr>
            <a:spLocks noGrp="1" noChangeArrowheads="1"/>
          </p:cNvSpPr>
          <p:nvPr>
            <p:ph idx="1"/>
          </p:nvPr>
        </p:nvSpPr>
        <p:spPr>
          <a:xfrm>
            <a:off x="323850" y="1600200"/>
            <a:ext cx="8820150" cy="5257800"/>
          </a:xfrm>
        </p:spPr>
        <p:txBody>
          <a:bodyPr>
            <a:normAutofit/>
          </a:bodyPr>
          <a:lstStyle/>
          <a:p>
            <a:pPr algn="r" rtl="1" eaLnBrk="1" hangingPunct="1">
              <a:buFont typeface="Wingdings" pitchFamily="2" charset="2"/>
              <a:buNone/>
            </a:pPr>
            <a:r>
              <a:rPr lang="fa-IR" dirty="0" smtClean="0"/>
              <a:t>  </a:t>
            </a:r>
            <a:r>
              <a:rPr lang="fa-IR" b="1" dirty="0" smtClean="0">
                <a:solidFill>
                  <a:schemeClr val="hlink"/>
                </a:solidFill>
              </a:rPr>
              <a:t>تغییرات اقتصادی:</a:t>
            </a:r>
            <a:r>
              <a:rPr lang="fa-IR" b="1" dirty="0" smtClean="0"/>
              <a:t> </a:t>
            </a:r>
          </a:p>
          <a:p>
            <a:pPr algn="r" rtl="1" eaLnBrk="1" hangingPunct="1"/>
            <a:r>
              <a:rPr lang="fa-IR" b="1" dirty="0" smtClean="0"/>
              <a:t>مشتریان این واحد کسب و کار اکثرا” نظامی با حقوق متوسط بوده که متناسب با تورم افزایش حقوق هرساله را خواهند داشت و درهزینه هایشان نسبت به این کار تغییر محسوسی بوجود نخواهد آمد اما شهرکهای اطراف ترکیب جمعیتی با درآمد متوسط به بالا دارند و بازار بالقوه مناسبی در 6 ماه آینده پیش بینی می شود.</a:t>
            </a:r>
          </a:p>
          <a:p>
            <a:pPr algn="r" rtl="1" eaLnBrk="1" hangingPunct="1">
              <a:buFont typeface="Wingdings" pitchFamily="2" charset="2"/>
              <a:buNone/>
            </a:pPr>
            <a:r>
              <a:rPr lang="fa-IR" b="1" dirty="0" smtClean="0">
                <a:solidFill>
                  <a:schemeClr val="hlink"/>
                </a:solidFill>
              </a:rPr>
              <a:t>   موانع ورود:</a:t>
            </a:r>
            <a:r>
              <a:rPr lang="fa-IR" b="1" dirty="0" smtClean="0"/>
              <a:t> </a:t>
            </a:r>
          </a:p>
          <a:p>
            <a:pPr algn="r" rtl="1" eaLnBrk="1" hangingPunct="1"/>
            <a:r>
              <a:rPr lang="fa-IR" b="1" dirty="0" smtClean="0"/>
              <a:t>2183 واحد خدماتی این رشته از کسب و کار در کل استان تهران وجود دارد . وارد شدن در این خدمت ازآنجایی که نیاز به تجربه کافی و آشنایی با پارچه های متفاوت و نحوه شستشوواطوی آنها دارد مشکل است و مهمترین مشکل کمبود کارگر ماهر در این زمینه است.</a:t>
            </a:r>
            <a:endParaRPr lang="en-US"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r" eaLnBrk="1" hangingPunct="1"/>
            <a:r>
              <a:rPr lang="fa-IR" sz="3400" b="1" dirty="0" smtClean="0">
                <a:cs typeface="B Sina" pitchFamily="2" charset="-78"/>
              </a:rPr>
              <a:t>تحلیل بازار و ارزیابی ریسک</a:t>
            </a:r>
            <a:br>
              <a:rPr lang="fa-IR" sz="3400" b="1" dirty="0" smtClean="0">
                <a:cs typeface="B Sina" pitchFamily="2" charset="-78"/>
              </a:rPr>
            </a:br>
            <a:r>
              <a:rPr lang="fa-IR" sz="3400" b="1" dirty="0" smtClean="0">
                <a:cs typeface="B Sina" pitchFamily="2" charset="-78"/>
              </a:rPr>
              <a:t> خدمات</a:t>
            </a:r>
            <a:endParaRPr lang="en-US" sz="3400" b="1" dirty="0" smtClean="0">
              <a:cs typeface="B Sina" pitchFamily="2" charset="-78"/>
            </a:endParaRPr>
          </a:p>
        </p:txBody>
      </p:sp>
      <p:sp>
        <p:nvSpPr>
          <p:cNvPr id="50179" name="Rectangle 3"/>
          <p:cNvSpPr>
            <a:spLocks noGrp="1" noChangeArrowheads="1"/>
          </p:cNvSpPr>
          <p:nvPr>
            <p:ph idx="1"/>
          </p:nvPr>
        </p:nvSpPr>
        <p:spPr>
          <a:xfrm>
            <a:off x="468313" y="1600200"/>
            <a:ext cx="8424862" cy="4530725"/>
          </a:xfrm>
        </p:spPr>
        <p:txBody>
          <a:bodyPr>
            <a:normAutofit/>
          </a:bodyPr>
          <a:lstStyle/>
          <a:p>
            <a:pPr algn="r" rtl="1" eaLnBrk="1" hangingPunct="1">
              <a:lnSpc>
                <a:spcPct val="90000"/>
              </a:lnSpc>
              <a:buFont typeface="Wingdings" pitchFamily="2" charset="2"/>
              <a:buNone/>
            </a:pPr>
            <a:r>
              <a:rPr lang="fa-IR" dirty="0" smtClean="0"/>
              <a:t>   </a:t>
            </a:r>
            <a:r>
              <a:rPr lang="fa-IR" b="1" dirty="0" smtClean="0">
                <a:solidFill>
                  <a:srgbClr val="660033"/>
                </a:solidFill>
              </a:rPr>
              <a:t>خدمات:</a:t>
            </a:r>
          </a:p>
          <a:p>
            <a:pPr algn="r" rtl="1" eaLnBrk="1" hangingPunct="1">
              <a:lnSpc>
                <a:spcPct val="90000"/>
              </a:lnSpc>
            </a:pPr>
            <a:r>
              <a:rPr lang="fa-IR" b="1" dirty="0" smtClean="0"/>
              <a:t>ارائه خدمات خشکشویی، سفید شویی و اتوکشی با کیفیت بالا و قیمت مناسب ازوظایف ماست اما انجام فعالیت های فوق به همراه سرویس رایگان در جمع آوری و بازگرداندن البسه در دو نوبت صبح و بعداز ظهراز ویژگی های منحصر بفرد خشکشویی نفیس است.  </a:t>
            </a:r>
          </a:p>
          <a:p>
            <a:pPr algn="r" rtl="1" eaLnBrk="1" hangingPunct="1">
              <a:lnSpc>
                <a:spcPct val="90000"/>
              </a:lnSpc>
              <a:buFont typeface="Wingdings" pitchFamily="2" charset="2"/>
              <a:buNone/>
            </a:pPr>
            <a:r>
              <a:rPr lang="fa-IR" b="1" dirty="0" smtClean="0"/>
              <a:t>   </a:t>
            </a:r>
            <a:r>
              <a:rPr lang="fa-IR" b="1" dirty="0" smtClean="0">
                <a:solidFill>
                  <a:srgbClr val="660033"/>
                </a:solidFill>
              </a:rPr>
              <a:t>ارزش افزوده:</a:t>
            </a:r>
          </a:p>
          <a:p>
            <a:pPr algn="r" rtl="1" eaLnBrk="1" hangingPunct="1">
              <a:lnSpc>
                <a:spcPct val="90000"/>
              </a:lnSpc>
            </a:pPr>
            <a:r>
              <a:rPr lang="fa-IR" b="1" dirty="0" smtClean="0"/>
              <a:t>خشکشویی نفیس با به حداقل رساندن هزینه فرصت وکاهش چشمگیر هزینه های آب ، برق و انرژی سبب ایجاد ارزش افزوده برای مشتریان خود می گردد.</a:t>
            </a:r>
          </a:p>
          <a:p>
            <a:pPr algn="r" rtl="1" eaLnBrk="1" hangingPunct="1">
              <a:lnSpc>
                <a:spcPct val="90000"/>
              </a:lnSpc>
            </a:pPr>
            <a:endParaRPr lang="en-US" b="1"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grpSp>
        <p:nvGrpSpPr>
          <p:cNvPr id="1026" name="Group 2"/>
          <p:cNvGrpSpPr>
            <a:grpSpLocks/>
          </p:cNvGrpSpPr>
          <p:nvPr/>
        </p:nvGrpSpPr>
        <p:grpSpPr bwMode="auto">
          <a:xfrm>
            <a:off x="1928794" y="1285860"/>
            <a:ext cx="5029200" cy="5072098"/>
            <a:chOff x="900" y="10979"/>
            <a:chExt cx="7920" cy="5400"/>
          </a:xfrm>
        </p:grpSpPr>
        <p:sp>
          <p:nvSpPr>
            <p:cNvPr id="1027" name="Rectangle 3"/>
            <p:cNvSpPr>
              <a:spLocks noChangeArrowheads="1"/>
            </p:cNvSpPr>
            <p:nvPr/>
          </p:nvSpPr>
          <p:spPr bwMode="auto">
            <a:xfrm>
              <a:off x="900" y="10979"/>
              <a:ext cx="7920" cy="5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Rectangle 4"/>
            <p:cNvSpPr>
              <a:spLocks noChangeArrowheads="1"/>
            </p:cNvSpPr>
            <p:nvPr/>
          </p:nvSpPr>
          <p:spPr bwMode="auto">
            <a:xfrm>
              <a:off x="7740" y="10979"/>
              <a:ext cx="1080"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WordArt 5"/>
            <p:cNvSpPr>
              <a:spLocks noChangeArrowheads="1" noChangeShapeType="1" noTextEdit="1"/>
            </p:cNvSpPr>
            <p:nvPr/>
          </p:nvSpPr>
          <p:spPr bwMode="auto">
            <a:xfrm>
              <a:off x="7936" y="11339"/>
              <a:ext cx="704" cy="239"/>
            </a:xfrm>
            <a:prstGeom prst="rect">
              <a:avLst/>
            </a:prstGeom>
          </p:spPr>
          <p:txBody>
            <a:bodyPr wrap="none" fromWordArt="1">
              <a:prstTxWarp prst="textPlain">
                <a:avLst>
                  <a:gd name="adj" fmla="val 50000"/>
                </a:avLst>
              </a:prstTxWarp>
            </a:bodyPr>
            <a:lstStyle/>
            <a:p>
              <a:pPr algn="ctr" rtl="1"/>
              <a:r>
                <a:rPr lang="fa-IR" sz="3600" kern="10" spc="0" smtClean="0">
                  <a:ln w="0">
                    <a:noFill/>
                    <a:round/>
                    <a:headEnd/>
                    <a:tailEnd/>
                  </a:ln>
                  <a:solidFill>
                    <a:srgbClr val="000000"/>
                  </a:solidFill>
                  <a:effectLst/>
                  <a:cs typeface="B Badr"/>
                </a:rPr>
                <a:t>سرویش بهداشتی</a:t>
              </a:r>
              <a:endParaRPr lang="en-US" sz="3600" kern="10" spc="0">
                <a:ln w="0">
                  <a:noFill/>
                  <a:round/>
                  <a:headEnd/>
                  <a:tailEnd/>
                </a:ln>
                <a:solidFill>
                  <a:srgbClr val="000000"/>
                </a:solidFill>
                <a:effectLst/>
                <a:cs typeface="B Badr"/>
              </a:endParaRPr>
            </a:p>
          </p:txBody>
        </p:sp>
        <p:sp>
          <p:nvSpPr>
            <p:cNvPr id="1030" name="Rectangle 6"/>
            <p:cNvSpPr>
              <a:spLocks noChangeArrowheads="1"/>
            </p:cNvSpPr>
            <p:nvPr/>
          </p:nvSpPr>
          <p:spPr bwMode="auto">
            <a:xfrm>
              <a:off x="7740" y="12059"/>
              <a:ext cx="1080" cy="16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WordArt 7"/>
            <p:cNvSpPr>
              <a:spLocks noChangeArrowheads="1" noChangeShapeType="1" noTextEdit="1"/>
            </p:cNvSpPr>
            <p:nvPr/>
          </p:nvSpPr>
          <p:spPr bwMode="auto">
            <a:xfrm>
              <a:off x="8100" y="12689"/>
              <a:ext cx="359" cy="270"/>
            </a:xfrm>
            <a:prstGeom prst="rect">
              <a:avLst/>
            </a:prstGeom>
          </p:spPr>
          <p:txBody>
            <a:bodyPr wrap="none" fromWordArt="1">
              <a:prstTxWarp prst="textPlain">
                <a:avLst>
                  <a:gd name="adj" fmla="val 50000"/>
                </a:avLst>
              </a:prstTxWarp>
            </a:bodyPr>
            <a:lstStyle/>
            <a:p>
              <a:pPr algn="ctr" rtl="1"/>
              <a:r>
                <a:rPr lang="fa-IR" sz="3600" kern="10" spc="0" smtClean="0">
                  <a:ln w="0">
                    <a:noFill/>
                    <a:round/>
                    <a:headEnd/>
                    <a:tailEnd/>
                  </a:ln>
                  <a:solidFill>
                    <a:srgbClr val="000000"/>
                  </a:solidFill>
                  <a:effectLst/>
                  <a:cs typeface="B Badr"/>
                </a:rPr>
                <a:t>انبار</a:t>
              </a:r>
              <a:endParaRPr lang="en-US" sz="3600" kern="10" spc="0">
                <a:ln w="0">
                  <a:noFill/>
                  <a:round/>
                  <a:headEnd/>
                  <a:tailEnd/>
                </a:ln>
                <a:solidFill>
                  <a:srgbClr val="000000"/>
                </a:solidFill>
                <a:effectLst/>
                <a:cs typeface="B Badr"/>
              </a:endParaRPr>
            </a:p>
          </p:txBody>
        </p:sp>
        <p:sp>
          <p:nvSpPr>
            <p:cNvPr id="1032" name="Rectangle 8"/>
            <p:cNvSpPr>
              <a:spLocks noChangeArrowheads="1"/>
            </p:cNvSpPr>
            <p:nvPr/>
          </p:nvSpPr>
          <p:spPr bwMode="auto">
            <a:xfrm>
              <a:off x="4860" y="10979"/>
              <a:ext cx="2880"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WordArt 9"/>
            <p:cNvSpPr>
              <a:spLocks noChangeArrowheads="1" noChangeShapeType="1" noTextEdit="1"/>
            </p:cNvSpPr>
            <p:nvPr/>
          </p:nvSpPr>
          <p:spPr bwMode="auto">
            <a:xfrm>
              <a:off x="5940" y="11339"/>
              <a:ext cx="810" cy="286"/>
            </a:xfrm>
            <a:prstGeom prst="rect">
              <a:avLst/>
            </a:prstGeom>
          </p:spPr>
          <p:txBody>
            <a:bodyPr wrap="none" fromWordArt="1">
              <a:prstTxWarp prst="textPlain">
                <a:avLst>
                  <a:gd name="adj" fmla="val 50000"/>
                </a:avLst>
              </a:prstTxWarp>
            </a:bodyPr>
            <a:lstStyle/>
            <a:p>
              <a:pPr algn="ctr" rtl="1"/>
              <a:r>
                <a:rPr lang="fa-IR" sz="3600" kern="10" spc="0" smtClean="0">
                  <a:ln w="0">
                    <a:noFill/>
                    <a:round/>
                    <a:headEnd/>
                    <a:tailEnd/>
                  </a:ln>
                  <a:solidFill>
                    <a:srgbClr val="000000"/>
                  </a:solidFill>
                  <a:effectLst/>
                  <a:cs typeface="B Badr"/>
                </a:rPr>
                <a:t>امور اداری</a:t>
              </a:r>
              <a:endParaRPr lang="en-US" sz="3600" kern="10" spc="0">
                <a:ln w="0">
                  <a:noFill/>
                  <a:round/>
                  <a:headEnd/>
                  <a:tailEnd/>
                </a:ln>
                <a:solidFill>
                  <a:srgbClr val="000000"/>
                </a:solidFill>
                <a:effectLst/>
                <a:cs typeface="B Badr"/>
              </a:endParaRPr>
            </a:p>
          </p:txBody>
        </p:sp>
        <p:sp>
          <p:nvSpPr>
            <p:cNvPr id="1034" name="Rectangle 10"/>
            <p:cNvSpPr>
              <a:spLocks noChangeArrowheads="1"/>
            </p:cNvSpPr>
            <p:nvPr/>
          </p:nvSpPr>
          <p:spPr bwMode="auto">
            <a:xfrm>
              <a:off x="900" y="10979"/>
              <a:ext cx="3960" cy="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35" name="Group 11"/>
            <p:cNvGrpSpPr>
              <a:grpSpLocks/>
            </p:cNvGrpSpPr>
            <p:nvPr/>
          </p:nvGrpSpPr>
          <p:grpSpPr bwMode="auto">
            <a:xfrm>
              <a:off x="1260" y="11339"/>
              <a:ext cx="360" cy="1440"/>
              <a:chOff x="1260" y="11339"/>
              <a:chExt cx="360" cy="1440"/>
            </a:xfrm>
          </p:grpSpPr>
          <p:sp>
            <p:nvSpPr>
              <p:cNvPr id="1036" name="Rectangle 12"/>
              <p:cNvSpPr>
                <a:spLocks noChangeArrowheads="1"/>
              </p:cNvSpPr>
              <p:nvPr/>
            </p:nvSpPr>
            <p:spPr bwMode="auto">
              <a:xfrm>
                <a:off x="1260" y="11339"/>
                <a:ext cx="36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WordArt 13"/>
              <p:cNvSpPr>
                <a:spLocks noChangeArrowheads="1" noChangeShapeType="1" noTextEdit="1"/>
              </p:cNvSpPr>
              <p:nvPr/>
            </p:nvSpPr>
            <p:spPr bwMode="auto">
              <a:xfrm rot="5400000">
                <a:off x="1230" y="11941"/>
                <a:ext cx="479" cy="179"/>
              </a:xfrm>
              <a:prstGeom prst="rect">
                <a:avLst/>
              </a:prstGeom>
            </p:spPr>
            <p:txBody>
              <a:bodyPr wrap="none" fromWordArt="1">
                <a:prstTxWarp prst="textPlain">
                  <a:avLst>
                    <a:gd name="adj" fmla="val 50000"/>
                  </a:avLst>
                </a:prstTxWarp>
              </a:bodyPr>
              <a:lstStyle/>
              <a:p>
                <a:pPr algn="ctr" rtl="1"/>
                <a:r>
                  <a:rPr lang="fa-IR" sz="3600" kern="10" spc="0" smtClean="0">
                    <a:ln w="0">
                      <a:noFill/>
                      <a:round/>
                      <a:headEnd/>
                      <a:tailEnd/>
                    </a:ln>
                    <a:solidFill>
                      <a:srgbClr val="000000"/>
                    </a:solidFill>
                    <a:effectLst/>
                    <a:cs typeface="B Badr"/>
                  </a:rPr>
                  <a:t>میزکار</a:t>
                </a:r>
                <a:endParaRPr lang="en-US" sz="3600" kern="10" spc="0">
                  <a:ln w="0">
                    <a:noFill/>
                    <a:round/>
                    <a:headEnd/>
                    <a:tailEnd/>
                  </a:ln>
                  <a:solidFill>
                    <a:srgbClr val="000000"/>
                  </a:solidFill>
                  <a:effectLst/>
                  <a:cs typeface="B Badr"/>
                </a:endParaRPr>
              </a:p>
            </p:txBody>
          </p:sp>
        </p:grpSp>
        <p:grpSp>
          <p:nvGrpSpPr>
            <p:cNvPr id="1038" name="Group 14"/>
            <p:cNvGrpSpPr>
              <a:grpSpLocks/>
            </p:cNvGrpSpPr>
            <p:nvPr/>
          </p:nvGrpSpPr>
          <p:grpSpPr bwMode="auto">
            <a:xfrm rot="10800000">
              <a:off x="4140" y="12779"/>
              <a:ext cx="360" cy="1440"/>
              <a:chOff x="1260" y="11339"/>
              <a:chExt cx="360" cy="1440"/>
            </a:xfrm>
          </p:grpSpPr>
          <p:sp>
            <p:nvSpPr>
              <p:cNvPr id="1039" name="Rectangle 15"/>
              <p:cNvSpPr>
                <a:spLocks noChangeArrowheads="1"/>
              </p:cNvSpPr>
              <p:nvPr/>
            </p:nvSpPr>
            <p:spPr bwMode="auto">
              <a:xfrm>
                <a:off x="1260" y="11339"/>
                <a:ext cx="36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WordArt 16"/>
              <p:cNvSpPr>
                <a:spLocks noChangeArrowheads="1" noChangeShapeType="1" noTextEdit="1"/>
              </p:cNvSpPr>
              <p:nvPr/>
            </p:nvSpPr>
            <p:spPr bwMode="auto">
              <a:xfrm rot="5400000">
                <a:off x="1230" y="11941"/>
                <a:ext cx="479" cy="179"/>
              </a:xfrm>
              <a:prstGeom prst="rect">
                <a:avLst/>
              </a:prstGeom>
            </p:spPr>
            <p:txBody>
              <a:bodyPr wrap="none" fromWordArt="1">
                <a:prstTxWarp prst="textPlain">
                  <a:avLst>
                    <a:gd name="adj" fmla="val 50000"/>
                  </a:avLst>
                </a:prstTxWarp>
              </a:bodyPr>
              <a:lstStyle/>
              <a:p>
                <a:pPr algn="ctr" rtl="1"/>
                <a:r>
                  <a:rPr lang="fa-IR" sz="3600" kern="10" spc="0" smtClean="0">
                    <a:ln w="0">
                      <a:noFill/>
                      <a:round/>
                      <a:headEnd/>
                      <a:tailEnd/>
                    </a:ln>
                    <a:solidFill>
                      <a:srgbClr val="000000"/>
                    </a:solidFill>
                    <a:effectLst/>
                    <a:cs typeface="B Badr"/>
                  </a:rPr>
                  <a:t>میزکار</a:t>
                </a:r>
                <a:endParaRPr lang="en-US" sz="3600" kern="10" spc="0">
                  <a:ln w="0">
                    <a:noFill/>
                    <a:round/>
                    <a:headEnd/>
                    <a:tailEnd/>
                  </a:ln>
                  <a:solidFill>
                    <a:srgbClr val="000000"/>
                  </a:solidFill>
                  <a:effectLst/>
                  <a:cs typeface="B Badr"/>
                </a:endParaRPr>
              </a:p>
            </p:txBody>
          </p:sp>
        </p:grpSp>
        <p:grpSp>
          <p:nvGrpSpPr>
            <p:cNvPr id="1041" name="Group 17"/>
            <p:cNvGrpSpPr>
              <a:grpSpLocks/>
            </p:cNvGrpSpPr>
            <p:nvPr/>
          </p:nvGrpSpPr>
          <p:grpSpPr bwMode="auto">
            <a:xfrm>
              <a:off x="1755" y="14145"/>
              <a:ext cx="405" cy="434"/>
              <a:chOff x="1620" y="14039"/>
              <a:chExt cx="540" cy="540"/>
            </a:xfrm>
          </p:grpSpPr>
          <p:sp>
            <p:nvSpPr>
              <p:cNvPr id="1042" name="Line 18"/>
              <p:cNvSpPr>
                <a:spLocks noChangeShapeType="1"/>
              </p:cNvSpPr>
              <p:nvPr/>
            </p:nvSpPr>
            <p:spPr bwMode="auto">
              <a:xfrm flipV="1">
                <a:off x="2160" y="14039"/>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Arc 19"/>
              <p:cNvSpPr>
                <a:spLocks/>
              </p:cNvSpPr>
              <p:nvPr/>
            </p:nvSpPr>
            <p:spPr bwMode="auto">
              <a:xfrm flipH="1">
                <a:off x="1620" y="14039"/>
                <a:ext cx="54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4" name="Group 20"/>
            <p:cNvGrpSpPr>
              <a:grpSpLocks/>
            </p:cNvGrpSpPr>
            <p:nvPr/>
          </p:nvGrpSpPr>
          <p:grpSpPr bwMode="auto">
            <a:xfrm rot="5400000">
              <a:off x="7725" y="11669"/>
              <a:ext cx="360" cy="298"/>
              <a:chOff x="1620" y="14039"/>
              <a:chExt cx="540" cy="540"/>
            </a:xfrm>
          </p:grpSpPr>
          <p:sp>
            <p:nvSpPr>
              <p:cNvPr id="1045" name="Line 21"/>
              <p:cNvSpPr>
                <a:spLocks noChangeShapeType="1"/>
              </p:cNvSpPr>
              <p:nvPr/>
            </p:nvSpPr>
            <p:spPr bwMode="auto">
              <a:xfrm flipV="1">
                <a:off x="2160" y="14039"/>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Arc 22"/>
              <p:cNvSpPr>
                <a:spLocks/>
              </p:cNvSpPr>
              <p:nvPr/>
            </p:nvSpPr>
            <p:spPr bwMode="auto">
              <a:xfrm flipH="1">
                <a:off x="1620" y="14039"/>
                <a:ext cx="54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7" name="Group 23"/>
            <p:cNvGrpSpPr>
              <a:grpSpLocks/>
            </p:cNvGrpSpPr>
            <p:nvPr/>
          </p:nvGrpSpPr>
          <p:grpSpPr bwMode="auto">
            <a:xfrm>
              <a:off x="5220" y="11609"/>
              <a:ext cx="405" cy="434"/>
              <a:chOff x="1620" y="14039"/>
              <a:chExt cx="540" cy="540"/>
            </a:xfrm>
          </p:grpSpPr>
          <p:sp>
            <p:nvSpPr>
              <p:cNvPr id="1048" name="Line 24"/>
              <p:cNvSpPr>
                <a:spLocks noChangeShapeType="1"/>
              </p:cNvSpPr>
              <p:nvPr/>
            </p:nvSpPr>
            <p:spPr bwMode="auto">
              <a:xfrm flipV="1">
                <a:off x="2160" y="14039"/>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Arc 25"/>
              <p:cNvSpPr>
                <a:spLocks/>
              </p:cNvSpPr>
              <p:nvPr/>
            </p:nvSpPr>
            <p:spPr bwMode="auto">
              <a:xfrm flipH="1">
                <a:off x="1620" y="14039"/>
                <a:ext cx="54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50" name="Group 26"/>
            <p:cNvGrpSpPr>
              <a:grpSpLocks/>
            </p:cNvGrpSpPr>
            <p:nvPr/>
          </p:nvGrpSpPr>
          <p:grpSpPr bwMode="auto">
            <a:xfrm rot="5400000">
              <a:off x="7770" y="13200"/>
              <a:ext cx="405" cy="434"/>
              <a:chOff x="1620" y="14039"/>
              <a:chExt cx="540" cy="540"/>
            </a:xfrm>
          </p:grpSpPr>
          <p:sp>
            <p:nvSpPr>
              <p:cNvPr id="1051" name="Line 27"/>
              <p:cNvSpPr>
                <a:spLocks noChangeShapeType="1"/>
              </p:cNvSpPr>
              <p:nvPr/>
            </p:nvSpPr>
            <p:spPr bwMode="auto">
              <a:xfrm flipV="1">
                <a:off x="2160" y="14039"/>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Arc 28"/>
              <p:cNvSpPr>
                <a:spLocks/>
              </p:cNvSpPr>
              <p:nvPr/>
            </p:nvSpPr>
            <p:spPr bwMode="auto">
              <a:xfrm flipH="1">
                <a:off x="1620" y="14039"/>
                <a:ext cx="54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53" name="Group 29"/>
            <p:cNvGrpSpPr>
              <a:grpSpLocks/>
            </p:cNvGrpSpPr>
            <p:nvPr/>
          </p:nvGrpSpPr>
          <p:grpSpPr bwMode="auto">
            <a:xfrm>
              <a:off x="5220" y="15299"/>
              <a:ext cx="1485" cy="1065"/>
              <a:chOff x="1620" y="14039"/>
              <a:chExt cx="540" cy="540"/>
            </a:xfrm>
          </p:grpSpPr>
          <p:sp>
            <p:nvSpPr>
              <p:cNvPr id="1054" name="Line 30"/>
              <p:cNvSpPr>
                <a:spLocks noChangeShapeType="1"/>
              </p:cNvSpPr>
              <p:nvPr/>
            </p:nvSpPr>
            <p:spPr bwMode="auto">
              <a:xfrm flipV="1">
                <a:off x="2160" y="14039"/>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Arc 31"/>
              <p:cNvSpPr>
                <a:spLocks/>
              </p:cNvSpPr>
              <p:nvPr/>
            </p:nvSpPr>
            <p:spPr bwMode="auto">
              <a:xfrm flipH="1">
                <a:off x="1620" y="14039"/>
                <a:ext cx="54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6" name="Rectangle 32"/>
            <p:cNvSpPr>
              <a:spLocks noChangeArrowheads="1"/>
            </p:cNvSpPr>
            <p:nvPr/>
          </p:nvSpPr>
          <p:spPr bwMode="auto">
            <a:xfrm>
              <a:off x="3780" y="10979"/>
              <a:ext cx="1080"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WordArt 33"/>
            <p:cNvSpPr>
              <a:spLocks noChangeArrowheads="1" noChangeShapeType="1" noTextEdit="1"/>
            </p:cNvSpPr>
            <p:nvPr/>
          </p:nvSpPr>
          <p:spPr bwMode="auto">
            <a:xfrm>
              <a:off x="4080" y="11369"/>
              <a:ext cx="524" cy="180"/>
            </a:xfrm>
            <a:prstGeom prst="rect">
              <a:avLst/>
            </a:prstGeom>
          </p:spPr>
          <p:txBody>
            <a:bodyPr wrap="none" fromWordArt="1">
              <a:prstTxWarp prst="textPlain">
                <a:avLst>
                  <a:gd name="adj" fmla="val 50000"/>
                </a:avLst>
              </a:prstTxWarp>
            </a:bodyPr>
            <a:lstStyle/>
            <a:p>
              <a:pPr algn="ctr" rtl="1"/>
              <a:r>
                <a:rPr lang="fa-IR" sz="3600" kern="10" spc="0" smtClean="0">
                  <a:ln w="0">
                    <a:noFill/>
                    <a:round/>
                    <a:headEnd/>
                    <a:tailEnd/>
                  </a:ln>
                  <a:solidFill>
                    <a:srgbClr val="000000"/>
                  </a:solidFill>
                  <a:effectLst/>
                  <a:cs typeface="B Badr"/>
                </a:rPr>
                <a:t>قفسه</a:t>
              </a:r>
              <a:endParaRPr lang="en-US" sz="3600" kern="10" spc="0">
                <a:ln w="0">
                  <a:noFill/>
                  <a:round/>
                  <a:headEnd/>
                  <a:tailEnd/>
                </a:ln>
                <a:solidFill>
                  <a:srgbClr val="000000"/>
                </a:solidFill>
                <a:effectLst/>
                <a:cs typeface="B Badr"/>
              </a:endParaRPr>
            </a:p>
          </p:txBody>
        </p:sp>
        <p:grpSp>
          <p:nvGrpSpPr>
            <p:cNvPr id="1058" name="Group 34"/>
            <p:cNvGrpSpPr>
              <a:grpSpLocks/>
            </p:cNvGrpSpPr>
            <p:nvPr/>
          </p:nvGrpSpPr>
          <p:grpSpPr bwMode="auto">
            <a:xfrm>
              <a:off x="4455" y="11759"/>
              <a:ext cx="360" cy="298"/>
              <a:chOff x="1620" y="14039"/>
              <a:chExt cx="540" cy="540"/>
            </a:xfrm>
          </p:grpSpPr>
          <p:sp>
            <p:nvSpPr>
              <p:cNvPr id="1059" name="Line 35"/>
              <p:cNvSpPr>
                <a:spLocks noChangeShapeType="1"/>
              </p:cNvSpPr>
              <p:nvPr/>
            </p:nvSpPr>
            <p:spPr bwMode="auto">
              <a:xfrm flipV="1">
                <a:off x="2160" y="14039"/>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Arc 36"/>
              <p:cNvSpPr>
                <a:spLocks/>
              </p:cNvSpPr>
              <p:nvPr/>
            </p:nvSpPr>
            <p:spPr bwMode="auto">
              <a:xfrm flipH="1">
                <a:off x="1620" y="14039"/>
                <a:ext cx="54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1" name="Rectangle 37"/>
            <p:cNvSpPr>
              <a:spLocks noChangeArrowheads="1"/>
            </p:cNvSpPr>
            <p:nvPr/>
          </p:nvSpPr>
          <p:spPr bwMode="auto">
            <a:xfrm>
              <a:off x="7740" y="15299"/>
              <a:ext cx="1080"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WordArt 38"/>
            <p:cNvSpPr>
              <a:spLocks noChangeArrowheads="1" noChangeShapeType="1" noTextEdit="1"/>
            </p:cNvSpPr>
            <p:nvPr/>
          </p:nvSpPr>
          <p:spPr bwMode="auto">
            <a:xfrm>
              <a:off x="8070" y="15689"/>
              <a:ext cx="524" cy="300"/>
            </a:xfrm>
            <a:prstGeom prst="rect">
              <a:avLst/>
            </a:prstGeom>
          </p:spPr>
          <p:txBody>
            <a:bodyPr wrap="none" fromWordArt="1">
              <a:prstTxWarp prst="textPlain">
                <a:avLst>
                  <a:gd name="adj" fmla="val 50000"/>
                </a:avLst>
              </a:prstTxWarp>
            </a:bodyPr>
            <a:lstStyle/>
            <a:p>
              <a:pPr algn="ctr" rtl="1"/>
              <a:r>
                <a:rPr lang="fa-IR" sz="3600" kern="10" spc="0" smtClean="0">
                  <a:ln w="0">
                    <a:noFill/>
                    <a:round/>
                    <a:headEnd/>
                    <a:tailEnd/>
                  </a:ln>
                  <a:solidFill>
                    <a:srgbClr val="000000"/>
                  </a:solidFill>
                  <a:effectLst/>
                  <a:cs typeface="B Badr"/>
                </a:rPr>
                <a:t>نگهبان</a:t>
              </a:r>
              <a:endParaRPr lang="en-US" sz="3600" kern="10" spc="0">
                <a:ln w="0">
                  <a:noFill/>
                  <a:round/>
                  <a:headEnd/>
                  <a:tailEnd/>
                </a:ln>
                <a:solidFill>
                  <a:srgbClr val="000000"/>
                </a:solidFill>
                <a:effectLst/>
                <a:cs typeface="B Badr"/>
              </a:endParaRPr>
            </a:p>
          </p:txBody>
        </p:sp>
        <p:grpSp>
          <p:nvGrpSpPr>
            <p:cNvPr id="1063" name="Group 39"/>
            <p:cNvGrpSpPr>
              <a:grpSpLocks/>
            </p:cNvGrpSpPr>
            <p:nvPr/>
          </p:nvGrpSpPr>
          <p:grpSpPr bwMode="auto">
            <a:xfrm flipV="1">
              <a:off x="8400" y="15281"/>
              <a:ext cx="360" cy="318"/>
              <a:chOff x="1620" y="14039"/>
              <a:chExt cx="540" cy="540"/>
            </a:xfrm>
          </p:grpSpPr>
          <p:sp>
            <p:nvSpPr>
              <p:cNvPr id="1064" name="Line 40"/>
              <p:cNvSpPr>
                <a:spLocks noChangeShapeType="1"/>
              </p:cNvSpPr>
              <p:nvPr/>
            </p:nvSpPr>
            <p:spPr bwMode="auto">
              <a:xfrm flipV="1">
                <a:off x="2160" y="14039"/>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Arc 41"/>
              <p:cNvSpPr>
                <a:spLocks/>
              </p:cNvSpPr>
              <p:nvPr/>
            </p:nvSpPr>
            <p:spPr bwMode="auto">
              <a:xfrm flipH="1">
                <a:off x="1620" y="14039"/>
                <a:ext cx="54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6" name="WordArt 42"/>
            <p:cNvSpPr>
              <a:spLocks noChangeArrowheads="1" noChangeShapeType="1" noTextEdit="1"/>
            </p:cNvSpPr>
            <p:nvPr/>
          </p:nvSpPr>
          <p:spPr bwMode="auto">
            <a:xfrm>
              <a:off x="5506" y="15959"/>
              <a:ext cx="1064" cy="180"/>
            </a:xfrm>
            <a:prstGeom prst="rect">
              <a:avLst/>
            </a:prstGeom>
          </p:spPr>
          <p:txBody>
            <a:bodyPr wrap="none" fromWordArt="1">
              <a:prstTxWarp prst="textPlain">
                <a:avLst>
                  <a:gd name="adj" fmla="val 50000"/>
                </a:avLst>
              </a:prstTxWarp>
            </a:bodyPr>
            <a:lstStyle/>
            <a:p>
              <a:pPr algn="ctr" rtl="1"/>
              <a:r>
                <a:rPr lang="fa-IR" sz="3600" kern="10" spc="0" smtClean="0">
                  <a:ln w="0">
                    <a:noFill/>
                    <a:round/>
                    <a:headEnd/>
                    <a:tailEnd/>
                  </a:ln>
                  <a:solidFill>
                    <a:srgbClr val="000000"/>
                  </a:solidFill>
                  <a:effectLst/>
                  <a:cs typeface="B Badr"/>
                </a:rPr>
                <a:t>درب ورودی کارگاه</a:t>
              </a:r>
              <a:endParaRPr lang="en-US" sz="3600" kern="10" spc="0">
                <a:ln w="0">
                  <a:noFill/>
                  <a:round/>
                  <a:headEnd/>
                  <a:tailEnd/>
                </a:ln>
                <a:solidFill>
                  <a:srgbClr val="000000"/>
                </a:solidFill>
                <a:effectLst/>
                <a:cs typeface="B Badr"/>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1000108"/>
            <a:ext cx="9144000" cy="500066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376238" y="214290"/>
            <a:ext cx="8391525" cy="532926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024890" y="714356"/>
            <a:ext cx="7094220" cy="417657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28596" y="714356"/>
            <a:ext cx="7690514" cy="495381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285720" y="285728"/>
            <a:ext cx="8358246"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0" y="857232"/>
            <a:ext cx="8469630" cy="50319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500034" y="785794"/>
            <a:ext cx="7858180" cy="48633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71472" y="642918"/>
            <a:ext cx="7715304" cy="4328021"/>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285720" y="642918"/>
            <a:ext cx="8016274" cy="450709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214282" y="1357298"/>
            <a:ext cx="8358246" cy="464347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214346" y="357166"/>
            <a:ext cx="9075096" cy="5314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174546" y="571480"/>
            <a:ext cx="8183668" cy="496714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214345" y="500042"/>
            <a:ext cx="9358346" cy="524432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جدول زمان بندی</a:t>
            </a:r>
            <a:endParaRPr lang="en-US" dirty="0"/>
          </a:p>
        </p:txBody>
      </p:sp>
      <p:pic>
        <p:nvPicPr>
          <p:cNvPr id="14338" name="Picture 2"/>
          <p:cNvPicPr>
            <a:picLocks noGrp="1" noChangeAspect="1" noChangeArrowheads="1"/>
          </p:cNvPicPr>
          <p:nvPr>
            <p:ph idx="1"/>
          </p:nvPr>
        </p:nvPicPr>
        <p:blipFill>
          <a:blip r:embed="rId2"/>
          <a:srcRect/>
          <a:stretch>
            <a:fillRect/>
          </a:stretch>
        </p:blipFill>
        <p:spPr bwMode="auto">
          <a:xfrm>
            <a:off x="928662" y="1714488"/>
            <a:ext cx="7000924" cy="471490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bwMode="auto">
          <a:xfrm>
            <a:off x="600874" y="571480"/>
            <a:ext cx="8043092" cy="50814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428596" y="500042"/>
            <a:ext cx="8215369" cy="5507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69016" y="500042"/>
            <a:ext cx="8432074" cy="517955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6146" name="Picture 2" descr="C:\Documents and Settings\eshagh\My Documents\My Scans\2011-05 (مى)\scan0005.jpg"/>
          <p:cNvPicPr>
            <a:picLocks noChangeAspect="1" noChangeArrowheads="1"/>
          </p:cNvPicPr>
          <p:nvPr/>
        </p:nvPicPr>
        <p:blipFill>
          <a:blip r:embed="rId2"/>
          <a:srcRect/>
          <a:stretch>
            <a:fillRect/>
          </a:stretch>
        </p:blipFill>
        <p:spPr bwMode="auto">
          <a:xfrm>
            <a:off x="0" y="428604"/>
            <a:ext cx="8251825" cy="5500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descr="C:\Documents and Settings\eshagh\My Documents\My Scans\2011-05 (مى)\scan0006.jpg"/>
          <p:cNvPicPr>
            <a:picLocks noChangeAspect="1" noChangeArrowheads="1"/>
          </p:cNvPicPr>
          <p:nvPr/>
        </p:nvPicPr>
        <p:blipFill>
          <a:blip r:embed="rId2"/>
          <a:srcRect/>
          <a:stretch>
            <a:fillRect/>
          </a:stretch>
        </p:blipFill>
        <p:spPr bwMode="auto">
          <a:xfrm>
            <a:off x="285720" y="500042"/>
            <a:ext cx="8358246" cy="57150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8"/>
            <a:ext cx="7772400" cy="5357849"/>
          </a:xfrm>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500034" y="714356"/>
            <a:ext cx="8072494" cy="521497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714356"/>
            <a:ext cx="8929717"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428596" y="714356"/>
            <a:ext cx="8501121" cy="5214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281</TotalTime>
  <Words>917</Words>
  <Application>Microsoft Office PowerPoint</Application>
  <PresentationFormat>On-screen Show (4:3)</PresentationFormat>
  <Paragraphs>76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                                توصیف کسب و کار نام کسب و کار </vt:lpstr>
      <vt:lpstr>                 توصیف کسب و کار زمان شروع کسب و کار:</vt:lpstr>
      <vt:lpstr>                          توصیف کسب و کار عملیات کسب و کار:</vt:lpstr>
      <vt:lpstr>بخش دوم:توصیف کسب و کار محل:</vt:lpstr>
      <vt:lpstr>بخش دوم:توصیف کسب و کار مشاوران:</vt:lpstr>
      <vt:lpstr>تحلیل بازار و ارزیابی ریسک مرور صنعت</vt:lpstr>
      <vt:lpstr>تحلیل بازار و ارزیابی ریسک  مرور صنعت</vt:lpstr>
      <vt:lpstr>تحلیل بازار و ارزیابی ریسک  خدمات</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جدول زمان بندی</vt:lpstr>
      <vt:lpstr>Slide 39</vt:lpstr>
      <vt:lpstr>Slide 40</vt:lpstr>
    </vt:vector>
  </TitlesOfParts>
  <Company>sargodar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eshagh</dc:creator>
  <cp:lastModifiedBy>eshagh</cp:lastModifiedBy>
  <cp:revision>25</cp:revision>
  <dcterms:created xsi:type="dcterms:W3CDTF">2011-05-11T10:24:26Z</dcterms:created>
  <dcterms:modified xsi:type="dcterms:W3CDTF">2011-05-24T08:40:03Z</dcterms:modified>
</cp:coreProperties>
</file>