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handoutMasterIdLst>
    <p:handoutMasterId r:id="rId112"/>
  </p:handoutMasterIdLst>
  <p:sldIdLst>
    <p:sldId id="256" r:id="rId2"/>
    <p:sldId id="257" r:id="rId3"/>
    <p:sldId id="258" r:id="rId4"/>
    <p:sldId id="259" r:id="rId5"/>
    <p:sldId id="260" r:id="rId6"/>
    <p:sldId id="261" r:id="rId7"/>
    <p:sldId id="262" r:id="rId8"/>
    <p:sldId id="263" r:id="rId9"/>
    <p:sldId id="264" r:id="rId10"/>
    <p:sldId id="265" r:id="rId11"/>
    <p:sldId id="266" r:id="rId12"/>
    <p:sldId id="426" r:id="rId13"/>
    <p:sldId id="267" r:id="rId14"/>
    <p:sldId id="268" r:id="rId15"/>
    <p:sldId id="323" r:id="rId16"/>
    <p:sldId id="320" r:id="rId17"/>
    <p:sldId id="321" r:id="rId18"/>
    <p:sldId id="269" r:id="rId19"/>
    <p:sldId id="270" r:id="rId20"/>
    <p:sldId id="322" r:id="rId21"/>
    <p:sldId id="273" r:id="rId22"/>
    <p:sldId id="324" r:id="rId23"/>
    <p:sldId id="325" r:id="rId24"/>
    <p:sldId id="336" r:id="rId25"/>
    <p:sldId id="338" r:id="rId26"/>
    <p:sldId id="331" r:id="rId27"/>
    <p:sldId id="334" r:id="rId28"/>
    <p:sldId id="335" r:id="rId29"/>
    <p:sldId id="337" r:id="rId30"/>
    <p:sldId id="326" r:id="rId31"/>
    <p:sldId id="339" r:id="rId32"/>
    <p:sldId id="354" r:id="rId33"/>
    <p:sldId id="340" r:id="rId34"/>
    <p:sldId id="341" r:id="rId35"/>
    <p:sldId id="342" r:id="rId36"/>
    <p:sldId id="343" r:id="rId37"/>
    <p:sldId id="360" r:id="rId38"/>
    <p:sldId id="369" r:id="rId39"/>
    <p:sldId id="368" r:id="rId40"/>
    <p:sldId id="366" r:id="rId41"/>
    <p:sldId id="367" r:id="rId42"/>
    <p:sldId id="358" r:id="rId43"/>
    <p:sldId id="345" r:id="rId44"/>
    <p:sldId id="361" r:id="rId45"/>
    <p:sldId id="351" r:id="rId46"/>
    <p:sldId id="359" r:id="rId47"/>
    <p:sldId id="356" r:id="rId48"/>
    <p:sldId id="365" r:id="rId49"/>
    <p:sldId id="347" r:id="rId50"/>
    <p:sldId id="364" r:id="rId51"/>
    <p:sldId id="348" r:id="rId52"/>
    <p:sldId id="363" r:id="rId53"/>
    <p:sldId id="349" r:id="rId54"/>
    <p:sldId id="371" r:id="rId55"/>
    <p:sldId id="362" r:id="rId56"/>
    <p:sldId id="372" r:id="rId57"/>
    <p:sldId id="352" r:id="rId58"/>
    <p:sldId id="373" r:id="rId59"/>
    <p:sldId id="370" r:id="rId60"/>
    <p:sldId id="353" r:id="rId61"/>
    <p:sldId id="355" r:id="rId62"/>
    <p:sldId id="376" r:id="rId63"/>
    <p:sldId id="379" r:id="rId64"/>
    <p:sldId id="378" r:id="rId65"/>
    <p:sldId id="377" r:id="rId66"/>
    <p:sldId id="380" r:id="rId67"/>
    <p:sldId id="382" r:id="rId68"/>
    <p:sldId id="381" r:id="rId69"/>
    <p:sldId id="383" r:id="rId70"/>
    <p:sldId id="385" r:id="rId71"/>
    <p:sldId id="384" r:id="rId72"/>
    <p:sldId id="386" r:id="rId73"/>
    <p:sldId id="387" r:id="rId74"/>
    <p:sldId id="388" r:id="rId75"/>
    <p:sldId id="389" r:id="rId76"/>
    <p:sldId id="390" r:id="rId77"/>
    <p:sldId id="391" r:id="rId78"/>
    <p:sldId id="392" r:id="rId79"/>
    <p:sldId id="393" r:id="rId80"/>
    <p:sldId id="394" r:id="rId81"/>
    <p:sldId id="406" r:id="rId82"/>
    <p:sldId id="407" r:id="rId83"/>
    <p:sldId id="408" r:id="rId84"/>
    <p:sldId id="395" r:id="rId85"/>
    <p:sldId id="409" r:id="rId86"/>
    <p:sldId id="415" r:id="rId87"/>
    <p:sldId id="396" r:id="rId88"/>
    <p:sldId id="410" r:id="rId89"/>
    <p:sldId id="421" r:id="rId90"/>
    <p:sldId id="397" r:id="rId91"/>
    <p:sldId id="411" r:id="rId92"/>
    <p:sldId id="418" r:id="rId93"/>
    <p:sldId id="398" r:id="rId94"/>
    <p:sldId id="412" r:id="rId95"/>
    <p:sldId id="416" r:id="rId96"/>
    <p:sldId id="399" r:id="rId97"/>
    <p:sldId id="400" r:id="rId98"/>
    <p:sldId id="402" r:id="rId99"/>
    <p:sldId id="417" r:id="rId100"/>
    <p:sldId id="419" r:id="rId101"/>
    <p:sldId id="403" r:id="rId102"/>
    <p:sldId id="401" r:id="rId103"/>
    <p:sldId id="404" r:id="rId104"/>
    <p:sldId id="420" r:id="rId105"/>
    <p:sldId id="405" r:id="rId106"/>
    <p:sldId id="422" r:id="rId107"/>
    <p:sldId id="424" r:id="rId108"/>
    <p:sldId id="374" r:id="rId109"/>
    <p:sldId id="427"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020" autoAdjust="0"/>
    <p:restoredTop sz="94660"/>
  </p:normalViewPr>
  <p:slideViewPr>
    <p:cSldViewPr>
      <p:cViewPr>
        <p:scale>
          <a:sx n="66" d="100"/>
          <a:sy n="66" d="100"/>
        </p:scale>
        <p:origin x="-756"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5AF04868-147A-4756-A0B2-5D6DEF4E78A7}" type="datetimeFigureOut">
              <a:rPr lang="fa-IR" smtClean="0"/>
              <a:t>12/18/1435</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43C69BD-A533-48D0-AB2F-28494ED6D286}" type="slidenum">
              <a:rPr lang="fa-IR" smtClean="0"/>
              <a:t>‹#›</a:t>
            </a:fld>
            <a:endParaRPr lang="fa-I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23463-EA5D-4641-A8DA-BA7F5780CAE6}" type="datetimeFigureOut">
              <a:rPr lang="en-US" smtClean="0"/>
              <a:pPr/>
              <a:t>10/12/2014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42729-BA44-46F0-924E-F48AA6F99DA9}" type="slidenum">
              <a:rPr lang="en-US" smtClean="0"/>
              <a:pPr/>
              <a:t>‹#›</a:t>
            </a:fld>
            <a:endParaRPr lang="en-US"/>
          </a:p>
        </p:txBody>
      </p:sp>
    </p:spTree>
    <p:extLst>
      <p:ext uri="{BB962C8B-B14F-4D97-AF65-F5344CB8AC3E}">
        <p14:creationId xmlns:p14="http://schemas.microsoft.com/office/powerpoint/2010/main" xmlns="" val="270950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B42729-BA44-46F0-924E-F48AA6F99DA9}"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514600"/>
            <a:ext cx="8001000" cy="914400"/>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bwMode="white">
          <a:xfrm>
            <a:off x="914400" y="3429000"/>
            <a:ext cx="7086600" cy="381000"/>
          </a:xfrm>
        </p:spPr>
        <p:txBody>
          <a:bodyPr/>
          <a:lstStyle>
            <a:lvl1pPr marL="0" indent="0" algn="ctr">
              <a:buFont typeface="Wingdings" pitchFamily="2" charset="2"/>
              <a:buNone/>
              <a:defRPr sz="1600" b="0">
                <a:solidFill>
                  <a:schemeClr val="bg1"/>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553200"/>
            <a:ext cx="2133600" cy="168275"/>
          </a:xfrm>
        </p:spPr>
        <p:txBody>
          <a:bodyPr/>
          <a:lstStyle>
            <a:lvl1pPr>
              <a:defRPr sz="1400">
                <a:solidFill>
                  <a:schemeClr val="bg1"/>
                </a:solidFill>
                <a:latin typeface="Times New Roman" pitchFamily="18" charset="0"/>
              </a:defRPr>
            </a:lvl1pPr>
          </a:lstStyle>
          <a:p>
            <a:fld id="{1CF73EF2-97D7-4C59-9B30-391DD4E2AF99}" type="datetimeFigureOut">
              <a:rPr lang="en-US" smtClean="0"/>
              <a:pPr/>
              <a:t>10/12/2014</a:t>
            </a:fld>
            <a:endParaRPr lang="en-US"/>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400">
                <a:solidFill>
                  <a:schemeClr val="bg1"/>
                </a:solidFill>
                <a:latin typeface="Times New Roman" pitchFamily="18" charset="0"/>
              </a:defRPr>
            </a:lvl1pPr>
          </a:lstStyle>
          <a:p>
            <a:endParaRPr lang="en-US"/>
          </a:p>
        </p:txBody>
      </p:sp>
      <p:sp>
        <p:nvSpPr>
          <p:cNvPr id="3078" name="Rectangle 6"/>
          <p:cNvSpPr>
            <a:spLocks noGrp="1" noChangeArrowheads="1"/>
          </p:cNvSpPr>
          <p:nvPr>
            <p:ph type="sldNum" sz="quarter" idx="4"/>
          </p:nvPr>
        </p:nvSpPr>
        <p:spPr>
          <a:xfrm>
            <a:off x="6553200" y="6553200"/>
            <a:ext cx="2133600" cy="168275"/>
          </a:xfrm>
        </p:spPr>
        <p:txBody>
          <a:bodyPr/>
          <a:lstStyle>
            <a:lvl1pPr algn="r">
              <a:defRPr sz="1400">
                <a:solidFill>
                  <a:schemeClr val="bg1"/>
                </a:solidFill>
                <a:latin typeface="Times New Roman" pitchFamily="18" charset="0"/>
              </a:defRPr>
            </a:lvl1pPr>
          </a:lstStyle>
          <a:p>
            <a:fld id="{BCF000B8-FF10-488D-AC55-99F26AF42099}" type="slidenum">
              <a:rPr lang="en-US" smtClean="0"/>
              <a:pPr/>
              <a:t>‹#›</a:t>
            </a:fld>
            <a:endParaRPr lang="en-US"/>
          </a:p>
        </p:txBody>
      </p:sp>
      <p:sp>
        <p:nvSpPr>
          <p:cNvPr id="3090" name="Oval 18"/>
          <p:cNvSpPr>
            <a:spLocks noChangeArrowheads="1"/>
          </p:cNvSpPr>
          <p:nvPr/>
        </p:nvSpPr>
        <p:spPr bwMode="white">
          <a:xfrm>
            <a:off x="228600" y="228600"/>
            <a:ext cx="1219200" cy="1219200"/>
          </a:xfrm>
          <a:prstGeom prst="ellipse">
            <a:avLst/>
          </a:prstGeom>
          <a:solidFill>
            <a:schemeClr val="accent2"/>
          </a:solidFill>
          <a:ln w="9525">
            <a:noFill/>
            <a:round/>
            <a:headEnd/>
            <a:tailEnd/>
          </a:ln>
          <a:effectLst/>
        </p:spPr>
        <p:txBody>
          <a:bodyPr wrap="none" anchor="ctr"/>
          <a:lstStyle/>
          <a:p>
            <a:endParaRPr lang="en-US"/>
          </a:p>
        </p:txBody>
      </p:sp>
      <p:sp>
        <p:nvSpPr>
          <p:cNvPr id="3086" name="Text Box 14"/>
          <p:cNvSpPr txBox="1">
            <a:spLocks noChangeArrowheads="1"/>
          </p:cNvSpPr>
          <p:nvPr/>
        </p:nvSpPr>
        <p:spPr bwMode="auto">
          <a:xfrm>
            <a:off x="304800" y="652463"/>
            <a:ext cx="1079500" cy="457200"/>
          </a:xfrm>
          <a:prstGeom prst="rect">
            <a:avLst/>
          </a:prstGeom>
          <a:noFill/>
          <a:ln w="9525">
            <a:noFill/>
            <a:miter lim="800000"/>
            <a:headEnd/>
            <a:tailEnd/>
          </a:ln>
          <a:effectLst/>
        </p:spPr>
        <p:txBody>
          <a:bodyPr>
            <a:spAutoFit/>
          </a:bodyPr>
          <a:lstStyle/>
          <a:p>
            <a:r>
              <a:rPr lang="en-US" sz="2400" b="1">
                <a:solidFill>
                  <a:schemeClr val="bg1"/>
                </a:solidFill>
                <a:effectLst/>
                <a:latin typeface="Arial"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5" name="Slide Number Placeholder 4"/>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005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005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5" name="Slide Number Placeholder 4"/>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8768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477000"/>
            <a:ext cx="2133600" cy="320675"/>
          </a:xfrm>
        </p:spPr>
        <p:txBody>
          <a:bodyPr/>
          <a:lstStyle>
            <a:lvl1pPr>
              <a:defRPr/>
            </a:lvl1pPr>
          </a:lstStyle>
          <a:p>
            <a:fld id="{1CF73EF2-97D7-4C59-9B30-391DD4E2AF99}" type="datetimeFigureOut">
              <a:rPr lang="en-US" smtClean="0"/>
              <a:pPr/>
              <a:t>10/12/2014</a:t>
            </a:fld>
            <a:endParaRPr lang="en-US"/>
          </a:p>
        </p:txBody>
      </p:sp>
      <p:sp>
        <p:nvSpPr>
          <p:cNvPr id="5" name="Slide Number Placeholder 4"/>
          <p:cNvSpPr>
            <a:spLocks noGrp="1"/>
          </p:cNvSpPr>
          <p:nvPr>
            <p:ph type="sldNum" sz="quarter" idx="11"/>
          </p:nvPr>
        </p:nvSpPr>
        <p:spPr>
          <a:xfrm>
            <a:off x="3352800" y="6480175"/>
            <a:ext cx="2133600" cy="320675"/>
          </a:xfrm>
        </p:spPr>
        <p:txBody>
          <a:bodyPr/>
          <a:lstStyle>
            <a:lvl1pPr>
              <a:defRPr/>
            </a:lvl1pPr>
          </a:lstStyle>
          <a:p>
            <a:fld id="{BCF000B8-FF10-488D-AC55-99F26AF42099}" type="slidenum">
              <a:rPr lang="en-US" smtClean="0"/>
              <a:pPr/>
              <a:t>‹#›</a:t>
            </a:fld>
            <a:endParaRPr lang="en-US"/>
          </a:p>
        </p:txBody>
      </p:sp>
      <p:sp>
        <p:nvSpPr>
          <p:cNvPr id="6" name="Footer Placeholder 5"/>
          <p:cNvSpPr>
            <a:spLocks noGrp="1"/>
          </p:cNvSpPr>
          <p:nvPr>
            <p:ph type="ftr" sz="quarter" idx="12"/>
          </p:nvPr>
        </p:nvSpPr>
        <p:spPr>
          <a:xfrm>
            <a:off x="5943600" y="6480175"/>
            <a:ext cx="2895600" cy="320675"/>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E5AF5DDC-7675-4967-B328-078CC7AC0362}" type="slidenum">
              <a:rPr lang="en-US"/>
              <a:pPr>
                <a:defRPr/>
              </a:pPr>
              <a:t>‹#›</a:t>
            </a:fld>
            <a:endParaRPr lang="en-US"/>
          </a:p>
        </p:txBody>
      </p:sp>
    </p:spTree>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5" name="Slide Number Placeholder 4"/>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5" name="Slide Number Placeholder 4"/>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6" name="Slide Number Placeholder 5"/>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8" name="Slide Number Placeholder 7"/>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4" name="Slide Number Placeholder 3"/>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3" name="Slide Number Placeholder 2"/>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6" name="Slide Number Placeholder 5"/>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CF73EF2-97D7-4C59-9B30-391DD4E2AF99}" type="datetimeFigureOut">
              <a:rPr lang="en-US" smtClean="0"/>
              <a:pPr/>
              <a:t>10/12/2014</a:t>
            </a:fld>
            <a:endParaRPr lang="en-US"/>
          </a:p>
        </p:txBody>
      </p:sp>
      <p:sp>
        <p:nvSpPr>
          <p:cNvPr id="6" name="Slide Number Placeholder 5"/>
          <p:cNvSpPr>
            <a:spLocks noGrp="1"/>
          </p:cNvSpPr>
          <p:nvPr>
            <p:ph type="sldNum" sz="quarter" idx="11"/>
          </p:nvPr>
        </p:nvSpPr>
        <p:spPr/>
        <p:txBody>
          <a:bodyPr/>
          <a:lstStyle>
            <a:lvl1pPr>
              <a:defRPr/>
            </a:lvl1pPr>
          </a:lstStyle>
          <a:p>
            <a:fld id="{BCF000B8-FF10-488D-AC55-99F26AF42099}"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0" y="0"/>
          <a:ext cx="9144000" cy="1066800"/>
        </p:xfrm>
        <a:graphic>
          <a:graphicData uri="http://schemas.openxmlformats.org/presentationml/2006/ole">
            <p:oleObj spid="_x0000_s1027" name="Image" r:id="rId16" imgW="7377778" imgH="1219048" progId="">
              <p:embed/>
            </p:oleObj>
          </a:graphicData>
        </a:graphic>
      </p:graphicFrame>
      <p:sp>
        <p:nvSpPr>
          <p:cNvPr id="1027"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770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effectLst>
                  <a:outerShdw blurRad="38100" dist="38100" dir="2700000" algn="tl">
                    <a:srgbClr val="C0C0C0"/>
                  </a:outerShdw>
                </a:effectLst>
              </a:defRPr>
            </a:lvl1pPr>
          </a:lstStyle>
          <a:p>
            <a:fld id="{1CF73EF2-97D7-4C59-9B30-391DD4E2AF99}" type="datetimeFigureOut">
              <a:rPr lang="en-US" smtClean="0"/>
              <a:pPr/>
              <a:t>10/12/2014</a:t>
            </a:fld>
            <a:endParaRPr lang="en-US"/>
          </a:p>
        </p:txBody>
      </p:sp>
      <p:sp>
        <p:nvSpPr>
          <p:cNvPr id="1026" name="Rectangle 2"/>
          <p:cNvSpPr>
            <a:spLocks noGrp="1" noChangeArrowheads="1"/>
          </p:cNvSpPr>
          <p:nvPr>
            <p:ph type="title"/>
          </p:nvPr>
        </p:nvSpPr>
        <p:spPr bwMode="white">
          <a:xfrm>
            <a:off x="457200" y="319088"/>
            <a:ext cx="82296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Line 16"/>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endParaRPr lang="en-US"/>
          </a:p>
        </p:txBody>
      </p:sp>
      <p:sp>
        <p:nvSpPr>
          <p:cNvPr id="1030" name="Rectangle 6"/>
          <p:cNvSpPr>
            <a:spLocks noGrp="1" noChangeArrowheads="1"/>
          </p:cNvSpPr>
          <p:nvPr>
            <p:ph type="sldNum" sz="quarter" idx="4"/>
          </p:nvPr>
        </p:nvSpPr>
        <p:spPr bwMode="auto">
          <a:xfrm>
            <a:off x="3352800" y="64801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effectLst>
                  <a:outerShdw blurRad="38100" dist="38100" dir="2700000" algn="tl">
                    <a:srgbClr val="C0C0C0"/>
                  </a:outerShdw>
                </a:effectLst>
              </a:defRPr>
            </a:lvl1pPr>
          </a:lstStyle>
          <a:p>
            <a:fld id="{BCF000B8-FF10-488D-AC55-99F26AF42099}" type="slidenum">
              <a:rPr lang="en-US" smtClean="0"/>
              <a:pPr/>
              <a:t>‹#›</a:t>
            </a:fld>
            <a:endParaRPr lang="en-US"/>
          </a:p>
        </p:txBody>
      </p:sp>
      <p:sp>
        <p:nvSpPr>
          <p:cNvPr id="1029" name="Rectangle 5"/>
          <p:cNvSpPr>
            <a:spLocks noGrp="1" noChangeArrowheads="1"/>
          </p:cNvSpPr>
          <p:nvPr>
            <p:ph type="ftr" sz="quarter" idx="3"/>
          </p:nvPr>
        </p:nvSpPr>
        <p:spPr bwMode="auto">
          <a:xfrm>
            <a:off x="5943600" y="648017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effectLst>
                  <a:outerShdw blurRad="38100" dist="38100" dir="2700000" algn="tl">
                    <a:srgbClr val="C0C0C0"/>
                  </a:outerShdw>
                </a:effectLst>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fa.wikipedia.org/w/index.php?title=%D9%BE%D9%88%D9%84_%D9%86%D9%82%D8%AF&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2" Type="http://schemas.openxmlformats.org/officeDocument/2006/relationships/hyperlink" Target="http://fa.wikipedia.org/wiki/%D9%BE%D9%88%D9%84" TargetMode="External"/><Relationship Id="rId1" Type="http://schemas.openxmlformats.org/officeDocument/2006/relationships/slideLayout" Target="../slideLayouts/slideLayout2.xml"/><Relationship Id="rId5" Type="http://schemas.openxmlformats.org/officeDocument/2006/relationships/hyperlink" Target="http://fa.wikipedia.org/wiki/%D8%A7%D9%88%D8%B1%D8%A7%D9%82_%D8%A8%D9%87%D8%A7%D8%AF%D8%A7%D8%B1" TargetMode="External"/><Relationship Id="rId4" Type="http://schemas.openxmlformats.org/officeDocument/2006/relationships/hyperlink" Target="http://fa.wikipedia.org/wiki/%DA%86%DA%A9"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G:\amozeshkadah\karafrini\term%202\projah\&#1604;&#1740;&#1587;&#1578;%20&#1662;&#1585;&#1608;&#1688;&#1607;%20&#1607;&#1575;&#1740;%20&#1575;&#1604;&#1705;&#1578;&#1585;&#1608;&#1606;&#1740;&#1705;.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2857496"/>
            <a:ext cx="7772400" cy="2668587"/>
          </a:xfrm>
        </p:spPr>
        <p:txBody>
          <a:bodyPr/>
          <a:lstStyle/>
          <a:p>
            <a:pPr eaLnBrk="1" fontAlgn="auto" hangingPunct="1">
              <a:spcAft>
                <a:spcPts val="0"/>
              </a:spcAft>
              <a:defRPr/>
            </a:pPr>
            <a:r>
              <a:rPr lang="fa-IR" sz="2200" dirty="0">
                <a:solidFill>
                  <a:schemeClr val="bg2">
                    <a:lumMod val="10000"/>
                  </a:schemeClr>
                </a:solidFill>
                <a:cs typeface="B Koodak" pitchFamily="2" charset="-78"/>
              </a:rPr>
              <a:t>كارآفريني عبارت است از فرآيند نوآوري و بهره گيري از فرصت ها,باتلاش و پشتكار بسيار و همراه با پذيرش ريسك هاي مالي, رواني و اجتماعي كه باانگيزه كسب سود مالي,توفيق طلبي ,رضايت شخصي و استقلال صورت پذيرد</a:t>
            </a:r>
            <a:r>
              <a:rPr lang="en-US" dirty="0">
                <a:solidFill>
                  <a:schemeClr val="bg2">
                    <a:lumMod val="10000"/>
                  </a:schemeClr>
                </a:solidFill>
              </a:rPr>
              <a:t/>
            </a:r>
            <a:br>
              <a:rPr lang="en-US" dirty="0">
                <a:solidFill>
                  <a:schemeClr val="bg2">
                    <a:lumMod val="10000"/>
                  </a:schemeClr>
                </a:solidFill>
              </a:rPr>
            </a:br>
            <a:endParaRPr lang="en-US" dirty="0">
              <a:solidFill>
                <a:schemeClr val="bg2">
                  <a:lumMod val="10000"/>
                </a:schemeClr>
              </a:solidFill>
            </a:endParaRPr>
          </a:p>
        </p:txBody>
      </p:sp>
      <p:sp>
        <p:nvSpPr>
          <p:cNvPr id="4" name="Title 1"/>
          <p:cNvSpPr txBox="1">
            <a:spLocks/>
          </p:cNvSpPr>
          <p:nvPr/>
        </p:nvSpPr>
        <p:spPr bwMode="white">
          <a:xfrm>
            <a:off x="1428750" y="1500188"/>
            <a:ext cx="6786563" cy="2000250"/>
          </a:xfrm>
          <a:prstGeom prst="rect">
            <a:avLst/>
          </a:prstGeom>
          <a:noFill/>
          <a:ln w="9525">
            <a:noFill/>
            <a:miter lim="800000"/>
            <a:headEnd/>
            <a:tailEnd/>
          </a:ln>
          <a:effectLst/>
        </p:spPr>
        <p:txBody>
          <a:bodyPr anchor="ctr"/>
          <a:lstStyle/>
          <a:p>
            <a:pPr rtl="0" fontAlgn="auto">
              <a:spcAft>
                <a:spcPts val="0"/>
              </a:spcAft>
              <a:defRPr/>
            </a:pPr>
            <a:r>
              <a:rPr lang="fa-IR" sz="4000" b="1" kern="0" dirty="0">
                <a:solidFill>
                  <a:schemeClr val="bg1"/>
                </a:solidFill>
                <a:latin typeface="+mj-lt"/>
                <a:ea typeface="+mj-ea"/>
                <a:cs typeface="2  Titr" pitchFamily="2" charset="-78"/>
              </a:rPr>
              <a:t>پروژه کارآفرینی</a:t>
            </a:r>
          </a:p>
          <a:p>
            <a:pPr algn="r" fontAlgn="auto">
              <a:spcAft>
                <a:spcPts val="0"/>
              </a:spcAft>
              <a:defRPr/>
            </a:pPr>
            <a:endParaRPr lang="fa-IR" sz="4000" b="1" kern="0" dirty="0">
              <a:solidFill>
                <a:schemeClr val="bg1"/>
              </a:solidFill>
              <a:latin typeface="+mj-lt"/>
              <a:ea typeface="+mj-ea"/>
              <a:cs typeface="+mj-cs"/>
            </a:endParaRPr>
          </a:p>
        </p:txBody>
      </p:sp>
      <p:sp>
        <p:nvSpPr>
          <p:cNvPr id="5" name="Rectangle 4"/>
          <p:cNvSpPr/>
          <p:nvPr/>
        </p:nvSpPr>
        <p:spPr>
          <a:xfrm>
            <a:off x="1928813" y="500063"/>
            <a:ext cx="5643562" cy="584200"/>
          </a:xfrm>
          <a:prstGeom prst="rect">
            <a:avLst/>
          </a:prstGeom>
        </p:spPr>
        <p:txBody>
          <a:bodyPr>
            <a:spAutoFit/>
          </a:bodyPr>
          <a:lstStyle/>
          <a:p>
            <a:pPr rtl="0" fontAlgn="auto">
              <a:spcAft>
                <a:spcPts val="0"/>
              </a:spcAft>
              <a:defRPr/>
            </a:pPr>
            <a:r>
              <a:rPr lang="fa-IR" sz="3200" b="1" kern="0" dirty="0">
                <a:solidFill>
                  <a:schemeClr val="bg1"/>
                </a:solidFill>
                <a:cs typeface="2  Homa" pitchFamily="2" charset="-78"/>
              </a:rPr>
              <a:t>به نام آنکه جان را فکرت آموخت  </a:t>
            </a:r>
            <a:endParaRPr lang="en-US" sz="3200" b="1" kern="0" dirty="0">
              <a:solidFill>
                <a:schemeClr val="bg1"/>
              </a:solidFill>
              <a:cs typeface="2  Homa" pitchFamily="2" charset="-78"/>
            </a:endParaRPr>
          </a:p>
        </p:txBody>
      </p:sp>
      <p:sp>
        <p:nvSpPr>
          <p:cNvPr id="6" name="Rectangle 5"/>
          <p:cNvSpPr/>
          <p:nvPr/>
        </p:nvSpPr>
        <p:spPr>
          <a:xfrm>
            <a:off x="357158" y="6215082"/>
            <a:ext cx="3545330" cy="369332"/>
          </a:xfrm>
          <a:prstGeom prst="rect">
            <a:avLst/>
          </a:prstGeom>
        </p:spPr>
        <p:txBody>
          <a:bodyPr wrap="none">
            <a:spAutoFit/>
          </a:bodyPr>
          <a:lstStyle/>
          <a:p>
            <a:r>
              <a:rPr lang="en-US" dirty="0" smtClean="0"/>
              <a:t>ebrahimi.eshagh@gmail.com</a:t>
            </a:r>
            <a:endParaRPr lang="en-US" dirty="0"/>
          </a:p>
        </p:txBody>
      </p:sp>
      <p:sp>
        <p:nvSpPr>
          <p:cNvPr id="7" name="Rectangle 6"/>
          <p:cNvSpPr/>
          <p:nvPr/>
        </p:nvSpPr>
        <p:spPr>
          <a:xfrm>
            <a:off x="5143504" y="4572008"/>
            <a:ext cx="3545330" cy="369332"/>
          </a:xfrm>
          <a:prstGeom prst="rect">
            <a:avLst/>
          </a:prstGeom>
        </p:spPr>
        <p:txBody>
          <a:bodyPr wrap="none">
            <a:spAutoFit/>
          </a:bodyPr>
          <a:lstStyle/>
          <a:p>
            <a:r>
              <a:rPr lang="en-US" dirty="0" smtClean="0"/>
              <a:t>ebrahimi.eshagh@gmail.com</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650" y="260350"/>
            <a:ext cx="6870700" cy="844550"/>
          </a:xfrm>
        </p:spPr>
        <p:txBody>
          <a:bodyPr>
            <a:normAutofit/>
          </a:bodyPr>
          <a:lstStyle/>
          <a:p>
            <a:pPr marL="265176" indent="-265176" eaLnBrk="1" fontAlgn="auto" hangingPunct="1">
              <a:spcAft>
                <a:spcPts val="0"/>
              </a:spcAft>
              <a:defRPr/>
            </a:pPr>
            <a:r>
              <a:rPr lang="fa-IR" altLang="en-US" sz="2400" dirty="0">
                <a:cs typeface="B Titr" pitchFamily="2" charset="-78"/>
              </a:rPr>
              <a:t>خصوصيات يک</a:t>
            </a:r>
            <a:r>
              <a:rPr lang="ar-SA" altLang="en-US" sz="2400" dirty="0">
                <a:cs typeface="B Titr" pitchFamily="2" charset="-78"/>
              </a:rPr>
              <a:t> برنامه كسب و كار</a:t>
            </a:r>
            <a:endParaRPr lang="fa-IR" altLang="en-US" sz="2400" dirty="0">
              <a:cs typeface="B Titr" pitchFamily="2" charset="-78"/>
            </a:endParaRPr>
          </a:p>
        </p:txBody>
      </p:sp>
      <p:sp>
        <p:nvSpPr>
          <p:cNvPr id="12291" name="Rectangle 3"/>
          <p:cNvSpPr>
            <a:spLocks noGrp="1" noChangeArrowheads="1"/>
          </p:cNvSpPr>
          <p:nvPr>
            <p:ph idx="1"/>
          </p:nvPr>
        </p:nvSpPr>
        <p:spPr>
          <a:xfrm>
            <a:off x="4429125" y="5572125"/>
            <a:ext cx="3786188" cy="785813"/>
          </a:xfrm>
        </p:spPr>
        <p:txBody>
          <a:bodyPr>
            <a:noAutofit/>
          </a:bodyPr>
          <a:lstStyle/>
          <a:p>
            <a:pPr marL="265176" indent="-265176" algn="r" rtl="1" eaLnBrk="1" fontAlgn="auto" hangingPunct="1">
              <a:lnSpc>
                <a:spcPct val="220000"/>
              </a:lnSpc>
              <a:spcAft>
                <a:spcPts val="0"/>
              </a:spcAft>
              <a:buFontTx/>
              <a:buNone/>
              <a:defRPr/>
            </a:pPr>
            <a:r>
              <a:rPr lang="fa-IR" altLang="ar-SA" sz="2400" dirty="0" smtClean="0">
                <a:solidFill>
                  <a:schemeClr val="bg2">
                    <a:lumMod val="10000"/>
                  </a:schemeClr>
                </a:solidFill>
                <a:effectLst>
                  <a:outerShdw blurRad="38100" dist="38100" dir="2700000" algn="tl">
                    <a:srgbClr val="C0C0C0"/>
                  </a:outerShdw>
                </a:effectLst>
                <a:latin typeface="Tahoma" pitchFamily="34" charset="0"/>
                <a:cs typeface="B Koodak" pitchFamily="2" charset="-78"/>
              </a:rPr>
              <a:t>6- </a:t>
            </a:r>
            <a:r>
              <a:rPr lang="ar-SA" altLang="ar-SA" sz="2400" dirty="0" smtClean="0">
                <a:solidFill>
                  <a:schemeClr val="bg2">
                    <a:lumMod val="10000"/>
                  </a:schemeClr>
                </a:solidFill>
                <a:effectLst>
                  <a:outerShdw blurRad="38100" dist="38100" dir="2700000" algn="tl">
                    <a:srgbClr val="C0C0C0"/>
                  </a:outerShdw>
                </a:effectLst>
                <a:latin typeface="Tahoma" pitchFamily="34" charset="0"/>
                <a:cs typeface="B Koodak" pitchFamily="2" charset="-78"/>
              </a:rPr>
              <a:t>منحصر بفرد ب</a:t>
            </a:r>
            <a:r>
              <a:rPr lang="fa-IR" altLang="ar-SA" sz="2400" dirty="0" smtClean="0">
                <a:solidFill>
                  <a:schemeClr val="bg2">
                    <a:lumMod val="10000"/>
                  </a:schemeClr>
                </a:solidFill>
                <a:effectLst>
                  <a:outerShdw blurRad="38100" dist="38100" dir="2700000" algn="tl">
                    <a:srgbClr val="C0C0C0"/>
                  </a:outerShdw>
                </a:effectLst>
                <a:latin typeface="Tahoma" pitchFamily="34" charset="0"/>
                <a:cs typeface="B Koodak" pitchFamily="2" charset="-78"/>
              </a:rPr>
              <a:t>ودن</a:t>
            </a:r>
            <a:r>
              <a:rPr lang="ar-SA" altLang="ar-SA" sz="2400" dirty="0" smtClean="0">
                <a:solidFill>
                  <a:schemeClr val="bg2">
                    <a:lumMod val="10000"/>
                  </a:schemeClr>
                </a:solidFill>
                <a:effectLst>
                  <a:outerShdw blurRad="38100" dist="38100" dir="2700000" algn="tl">
                    <a:srgbClr val="C0C0C0"/>
                  </a:outerShdw>
                </a:effectLst>
                <a:latin typeface="Tahoma" pitchFamily="34" charset="0"/>
                <a:cs typeface="B Koodak" pitchFamily="2" charset="-78"/>
              </a:rPr>
              <a:t> </a:t>
            </a:r>
            <a:endParaRPr lang="en-US" altLang="ar-SA" sz="2400" dirty="0" smtClean="0">
              <a:solidFill>
                <a:schemeClr val="bg2">
                  <a:lumMod val="10000"/>
                </a:schemeClr>
              </a:solidFill>
              <a:effectLst>
                <a:outerShdw blurRad="38100" dist="38100" dir="2700000" algn="tl">
                  <a:srgbClr val="C0C0C0"/>
                </a:outerShdw>
              </a:effectLst>
              <a:latin typeface="Tahoma" pitchFamily="34" charset="0"/>
              <a:cs typeface="B Koodak" pitchFamily="2" charset="-78"/>
            </a:endParaRPr>
          </a:p>
          <a:p>
            <a:pPr marL="265176" indent="-265176" algn="r" rtl="1" eaLnBrk="1" fontAlgn="auto" hangingPunct="1">
              <a:lnSpc>
                <a:spcPct val="220000"/>
              </a:lnSpc>
              <a:spcAft>
                <a:spcPts val="0"/>
              </a:spcAft>
              <a:buFontTx/>
              <a:buNone/>
              <a:defRPr/>
            </a:pPr>
            <a:endParaRPr lang="en-US" sz="2400" dirty="0" smtClean="0">
              <a:solidFill>
                <a:schemeClr val="bg2">
                  <a:lumMod val="10000"/>
                </a:schemeClr>
              </a:solidFill>
              <a:latin typeface="Tahoma" pitchFamily="34" charset="0"/>
              <a:cs typeface="B Koodak" pitchFamily="2" charset="-78"/>
            </a:endParaRPr>
          </a:p>
        </p:txBody>
      </p:sp>
      <p:sp>
        <p:nvSpPr>
          <p:cNvPr id="5" name="Rectangle 4"/>
          <p:cNvSpPr/>
          <p:nvPr/>
        </p:nvSpPr>
        <p:spPr>
          <a:xfrm>
            <a:off x="3143250" y="1285875"/>
            <a:ext cx="5000625" cy="793750"/>
          </a:xfrm>
          <a:prstGeom prst="rect">
            <a:avLst/>
          </a:prstGeom>
        </p:spPr>
        <p:txBody>
          <a:bodyPr>
            <a:spAutoFit/>
          </a:bodyPr>
          <a:lstStyle/>
          <a:p>
            <a:pPr marL="265176" indent="-265176" algn="r" fontAlgn="auto">
              <a:lnSpc>
                <a:spcPct val="220000"/>
              </a:lnSpc>
              <a:spcAft>
                <a:spcPts val="0"/>
              </a:spcAft>
              <a:defRPr/>
            </a:pPr>
            <a:r>
              <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1- </a:t>
            </a:r>
            <a:r>
              <a:rPr lang="ar-SA"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خلاقانه ولي از اصول </a:t>
            </a:r>
            <a:r>
              <a:rPr lang="ar-SA" altLang="en-US" sz="2400" dirty="0">
                <a:solidFill>
                  <a:schemeClr val="bg2">
                    <a:lumMod val="10000"/>
                  </a:schemeClr>
                </a:solidFill>
                <a:latin typeface="Tahoma" pitchFamily="34" charset="0"/>
                <a:cs typeface="B Koodak" pitchFamily="2" charset="-78"/>
              </a:rPr>
              <a:t>پيروي</a:t>
            </a:r>
            <a:r>
              <a:rPr lang="ar-SA"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 مي‌كند </a:t>
            </a:r>
            <a:endParaRPr lang="en-US"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endParaRPr>
          </a:p>
        </p:txBody>
      </p:sp>
      <p:sp>
        <p:nvSpPr>
          <p:cNvPr id="6" name="Rectangle 5"/>
          <p:cNvSpPr/>
          <p:nvPr/>
        </p:nvSpPr>
        <p:spPr>
          <a:xfrm>
            <a:off x="3786188" y="2214563"/>
            <a:ext cx="4292600" cy="793750"/>
          </a:xfrm>
          <a:prstGeom prst="rect">
            <a:avLst/>
          </a:prstGeom>
        </p:spPr>
        <p:txBody>
          <a:bodyPr wrap="none">
            <a:spAutoFit/>
          </a:bodyPr>
          <a:lstStyle/>
          <a:p>
            <a:pPr marL="265176" indent="-265176" algn="r" fontAlgn="auto">
              <a:lnSpc>
                <a:spcPct val="220000"/>
              </a:lnSpc>
              <a:spcAft>
                <a:spcPts val="0"/>
              </a:spcAft>
              <a:defRPr/>
            </a:pPr>
            <a:r>
              <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2- </a:t>
            </a:r>
            <a:r>
              <a:rPr lang="ar-SA"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به لحاظ مالي مطمئن ولي انعطاف‌پذير</a:t>
            </a:r>
            <a:endParaRPr lang="en-US"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endParaRPr>
          </a:p>
        </p:txBody>
      </p:sp>
      <p:sp>
        <p:nvSpPr>
          <p:cNvPr id="7" name="Rectangle 6"/>
          <p:cNvSpPr/>
          <p:nvPr/>
        </p:nvSpPr>
        <p:spPr>
          <a:xfrm>
            <a:off x="0" y="3071813"/>
            <a:ext cx="8215313" cy="793750"/>
          </a:xfrm>
          <a:prstGeom prst="rect">
            <a:avLst/>
          </a:prstGeom>
        </p:spPr>
        <p:txBody>
          <a:bodyPr>
            <a:spAutoFit/>
          </a:bodyPr>
          <a:lstStyle/>
          <a:p>
            <a:pPr marL="265176" indent="-265176" algn="r" fontAlgn="auto">
              <a:lnSpc>
                <a:spcPct val="220000"/>
              </a:lnSpc>
              <a:spcAft>
                <a:spcPts val="0"/>
              </a:spcAft>
              <a:defRPr/>
            </a:pPr>
            <a:r>
              <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3- </a:t>
            </a:r>
            <a:r>
              <a:rPr lang="ar-SA"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براي امروز نوشته مي‌شود ولي سه تاپنج سال آينده را نيز در برداشته باشد</a:t>
            </a:r>
            <a:endParaRPr lang="en-US"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endParaRPr>
          </a:p>
        </p:txBody>
      </p:sp>
      <p:sp>
        <p:nvSpPr>
          <p:cNvPr id="8" name="Rectangle 7"/>
          <p:cNvSpPr/>
          <p:nvPr/>
        </p:nvSpPr>
        <p:spPr>
          <a:xfrm>
            <a:off x="3143250" y="4000500"/>
            <a:ext cx="5143500" cy="793750"/>
          </a:xfrm>
          <a:prstGeom prst="rect">
            <a:avLst/>
          </a:prstGeom>
        </p:spPr>
        <p:txBody>
          <a:bodyPr wrap="none">
            <a:spAutoFit/>
          </a:bodyPr>
          <a:lstStyle/>
          <a:p>
            <a:pPr marL="265176" indent="-265176" algn="r" fontAlgn="auto">
              <a:lnSpc>
                <a:spcPct val="220000"/>
              </a:lnSpc>
              <a:spcAft>
                <a:spcPts val="0"/>
              </a:spcAft>
              <a:defRPr/>
            </a:pPr>
            <a:r>
              <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4- </a:t>
            </a:r>
            <a:r>
              <a:rPr lang="ar-SA"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يك برنامه رسمي ولي به سادگي قابل خواندن </a:t>
            </a:r>
            <a:endPar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endParaRPr>
          </a:p>
        </p:txBody>
      </p:sp>
      <p:sp>
        <p:nvSpPr>
          <p:cNvPr id="9" name="Rectangle 8"/>
          <p:cNvSpPr/>
          <p:nvPr/>
        </p:nvSpPr>
        <p:spPr>
          <a:xfrm>
            <a:off x="5143500" y="4643438"/>
            <a:ext cx="3162300" cy="793750"/>
          </a:xfrm>
          <a:prstGeom prst="rect">
            <a:avLst/>
          </a:prstGeom>
        </p:spPr>
        <p:txBody>
          <a:bodyPr wrap="none">
            <a:spAutoFit/>
          </a:bodyPr>
          <a:lstStyle/>
          <a:p>
            <a:pPr marL="265176" indent="-265176" algn="r" fontAlgn="auto">
              <a:lnSpc>
                <a:spcPct val="220000"/>
              </a:lnSpc>
              <a:spcAft>
                <a:spcPts val="0"/>
              </a:spcAft>
              <a:defRPr/>
            </a:pPr>
            <a:r>
              <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5- </a:t>
            </a:r>
            <a:r>
              <a:rPr lang="ar-SA"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چشم‌انداز دار ولي منطقي</a:t>
            </a:r>
            <a:r>
              <a:rPr lang="en-US"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rPr>
              <a:t> </a:t>
            </a:r>
            <a:endParaRPr lang="fa-IR" altLang="en-US" sz="2400" dirty="0">
              <a:solidFill>
                <a:schemeClr val="bg2">
                  <a:lumMod val="10000"/>
                </a:schemeClr>
              </a:solidFill>
              <a:effectLst>
                <a:outerShdw blurRad="38100" dist="38100" dir="2700000" algn="tl">
                  <a:srgbClr val="C0C0C0"/>
                </a:outerShdw>
              </a:effectLst>
              <a:latin typeface="Tahoma" pitchFamily="34" charset="0"/>
              <a:cs typeface="B Koodak" pitchFamily="2" charset="-78"/>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0" end="0"/>
                                            </p:txEl>
                                          </p:spTgt>
                                        </p:tgtEl>
                                        <p:attrNameLst>
                                          <p:attrName>style.visibility</p:attrName>
                                        </p:attrNameLst>
                                      </p:cBhvr>
                                      <p:to>
                                        <p:strVal val="visible"/>
                                      </p:to>
                                    </p:set>
                                    <p:anim calcmode="lin" valueType="num">
                                      <p:cBhvr additive="base">
                                        <p:cTn id="3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P spid="5" grpId="0" build="allAtOnce"/>
      <p:bldP spid="6" grpId="0" build="allAtOnce"/>
      <p:bldP spid="7" grpId="0" build="allAtOnce"/>
      <p:bldP spid="8" grpId="0" build="allAtOnce"/>
      <p:bldP spid="9"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206850" name="Picture 2"/>
          <p:cNvPicPr>
            <a:picLocks noChangeAspect="1" noChangeArrowheads="1"/>
          </p:cNvPicPr>
          <p:nvPr/>
        </p:nvPicPr>
        <p:blipFill>
          <a:blip r:embed="rId2"/>
          <a:srcRect/>
          <a:stretch>
            <a:fillRect/>
          </a:stretch>
        </p:blipFill>
        <p:spPr bwMode="auto">
          <a:xfrm>
            <a:off x="566738" y="1457325"/>
            <a:ext cx="8010525" cy="3943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63562"/>
          </a:xfrm>
        </p:spPr>
        <p:txBody>
          <a:bodyPr/>
          <a:lstStyle/>
          <a:p>
            <a:r>
              <a:rPr lang="fa-IR" dirty="0" smtClean="0">
                <a:solidFill>
                  <a:schemeClr val="bg2">
                    <a:lumMod val="10000"/>
                  </a:schemeClr>
                </a:solidFill>
                <a:cs typeface="2  Titr" pitchFamily="2" charset="-78"/>
              </a:rPr>
              <a:t>4-4-سرمایه در گردش</a:t>
            </a:r>
            <a:r>
              <a:rPr lang="en-US" dirty="0" smtClean="0"/>
              <a:t/>
            </a:r>
            <a:br>
              <a:rPr lang="en-US" dirty="0" smtClean="0"/>
            </a:br>
            <a:endParaRPr lang="en-US" dirty="0"/>
          </a:p>
        </p:txBody>
      </p:sp>
      <p:graphicFrame>
        <p:nvGraphicFramePr>
          <p:cNvPr id="4" name="Table 3"/>
          <p:cNvGraphicFramePr>
            <a:graphicFrameLocks noGrp="1"/>
          </p:cNvGraphicFramePr>
          <p:nvPr/>
        </p:nvGraphicFramePr>
        <p:xfrm>
          <a:off x="1785918" y="1857364"/>
          <a:ext cx="5415280" cy="2065020"/>
        </p:xfrm>
        <a:graphic>
          <a:graphicData uri="http://schemas.openxmlformats.org/drawingml/2006/table">
            <a:tbl>
              <a:tblPr rtl="1"/>
              <a:tblGrid>
                <a:gridCol w="2704465"/>
                <a:gridCol w="2710815"/>
              </a:tblGrid>
              <a:tr h="0">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شرح</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هزینه (میلیون ريال)</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20">
                <a:tc>
                  <a:txBody>
                    <a:bodyPr/>
                    <a:lstStyle/>
                    <a:p>
                      <a:pPr marL="0" marR="0" rtl="0">
                        <a:spcBef>
                          <a:spcPts val="0"/>
                        </a:spcBef>
                        <a:spcAft>
                          <a:spcPts val="0"/>
                        </a:spcAft>
                      </a:pPr>
                      <a:r>
                        <a:rPr lang="ar-SA" sz="1800">
                          <a:solidFill>
                            <a:schemeClr val="bg2">
                              <a:lumMod val="10000"/>
                            </a:schemeClr>
                          </a:solidFill>
                          <a:latin typeface="Arial"/>
                          <a:ea typeface="Times New Roman"/>
                          <a:cs typeface="B Mitra"/>
                        </a:rPr>
                        <a:t>مواد اولیه (2ماه مواد اولیه و بسته بندی)</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20">
                <a:tc>
                  <a:txBody>
                    <a:bodyPr/>
                    <a:lstStyle/>
                    <a:p>
                      <a:pPr marL="0" marR="0" rtl="0">
                        <a:spcBef>
                          <a:spcPts val="0"/>
                        </a:spcBef>
                        <a:spcAft>
                          <a:spcPts val="0"/>
                        </a:spcAft>
                      </a:pPr>
                      <a:r>
                        <a:rPr lang="ar-SA" sz="1800">
                          <a:solidFill>
                            <a:schemeClr val="bg2">
                              <a:lumMod val="10000"/>
                            </a:schemeClr>
                          </a:solidFill>
                          <a:latin typeface="Arial"/>
                          <a:ea typeface="Times New Roman"/>
                          <a:cs typeface="B Mitra"/>
                        </a:rPr>
                        <a:t>تنخواه گردان (15روز هزینه های انرژی وتعمیر ونگهداری  )</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20">
                <a:tc>
                  <a:txBody>
                    <a:bodyPr/>
                    <a:lstStyle/>
                    <a:p>
                      <a:pPr marL="0" marR="0" rtl="0">
                        <a:spcBef>
                          <a:spcPts val="0"/>
                        </a:spcBef>
                        <a:spcAft>
                          <a:spcPts val="0"/>
                        </a:spcAft>
                      </a:pPr>
                      <a:r>
                        <a:rPr lang="ar-SA" sz="1800">
                          <a:solidFill>
                            <a:schemeClr val="bg2">
                              <a:lumMod val="10000"/>
                            </a:schemeClr>
                          </a:solidFill>
                          <a:latin typeface="Arial"/>
                          <a:ea typeface="Times New Roman"/>
                          <a:cs typeface="B Mitra"/>
                        </a:rPr>
                        <a:t>حقوق ودستمزد(2ماه هزینه های حقوق ودستمزد)</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rtl="1">
                        <a:spcBef>
                          <a:spcPts val="0"/>
                        </a:spcBef>
                        <a:spcAft>
                          <a:spcPts val="0"/>
                        </a:spcAft>
                      </a:pPr>
                      <a:r>
                        <a:rPr lang="fa-IR" sz="1400" dirty="0">
                          <a:solidFill>
                            <a:schemeClr val="bg2">
                              <a:lumMod val="10000"/>
                            </a:schemeClr>
                          </a:solidFill>
                          <a:latin typeface="Times New Roman"/>
                          <a:ea typeface="Times New Roman"/>
                          <a:cs typeface="B Mitra"/>
                        </a:rPr>
                        <a:t>جمع کل</a:t>
                      </a: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00034" y="4357694"/>
            <a:ext cx="8072494" cy="1200329"/>
          </a:xfrm>
          <a:prstGeom prst="rect">
            <a:avLst/>
          </a:prstGeom>
        </p:spPr>
        <p:txBody>
          <a:bodyPr wrap="square">
            <a:spAutoFit/>
          </a:bodyPr>
          <a:lstStyle/>
          <a:p>
            <a:pPr algn="r" rtl="1"/>
            <a:r>
              <a:rPr lang="ar-AE" dirty="0" smtClean="0">
                <a:solidFill>
                  <a:schemeClr val="bg2">
                    <a:lumMod val="10000"/>
                  </a:schemeClr>
                </a:solidFill>
                <a:cs typeface="2  Nazanin" pitchFamily="2" charset="-78"/>
              </a:rPr>
              <a:t>تنخواه گردان مبلغی </a:t>
            </a:r>
            <a:r>
              <a:rPr lang="ar-AE" dirty="0" smtClean="0">
                <a:solidFill>
                  <a:schemeClr val="bg2">
                    <a:lumMod val="10000"/>
                  </a:schemeClr>
                </a:solidFill>
                <a:cs typeface="2  Nazanin" pitchFamily="2" charset="-78"/>
                <a:hlinkClick r:id="rId2" tooltip="پول"/>
              </a:rPr>
              <a:t>پول</a:t>
            </a:r>
            <a:r>
              <a:rPr lang="ar-AE" dirty="0" smtClean="0">
                <a:solidFill>
                  <a:schemeClr val="bg2">
                    <a:lumMod val="10000"/>
                  </a:schemeClr>
                </a:solidFill>
                <a:cs typeface="2  Nazanin" pitchFamily="2" charset="-78"/>
              </a:rPr>
              <a:t> (معمولا </a:t>
            </a:r>
            <a:r>
              <a:rPr lang="ar-AE" dirty="0" smtClean="0">
                <a:solidFill>
                  <a:schemeClr val="bg2">
                    <a:lumMod val="10000"/>
                  </a:schemeClr>
                </a:solidFill>
                <a:cs typeface="2  Nazanin" pitchFamily="2" charset="-78"/>
                <a:hlinkClick r:id="rId3" tooltip="پول نقد (صفحه وجود ندارد)"/>
              </a:rPr>
              <a:t>پول نقد</a:t>
            </a:r>
            <a:r>
              <a:rPr lang="ar-AE" dirty="0" smtClean="0">
                <a:solidFill>
                  <a:schemeClr val="bg2">
                    <a:lumMod val="10000"/>
                  </a:schemeClr>
                </a:solidFill>
                <a:cs typeface="2  Nazanin" pitchFamily="2" charset="-78"/>
              </a:rPr>
              <a:t>) است که برای رفع نیازهای مالی کوچک و جاری شرکت‌ها و موسسات در اختیار کارمندانی قرار می‌گیرد. هدف از این کار پرداخت سریع بهای خدمات و کالاهایی است که به طور روزمره در جریان فعالیت شرکت خریده می‌شود. تنخواه گردان روند پرداخت را بدون نیاز به صدور </a:t>
            </a:r>
            <a:r>
              <a:rPr lang="ar-AE" dirty="0" smtClean="0">
                <a:solidFill>
                  <a:schemeClr val="bg2">
                    <a:lumMod val="10000"/>
                  </a:schemeClr>
                </a:solidFill>
                <a:cs typeface="2  Nazanin" pitchFamily="2" charset="-78"/>
                <a:hlinkClick r:id="rId4" tooltip="چک"/>
              </a:rPr>
              <a:t>چک</a:t>
            </a:r>
            <a:r>
              <a:rPr lang="ar-AE" dirty="0" smtClean="0">
                <a:solidFill>
                  <a:schemeClr val="bg2">
                    <a:lumMod val="10000"/>
                  </a:schemeClr>
                </a:solidFill>
                <a:cs typeface="2  Nazanin" pitchFamily="2" charset="-78"/>
              </a:rPr>
              <a:t> یا دیگر </a:t>
            </a:r>
            <a:r>
              <a:rPr lang="ar-AE" dirty="0" smtClean="0">
                <a:solidFill>
                  <a:schemeClr val="bg2">
                    <a:lumMod val="10000"/>
                  </a:schemeClr>
                </a:solidFill>
                <a:cs typeface="2  Nazanin" pitchFamily="2" charset="-78"/>
                <a:hlinkClick r:id="rId5" tooltip="اوراق بهادار"/>
              </a:rPr>
              <a:t>اوراق بهادار</a:t>
            </a:r>
            <a:r>
              <a:rPr lang="ar-AE" dirty="0" smtClean="0">
                <a:solidFill>
                  <a:schemeClr val="bg2">
                    <a:lumMod val="10000"/>
                  </a:schemeClr>
                </a:solidFill>
                <a:cs typeface="2  Nazanin" pitchFamily="2" charset="-78"/>
              </a:rPr>
              <a:t> تسریع می‌کند</a:t>
            </a:r>
            <a:endParaRPr lang="en-US" dirty="0">
              <a:solidFill>
                <a:schemeClr val="bg2">
                  <a:lumMod val="10000"/>
                </a:schemeClr>
              </a:solidFill>
              <a:cs typeface="2  Nazanin"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1864360" y="2396490"/>
          <a:ext cx="5415280" cy="2065020"/>
        </p:xfrm>
        <a:graphic>
          <a:graphicData uri="http://schemas.openxmlformats.org/drawingml/2006/table">
            <a:tbl>
              <a:tblPr rtl="1"/>
              <a:tblGrid>
                <a:gridCol w="2704465"/>
                <a:gridCol w="2710815"/>
              </a:tblGrid>
              <a:tr h="0">
                <a:tc>
                  <a:txBody>
                    <a:bodyPr/>
                    <a:lstStyle/>
                    <a:p>
                      <a:pPr marL="0" marR="0" algn="ctr" rtl="1">
                        <a:spcBef>
                          <a:spcPts val="0"/>
                        </a:spcBef>
                        <a:spcAft>
                          <a:spcPts val="0"/>
                        </a:spcAft>
                      </a:pPr>
                      <a:r>
                        <a:rPr lang="fa-IR" sz="1400" dirty="0">
                          <a:latin typeface="Times New Roman"/>
                          <a:ea typeface="Times New Roman"/>
                          <a:cs typeface="B Mitra"/>
                        </a:rPr>
                        <a:t>شرح</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(میلیون ريال)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20">
                <a:tc>
                  <a:txBody>
                    <a:bodyPr/>
                    <a:lstStyle/>
                    <a:p>
                      <a:pPr marL="0" marR="0" rtl="0">
                        <a:spcBef>
                          <a:spcPts val="0"/>
                        </a:spcBef>
                        <a:spcAft>
                          <a:spcPts val="0"/>
                        </a:spcAft>
                      </a:pPr>
                      <a:r>
                        <a:rPr lang="ar-SA" sz="1800">
                          <a:latin typeface="Arial"/>
                          <a:ea typeface="Times New Roman"/>
                          <a:cs typeface="B Mitra"/>
                        </a:rPr>
                        <a:t>مواد اولیه (2ماه مواد اولیه و بسته بندی)</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a-IR" sz="1400" dirty="0" smtClean="0">
                          <a:latin typeface="Times New Roman"/>
                          <a:ea typeface="Times New Roman"/>
                          <a:cs typeface="B Mitra"/>
                        </a:rPr>
                        <a:t>21000000</a:t>
                      </a: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20">
                <a:tc>
                  <a:txBody>
                    <a:bodyPr/>
                    <a:lstStyle/>
                    <a:p>
                      <a:pPr marL="0" marR="0" rtl="0">
                        <a:spcBef>
                          <a:spcPts val="0"/>
                        </a:spcBef>
                        <a:spcAft>
                          <a:spcPts val="0"/>
                        </a:spcAft>
                      </a:pPr>
                      <a:r>
                        <a:rPr lang="ar-SA" sz="1800">
                          <a:latin typeface="Arial"/>
                          <a:ea typeface="Times New Roman"/>
                          <a:cs typeface="B Mitra"/>
                        </a:rPr>
                        <a:t>تنخواه گردان (15روز هزینه های انرژی وتعمیر ونگهداری  )</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a-IR" sz="1400" dirty="0" smtClean="0">
                          <a:latin typeface="Times New Roman"/>
                          <a:ea typeface="Times New Roman"/>
                          <a:cs typeface="B Mitra"/>
                        </a:rPr>
                        <a:t>99568</a:t>
                      </a: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020">
                <a:tc>
                  <a:txBody>
                    <a:bodyPr/>
                    <a:lstStyle/>
                    <a:p>
                      <a:pPr marL="0" marR="0" rtl="0">
                        <a:spcBef>
                          <a:spcPts val="0"/>
                        </a:spcBef>
                        <a:spcAft>
                          <a:spcPts val="0"/>
                        </a:spcAft>
                      </a:pPr>
                      <a:r>
                        <a:rPr lang="ar-SA" sz="1800">
                          <a:latin typeface="Arial"/>
                          <a:ea typeface="Times New Roman"/>
                          <a:cs typeface="B Mitra"/>
                        </a:rPr>
                        <a:t>حقوق ودستمزد(2ماه هزینه های حقوق ودستمزد)</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400" dirty="0" smtClean="0">
                          <a:latin typeface="Times New Roman"/>
                          <a:ea typeface="Times New Roman"/>
                          <a:cs typeface="B Mitra"/>
                        </a:rPr>
                        <a:t>232333</a:t>
                      </a:r>
                    </a:p>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rtl="1">
                        <a:spcBef>
                          <a:spcPts val="0"/>
                        </a:spcBef>
                        <a:spcAft>
                          <a:spcPts val="0"/>
                        </a:spcAft>
                      </a:pPr>
                      <a:r>
                        <a:rPr lang="fa-IR" sz="1400">
                          <a:latin typeface="Times New Roman"/>
                          <a:ea typeface="Times New Roman"/>
                          <a:cs typeface="B Mitra"/>
                        </a:rPr>
                        <a:t>جمع کل</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a-IR" sz="1400" dirty="0" smtClean="0">
                          <a:latin typeface="Times New Roman"/>
                          <a:ea typeface="Times New Roman"/>
                          <a:cs typeface="B Mitra"/>
                        </a:rPr>
                        <a:t>2431901</a:t>
                      </a: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
            </a:r>
            <a:br>
              <a:rPr lang="fa-IR" dirty="0" smtClean="0">
                <a:solidFill>
                  <a:schemeClr val="bg2">
                    <a:lumMod val="10000"/>
                  </a:schemeClr>
                </a:solidFill>
                <a:cs typeface="2  Titr" pitchFamily="2" charset="-78"/>
              </a:rPr>
            </a:br>
            <a:r>
              <a:rPr lang="fa-IR" dirty="0" smtClean="0">
                <a:solidFill>
                  <a:schemeClr val="bg2">
                    <a:lumMod val="10000"/>
                  </a:schemeClr>
                </a:solidFill>
                <a:cs typeface="2  Titr" pitchFamily="2" charset="-78"/>
              </a:rPr>
              <a:t>4-5-جمع کل سرمایه گذاری طرح</a:t>
            </a:r>
            <a:r>
              <a:rPr lang="en-US" dirty="0" smtClean="0">
                <a:solidFill>
                  <a:schemeClr val="bg2">
                    <a:lumMod val="10000"/>
                  </a:schemeClr>
                </a:solidFill>
                <a:cs typeface="2  Titr" pitchFamily="2" charset="-78"/>
              </a:rPr>
              <a:t/>
            </a:r>
            <a:br>
              <a:rPr lang="en-US" dirty="0" smtClean="0">
                <a:solidFill>
                  <a:schemeClr val="bg2">
                    <a:lumMod val="10000"/>
                  </a:schemeClr>
                </a:solidFill>
                <a:cs typeface="2  Titr" pitchFamily="2" charset="-78"/>
              </a:rPr>
            </a:br>
            <a:endParaRPr lang="en-US" dirty="0">
              <a:solidFill>
                <a:schemeClr val="bg2">
                  <a:lumMod val="10000"/>
                </a:schemeClr>
              </a:solidFill>
              <a:cs typeface="2  Titr" pitchFamily="2" charset="-78"/>
            </a:endParaRPr>
          </a:p>
        </p:txBody>
      </p:sp>
      <p:graphicFrame>
        <p:nvGraphicFramePr>
          <p:cNvPr id="5" name="Table 4"/>
          <p:cNvGraphicFramePr>
            <a:graphicFrameLocks noGrp="1"/>
          </p:cNvGraphicFramePr>
          <p:nvPr/>
        </p:nvGraphicFramePr>
        <p:xfrm>
          <a:off x="1864360" y="2941320"/>
          <a:ext cx="5415280" cy="975360"/>
        </p:xfrm>
        <a:graphic>
          <a:graphicData uri="http://schemas.openxmlformats.org/drawingml/2006/table">
            <a:tbl>
              <a:tblPr rtl="1"/>
              <a:tblGrid>
                <a:gridCol w="2704465"/>
                <a:gridCol w="2710815"/>
              </a:tblGrid>
              <a:tr h="0">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شرح</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هزینه (میلیون ريال)</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0">
                        <a:spcBef>
                          <a:spcPts val="0"/>
                        </a:spcBef>
                        <a:spcAft>
                          <a:spcPts val="0"/>
                        </a:spcAft>
                      </a:pPr>
                      <a:r>
                        <a:rPr lang="ar-SA" sz="1800">
                          <a:solidFill>
                            <a:schemeClr val="bg2">
                              <a:lumMod val="10000"/>
                            </a:schemeClr>
                          </a:solidFill>
                          <a:latin typeface="Arial"/>
                          <a:ea typeface="Times New Roman"/>
                          <a:cs typeface="B Mitra"/>
                        </a:rPr>
                        <a:t>سرمایه گذاری ثابت</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0">
                        <a:spcBef>
                          <a:spcPts val="0"/>
                        </a:spcBef>
                        <a:spcAft>
                          <a:spcPts val="0"/>
                        </a:spcAft>
                      </a:pPr>
                      <a:r>
                        <a:rPr lang="ar-SA" sz="1800">
                          <a:solidFill>
                            <a:schemeClr val="bg2">
                              <a:lumMod val="10000"/>
                            </a:schemeClr>
                          </a:solidFill>
                          <a:latin typeface="Arial"/>
                          <a:ea typeface="Times New Roman"/>
                          <a:cs typeface="B Mitra"/>
                        </a:rPr>
                        <a:t>سرمایه در گردش</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rtl="1">
                        <a:spcBef>
                          <a:spcPts val="0"/>
                        </a:spcBef>
                        <a:spcAft>
                          <a:spcPts val="0"/>
                        </a:spcAft>
                      </a:pPr>
                      <a:r>
                        <a:rPr lang="fa-IR" sz="1400" dirty="0">
                          <a:solidFill>
                            <a:schemeClr val="bg2">
                              <a:lumMod val="10000"/>
                            </a:schemeClr>
                          </a:solidFill>
                          <a:latin typeface="Times New Roman"/>
                          <a:ea typeface="Times New Roman"/>
                          <a:cs typeface="B Mitra"/>
                        </a:rPr>
                        <a:t>جمع کل</a:t>
                      </a: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1357290" y="2798064"/>
          <a:ext cx="5349580" cy="1261872"/>
        </p:xfrm>
        <a:graphic>
          <a:graphicData uri="http://schemas.openxmlformats.org/drawingml/2006/table">
            <a:tbl>
              <a:tblPr rtl="1"/>
              <a:tblGrid>
                <a:gridCol w="3207043"/>
                <a:gridCol w="2142537"/>
              </a:tblGrid>
              <a:tr h="0">
                <a:tc>
                  <a:txBody>
                    <a:bodyPr/>
                    <a:lstStyle/>
                    <a:p>
                      <a:pPr marL="0" marR="0" algn="r" rtl="1">
                        <a:lnSpc>
                          <a:spcPct val="115000"/>
                        </a:lnSpc>
                        <a:spcBef>
                          <a:spcPts val="0"/>
                        </a:spcBef>
                        <a:spcAft>
                          <a:spcPts val="0"/>
                        </a:spcAft>
                      </a:pPr>
                      <a:r>
                        <a:rPr lang="fa-IR" sz="1800">
                          <a:solidFill>
                            <a:srgbClr val="0070C0"/>
                          </a:solidFill>
                          <a:latin typeface="Calibri"/>
                          <a:ea typeface="Calibri"/>
                          <a:cs typeface="Arial"/>
                        </a:rPr>
                        <a:t>هزینه های ثابت طرح</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800">
                          <a:solidFill>
                            <a:srgbClr val="0070C0"/>
                          </a:solidFill>
                          <a:latin typeface="Calibri"/>
                          <a:ea typeface="Calibri"/>
                          <a:cs typeface="Arial"/>
                        </a:rPr>
                        <a:t>  جمع (میلیون ریال)</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800">
                          <a:latin typeface="Calibri"/>
                          <a:ea typeface="Calibri"/>
                          <a:cs typeface="Arial"/>
                        </a:rPr>
                        <a:t>سرمایه گذاری ثابت</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800">
                          <a:latin typeface="Calibri"/>
                          <a:ea typeface="Calibri"/>
                          <a:cs typeface="Arial"/>
                        </a:rPr>
                        <a:t>  2327.28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800">
                          <a:latin typeface="Calibri"/>
                          <a:ea typeface="Calibri"/>
                          <a:cs typeface="Arial"/>
                        </a:rPr>
                        <a:t>سرمایه در گردش</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800">
                          <a:latin typeface="Calibri"/>
                          <a:ea typeface="Calibri"/>
                          <a:cs typeface="Arial"/>
                        </a:rPr>
                        <a:t>   859.53</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800">
                          <a:solidFill>
                            <a:srgbClr val="0070C0"/>
                          </a:solidFill>
                          <a:latin typeface="Calibri"/>
                          <a:ea typeface="Calibri"/>
                          <a:cs typeface="Arial"/>
                        </a:rPr>
                        <a:t>                جمع</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800" dirty="0">
                          <a:solidFill>
                            <a:srgbClr val="0070C0"/>
                          </a:solidFill>
                          <a:latin typeface="Calibri"/>
                          <a:ea typeface="Calibri"/>
                          <a:cs typeface="Arial"/>
                        </a:rPr>
                        <a:t>  3186.81</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4-6-</a:t>
            </a:r>
            <a:r>
              <a:rPr lang="fa-IR" dirty="0" smtClean="0">
                <a:solidFill>
                  <a:schemeClr val="bg2">
                    <a:lumMod val="10000"/>
                  </a:schemeClr>
                </a:solidFill>
              </a:rPr>
              <a:t>قیمت تمام شده محصول </a:t>
            </a:r>
            <a:endParaRPr lang="en-US" dirty="0">
              <a:solidFill>
                <a:schemeClr val="bg2">
                  <a:lumMod val="10000"/>
                </a:schemeClr>
              </a:solidFill>
            </a:endParaRPr>
          </a:p>
        </p:txBody>
      </p:sp>
      <p:sp>
        <p:nvSpPr>
          <p:cNvPr id="3" name="Content Placeholder 2"/>
          <p:cNvSpPr>
            <a:spLocks noGrp="1"/>
          </p:cNvSpPr>
          <p:nvPr>
            <p:ph idx="1"/>
          </p:nvPr>
        </p:nvSpPr>
        <p:spPr/>
        <p:txBody>
          <a:bodyPr/>
          <a:lstStyle/>
          <a:p>
            <a:pPr>
              <a:buNone/>
            </a:pPr>
            <a:endParaRPr lang="fa-IR" dirty="0" smtClean="0">
              <a:solidFill>
                <a:schemeClr val="bg2">
                  <a:lumMod val="10000"/>
                </a:schemeClr>
              </a:solidFill>
            </a:endParaRPr>
          </a:p>
          <a:p>
            <a:pPr algn="r">
              <a:buNone/>
            </a:pPr>
            <a:r>
              <a:rPr lang="fa-IR" dirty="0" smtClean="0">
                <a:solidFill>
                  <a:schemeClr val="bg2">
                    <a:lumMod val="10000"/>
                  </a:schemeClr>
                </a:solidFill>
              </a:rPr>
              <a:t>         جمع هزینه های تولید سالیانه</a:t>
            </a:r>
          </a:p>
          <a:p>
            <a:pPr>
              <a:buNone/>
            </a:pPr>
            <a:r>
              <a:rPr lang="fa-IR" dirty="0" smtClean="0">
                <a:solidFill>
                  <a:schemeClr val="bg2">
                    <a:lumMod val="10000"/>
                  </a:schemeClr>
                </a:solidFill>
              </a:rPr>
              <a:t>= قیمت تمام شده محصول </a:t>
            </a:r>
          </a:p>
          <a:p>
            <a:pPr algn="r">
              <a:buNone/>
            </a:pPr>
            <a:r>
              <a:rPr lang="fa-IR" dirty="0" smtClean="0">
                <a:solidFill>
                  <a:schemeClr val="bg2">
                    <a:lumMod val="10000"/>
                  </a:schemeClr>
                </a:solidFill>
              </a:rPr>
              <a:t>                 میزان تولید سالیانه            </a:t>
            </a:r>
            <a:endParaRPr lang="en-US" dirty="0"/>
          </a:p>
        </p:txBody>
      </p:sp>
      <p:cxnSp>
        <p:nvCxnSpPr>
          <p:cNvPr id="5" name="Straight Connector 4"/>
          <p:cNvCxnSpPr/>
          <p:nvPr/>
        </p:nvCxnSpPr>
        <p:spPr bwMode="auto">
          <a:xfrm>
            <a:off x="3786182" y="2714620"/>
            <a:ext cx="4357718" cy="1588"/>
          </a:xfrm>
          <a:prstGeom prst="line">
            <a:avLst/>
          </a:prstGeom>
          <a:solidFill>
            <a:schemeClr val="accent1"/>
          </a:solidFill>
          <a:ln w="5080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4-7-</a:t>
            </a:r>
            <a:r>
              <a:rPr lang="fa-IR" dirty="0" smtClean="0"/>
              <a:t> </a:t>
            </a:r>
            <a:r>
              <a:rPr lang="fa-IR" dirty="0" smtClean="0">
                <a:solidFill>
                  <a:schemeClr val="bg2">
                    <a:lumMod val="10000"/>
                  </a:schemeClr>
                </a:solidFill>
              </a:rPr>
              <a:t>محاسبه قیمت فروش  </a:t>
            </a:r>
            <a:endParaRPr lang="en-US" dirty="0">
              <a:solidFill>
                <a:schemeClr val="bg2">
                  <a:lumMod val="10000"/>
                </a:schemeClr>
              </a:solidFill>
            </a:endParaRPr>
          </a:p>
        </p:txBody>
      </p:sp>
      <p:sp>
        <p:nvSpPr>
          <p:cNvPr id="3" name="Content Placeholder 2"/>
          <p:cNvSpPr>
            <a:spLocks noGrp="1"/>
          </p:cNvSpPr>
          <p:nvPr>
            <p:ph idx="1"/>
          </p:nvPr>
        </p:nvSpPr>
        <p:spPr>
          <a:xfrm>
            <a:off x="457200" y="1500174"/>
            <a:ext cx="8686800" cy="4876800"/>
          </a:xfrm>
        </p:spPr>
        <p:txBody>
          <a:bodyPr/>
          <a:lstStyle/>
          <a:p>
            <a:pPr>
              <a:lnSpc>
                <a:spcPct val="150000"/>
              </a:lnSpc>
              <a:buNone/>
            </a:pPr>
            <a:r>
              <a:rPr lang="fa-IR" dirty="0" smtClean="0">
                <a:solidFill>
                  <a:schemeClr val="bg2">
                    <a:lumMod val="10000"/>
                  </a:schemeClr>
                </a:solidFill>
              </a:rPr>
              <a:t>قیمت فروش بر مبنای متوسط قیمت کالای مشابه در بازار  ویا بر مبنای قیمت تمام شده  ودر نظر گرفتن سود منطقی  و معقول وبا پیش بینی کسورات قانونی از جمله مالیات محاسبه می شود</a:t>
            </a:r>
            <a:endParaRPr lang="en-US" dirty="0" smtClean="0">
              <a:solidFill>
                <a:schemeClr val="bg2">
                  <a:lumMod val="10000"/>
                </a:schemeClr>
              </a:solidFill>
            </a:endParaRPr>
          </a:p>
          <a:p>
            <a:pPr rtl="1">
              <a:lnSpc>
                <a:spcPct val="150000"/>
              </a:lnSpc>
              <a:buNone/>
            </a:pPr>
            <a:r>
              <a:rPr lang="fa-IR" dirty="0" smtClean="0">
                <a:solidFill>
                  <a:schemeClr val="bg2">
                    <a:lumMod val="10000"/>
                  </a:schemeClr>
                </a:solidFill>
              </a:rPr>
              <a:t>قیمت فروش واحد ×تولید سالانه= در آمد  سالیانه حاصل از فروش کل </a:t>
            </a:r>
            <a:endParaRPr lang="en-US" dirty="0" smtClean="0">
              <a:solidFill>
                <a:schemeClr val="bg2">
                  <a:lumMod val="10000"/>
                </a:schemeClr>
              </a:solidFill>
            </a:endParaRPr>
          </a:p>
          <a:p>
            <a:pPr rtl="1">
              <a:lnSpc>
                <a:spcPct val="150000"/>
              </a:lnSpc>
              <a:buNone/>
            </a:pPr>
            <a:endParaRPr lang="fa-IR" dirty="0" smtClean="0">
              <a:solidFill>
                <a:schemeClr val="bg2">
                  <a:lumMod val="10000"/>
                </a:schemeClr>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4-8-</a:t>
            </a:r>
            <a:r>
              <a:rPr lang="fa-IR" dirty="0" smtClean="0">
                <a:solidFill>
                  <a:schemeClr val="bg2">
                    <a:lumMod val="10000"/>
                  </a:schemeClr>
                </a:solidFill>
              </a:rPr>
              <a:t>محاسبه نقطه سر به سر تولید</a:t>
            </a:r>
            <a:endParaRPr lang="en-US" dirty="0">
              <a:solidFill>
                <a:schemeClr val="bg2">
                  <a:lumMod val="10000"/>
                </a:schemeClr>
              </a:solidFill>
            </a:endParaRPr>
          </a:p>
        </p:txBody>
      </p:sp>
      <p:sp>
        <p:nvSpPr>
          <p:cNvPr id="3" name="Content Placeholder 2"/>
          <p:cNvSpPr>
            <a:spLocks noGrp="1"/>
          </p:cNvSpPr>
          <p:nvPr>
            <p:ph idx="1"/>
          </p:nvPr>
        </p:nvSpPr>
        <p:spPr/>
        <p:txBody>
          <a:bodyPr/>
          <a:lstStyle/>
          <a:p>
            <a:pPr algn="r" rtl="1"/>
            <a:r>
              <a:rPr lang="fa-IR" dirty="0" smtClean="0"/>
              <a:t>نقط</a:t>
            </a:r>
            <a:r>
              <a:rPr lang="fa-IR" dirty="0" smtClean="0">
                <a:solidFill>
                  <a:schemeClr val="bg2">
                    <a:lumMod val="10000"/>
                  </a:schemeClr>
                </a:solidFill>
              </a:rPr>
              <a:t>ه سر به سر  نشان دهنده آغاز سود دهی وجبران هزیند های تولید است </a:t>
            </a:r>
          </a:p>
          <a:p>
            <a:pPr algn="r" rtl="1"/>
            <a:endParaRPr lang="en-US" dirty="0">
              <a:solidFill>
                <a:schemeClr val="bg2">
                  <a:lumMod val="10000"/>
                </a:schemeClr>
              </a:solidFill>
            </a:endParaRPr>
          </a:p>
        </p:txBody>
      </p:sp>
      <p:sp>
        <p:nvSpPr>
          <p:cNvPr id="4" name="Rectangle 3"/>
          <p:cNvSpPr/>
          <p:nvPr/>
        </p:nvSpPr>
        <p:spPr>
          <a:xfrm>
            <a:off x="285720" y="2786058"/>
            <a:ext cx="8858280" cy="1569660"/>
          </a:xfrm>
          <a:prstGeom prst="rect">
            <a:avLst/>
          </a:prstGeom>
        </p:spPr>
        <p:txBody>
          <a:bodyPr wrap="square">
            <a:spAutoFit/>
          </a:bodyPr>
          <a:lstStyle/>
          <a:p>
            <a:pPr algn="r">
              <a:buNone/>
            </a:pPr>
            <a:r>
              <a:rPr lang="fa-IR" sz="3200" dirty="0" smtClean="0">
                <a:solidFill>
                  <a:schemeClr val="bg2">
                    <a:lumMod val="10000"/>
                  </a:schemeClr>
                </a:solidFill>
              </a:rPr>
              <a:t>                    </a:t>
            </a:r>
            <a:r>
              <a:rPr lang="fa-IR" sz="2000" dirty="0" smtClean="0">
                <a:solidFill>
                  <a:schemeClr val="bg2">
                    <a:lumMod val="10000"/>
                  </a:schemeClr>
                </a:solidFill>
                <a:cs typeface="2  Titr" pitchFamily="2" charset="-78"/>
              </a:rPr>
              <a:t>هزینه های  ثابت تولید</a:t>
            </a:r>
          </a:p>
          <a:p>
            <a:pPr>
              <a:buNone/>
            </a:pPr>
            <a:r>
              <a:rPr lang="fa-IR" sz="3200" dirty="0" smtClean="0">
                <a:solidFill>
                  <a:schemeClr val="bg2">
                    <a:lumMod val="10000"/>
                  </a:schemeClr>
                </a:solidFill>
              </a:rPr>
              <a:t>100×                                                = </a:t>
            </a:r>
            <a:r>
              <a:rPr lang="fa-IR" sz="2000" dirty="0" smtClean="0">
                <a:solidFill>
                  <a:schemeClr val="bg2">
                    <a:lumMod val="10000"/>
                  </a:schemeClr>
                </a:solidFill>
                <a:cs typeface="2  Titr" pitchFamily="2" charset="-78"/>
              </a:rPr>
              <a:t>نقطه سر به سر تولید  </a:t>
            </a:r>
          </a:p>
          <a:p>
            <a:pPr algn="r">
              <a:buNone/>
            </a:pPr>
            <a:r>
              <a:rPr lang="fa-IR" sz="3200" dirty="0" smtClean="0">
                <a:solidFill>
                  <a:schemeClr val="bg2">
                    <a:lumMod val="10000"/>
                  </a:schemeClr>
                </a:solidFill>
              </a:rPr>
              <a:t>           </a:t>
            </a:r>
            <a:r>
              <a:rPr lang="fa-IR" sz="1600" b="1" dirty="0" smtClean="0">
                <a:solidFill>
                  <a:schemeClr val="bg2">
                    <a:lumMod val="10000"/>
                  </a:schemeClr>
                </a:solidFill>
                <a:cs typeface="2  Titr" pitchFamily="2" charset="-78"/>
              </a:rPr>
              <a:t>هزینه های متغیر تولید - در آمد  سالیانه حاصل از فروش کل</a:t>
            </a:r>
            <a:endParaRPr lang="en-US" sz="1600" b="1" dirty="0">
              <a:cs typeface="2  Titr" pitchFamily="2" charset="-78"/>
            </a:endParaRPr>
          </a:p>
        </p:txBody>
      </p:sp>
      <p:cxnSp>
        <p:nvCxnSpPr>
          <p:cNvPr id="5" name="Straight Connector 4"/>
          <p:cNvCxnSpPr/>
          <p:nvPr/>
        </p:nvCxnSpPr>
        <p:spPr bwMode="auto">
          <a:xfrm>
            <a:off x="2857488" y="3643314"/>
            <a:ext cx="5000660" cy="1588"/>
          </a:xfrm>
          <a:prstGeom prst="line">
            <a:avLst/>
          </a:prstGeom>
          <a:solidFill>
            <a:schemeClr val="accent1"/>
          </a:solidFill>
          <a:ln w="50800" cap="flat" cmpd="sng" algn="ctr">
            <a:solidFill>
              <a:schemeClr val="bg2">
                <a:lumMod val="1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42910" y="1071546"/>
            <a:ext cx="8001000" cy="914400"/>
          </a:xfrm>
        </p:spPr>
        <p:txBody>
          <a:bodyPr/>
          <a:lstStyle/>
          <a:p>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ضمیمه</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مجوزها وفرمها </a:t>
            </a:r>
            <a:br>
              <a:rPr lang="fa-IR" sz="6600" dirty="0" smtClean="0">
                <a:solidFill>
                  <a:schemeClr val="bg2">
                    <a:lumMod val="10000"/>
                  </a:schemeClr>
                </a:solidFill>
                <a:cs typeface="2  Titr" pitchFamily="2" charset="-78"/>
              </a:rPr>
            </a:br>
            <a:endParaRPr lang="en-US" sz="6600" dirty="0">
              <a:solidFill>
                <a:schemeClr val="bg2">
                  <a:lumMod val="10000"/>
                </a:schemeClr>
              </a:solidFill>
              <a:cs typeface="2  Titr" pitchFamily="2" charset="-78"/>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Grp="1" noChangeAspect="1" noChangeArrowheads="1"/>
          </p:cNvPicPr>
          <p:nvPr>
            <p:ph/>
          </p:nvPr>
        </p:nvPicPr>
        <p:blipFill>
          <a:blip r:embed="rId2"/>
          <a:srcRect/>
          <a:stretch>
            <a:fillRect/>
          </a:stretch>
        </p:blipFill>
        <p:spPr bwMode="auto">
          <a:xfrm>
            <a:off x="3047206" y="2019300"/>
            <a:ext cx="3048000" cy="22860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2"/>
          <a:srcRect/>
          <a:stretch>
            <a:fillRect/>
          </a:stretch>
        </p:blipFill>
        <p:spPr bwMode="auto">
          <a:xfrm>
            <a:off x="571472" y="1142984"/>
            <a:ext cx="8286808" cy="5518586"/>
          </a:xfrm>
          <a:prstGeom prst="rect">
            <a:avLst/>
          </a:prstGeom>
          <a:noFill/>
          <a:ln w="9525">
            <a:noFill/>
            <a:miter lim="800000"/>
            <a:headEnd/>
            <a:tailEnd/>
          </a:ln>
          <a:effectLst/>
        </p:spPr>
      </p:pic>
    </p:spTree>
  </p:cSld>
  <p:clrMapOvr>
    <a:masterClrMapping/>
  </p:clrMapOvr>
  <p:transition spd="med">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50" y="0"/>
            <a:ext cx="7345363" cy="844550"/>
          </a:xfrm>
        </p:spPr>
        <p:txBody>
          <a:bodyPr/>
          <a:lstStyle/>
          <a:p>
            <a:pPr marL="265176" indent="-265176" eaLnBrk="1" fontAlgn="auto" hangingPunct="1">
              <a:spcAft>
                <a:spcPts val="0"/>
              </a:spcAft>
              <a:defRPr/>
            </a:pPr>
            <a:r>
              <a:rPr lang="fa-IR" sz="2800" dirty="0" smtClean="0">
                <a:cs typeface="B Titr" pitchFamily="2" charset="-78"/>
              </a:rPr>
              <a:t>گام های بنیادین در تهیه طرح کسب و کار</a:t>
            </a:r>
          </a:p>
        </p:txBody>
      </p:sp>
      <p:sp>
        <p:nvSpPr>
          <p:cNvPr id="13316" name="Rectangle 3"/>
          <p:cNvSpPr>
            <a:spLocks noGrp="1" noChangeArrowheads="1"/>
          </p:cNvSpPr>
          <p:nvPr>
            <p:ph idx="1"/>
          </p:nvPr>
        </p:nvSpPr>
        <p:spPr>
          <a:xfrm>
            <a:off x="2714625" y="4143375"/>
            <a:ext cx="4714875" cy="1128713"/>
          </a:xfrm>
        </p:spPr>
        <p:txBody>
          <a:bodyPr>
            <a:normAutofit/>
          </a:bodyPr>
          <a:lstStyle/>
          <a:p>
            <a:pPr marL="265176" indent="-265176" eaLnBrk="1" fontAlgn="auto" hangingPunct="1">
              <a:spcAft>
                <a:spcPts val="0"/>
              </a:spcAft>
              <a:buFontTx/>
              <a:buNone/>
              <a:defRPr/>
            </a:pPr>
            <a:r>
              <a:rPr lang="fa-IR" dirty="0" smtClean="0">
                <a:solidFill>
                  <a:schemeClr val="bg2">
                    <a:lumMod val="10000"/>
                  </a:schemeClr>
                </a:solidFill>
                <a:latin typeface="Adobe Arabic" pitchFamily="18" charset="-78"/>
                <a:cs typeface="B Koodak" pitchFamily="2" charset="-78"/>
              </a:rPr>
              <a:t>4- تخصیص دادن مسئولیت ها</a:t>
            </a:r>
            <a:endParaRPr lang="en-US" dirty="0" smtClean="0">
              <a:solidFill>
                <a:schemeClr val="bg2">
                  <a:lumMod val="10000"/>
                </a:schemeClr>
              </a:solidFill>
              <a:latin typeface="Adobe Arabic" pitchFamily="18" charset="-78"/>
              <a:cs typeface="B Koodak" pitchFamily="2" charset="-78"/>
            </a:endParaRPr>
          </a:p>
        </p:txBody>
      </p:sp>
      <p:sp>
        <p:nvSpPr>
          <p:cNvPr id="17412" name="Slide Number Placeholder 5"/>
          <p:cNvSpPr>
            <a:spLocks noGrp="1"/>
          </p:cNvSpPr>
          <p:nvPr>
            <p:ph type="sldNum" sz="quarter" idx="11"/>
          </p:nvPr>
        </p:nvSpPr>
        <p:spPr>
          <a:xfrm>
            <a:off x="2501900" y="6291263"/>
            <a:ext cx="3060700" cy="320675"/>
          </a:xfrm>
        </p:spPr>
        <p:txBody>
          <a:bodyPr/>
          <a:lstStyle/>
          <a:p>
            <a:pPr>
              <a:defRPr/>
            </a:pPr>
            <a:fld id="{774AE819-985B-4A6A-A231-0C3C6FD9CA04}" type="slidenum">
              <a:rPr lang="ar-SA" sz="2800" b="1">
                <a:solidFill>
                  <a:schemeClr val="bg2">
                    <a:lumMod val="10000"/>
                  </a:schemeClr>
                </a:solidFill>
                <a:cs typeface="B Koodak" pitchFamily="2" charset="-78"/>
              </a:rPr>
              <a:pPr>
                <a:defRPr/>
              </a:pPr>
              <a:t>11</a:t>
            </a:fld>
            <a:endParaRPr lang="en-US" sz="2800" b="1">
              <a:solidFill>
                <a:schemeClr val="bg2">
                  <a:lumMod val="10000"/>
                </a:schemeClr>
              </a:solidFill>
              <a:cs typeface="B Koodak" pitchFamily="2" charset="-78"/>
            </a:endParaRPr>
          </a:p>
        </p:txBody>
      </p:sp>
      <p:sp>
        <p:nvSpPr>
          <p:cNvPr id="10" name="Rectangle 9"/>
          <p:cNvSpPr/>
          <p:nvPr/>
        </p:nvSpPr>
        <p:spPr>
          <a:xfrm>
            <a:off x="1857375" y="1571625"/>
            <a:ext cx="5329238" cy="523875"/>
          </a:xfrm>
          <a:prstGeom prst="rect">
            <a:avLst/>
          </a:prstGeom>
        </p:spPr>
        <p:txBody>
          <a:bodyPr>
            <a:spAutoFit/>
          </a:bodyPr>
          <a:lstStyle/>
          <a:p>
            <a:pPr marL="265176" indent="-265176" fontAlgn="auto">
              <a:spcAft>
                <a:spcPts val="0"/>
              </a:spcAft>
              <a:defRPr/>
            </a:pPr>
            <a:r>
              <a:rPr lang="fa-IR" sz="2800" b="1" dirty="0">
                <a:solidFill>
                  <a:schemeClr val="bg2">
                    <a:lumMod val="10000"/>
                  </a:schemeClr>
                </a:solidFill>
                <a:latin typeface="Adobe Arabic" pitchFamily="18" charset="-78"/>
                <a:cs typeface="B Koodak" pitchFamily="2" charset="-78"/>
              </a:rPr>
              <a:t>1- جمع آوری داده های صحیح</a:t>
            </a:r>
          </a:p>
        </p:txBody>
      </p:sp>
      <p:sp>
        <p:nvSpPr>
          <p:cNvPr id="11" name="Rectangle 10"/>
          <p:cNvSpPr/>
          <p:nvPr/>
        </p:nvSpPr>
        <p:spPr>
          <a:xfrm>
            <a:off x="1343025" y="2357438"/>
            <a:ext cx="5940425" cy="523875"/>
          </a:xfrm>
          <a:prstGeom prst="rect">
            <a:avLst/>
          </a:prstGeom>
        </p:spPr>
        <p:txBody>
          <a:bodyPr>
            <a:spAutoFit/>
          </a:bodyPr>
          <a:lstStyle/>
          <a:p>
            <a:pPr marL="265176" indent="-265176" fontAlgn="auto">
              <a:spcAft>
                <a:spcPts val="0"/>
              </a:spcAft>
              <a:defRPr/>
            </a:pPr>
            <a:r>
              <a:rPr lang="fa-IR" sz="2800" b="1" dirty="0">
                <a:solidFill>
                  <a:schemeClr val="bg2">
                    <a:lumMod val="10000"/>
                  </a:schemeClr>
                </a:solidFill>
                <a:latin typeface="Adobe Arabic" pitchFamily="18" charset="-78"/>
                <a:cs typeface="B Koodak" pitchFamily="2" charset="-78"/>
              </a:rPr>
              <a:t>2- تشریح دقیق و جز به جز طرح</a:t>
            </a:r>
          </a:p>
        </p:txBody>
      </p:sp>
      <p:sp>
        <p:nvSpPr>
          <p:cNvPr id="12" name="Rectangle 11"/>
          <p:cNvSpPr/>
          <p:nvPr/>
        </p:nvSpPr>
        <p:spPr>
          <a:xfrm>
            <a:off x="3441700" y="3286125"/>
            <a:ext cx="3494088" cy="523875"/>
          </a:xfrm>
          <a:prstGeom prst="rect">
            <a:avLst/>
          </a:prstGeom>
        </p:spPr>
        <p:txBody>
          <a:bodyPr>
            <a:spAutoFit/>
          </a:bodyPr>
          <a:lstStyle/>
          <a:p>
            <a:pPr marL="265176" indent="-265176" fontAlgn="auto">
              <a:spcAft>
                <a:spcPts val="0"/>
              </a:spcAft>
              <a:defRPr/>
            </a:pPr>
            <a:r>
              <a:rPr lang="fa-IR" sz="2800" b="1" dirty="0">
                <a:solidFill>
                  <a:schemeClr val="bg2">
                    <a:lumMod val="10000"/>
                  </a:schemeClr>
                </a:solidFill>
                <a:latin typeface="Adobe Arabic" pitchFamily="18" charset="-78"/>
                <a:cs typeface="B Koodak" pitchFamily="2" charset="-78"/>
              </a:rPr>
              <a:t>3- تعیین نوع طرح</a:t>
            </a: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6">
                                            <p:txEl>
                                              <p:pRg st="0" end="0"/>
                                            </p:txEl>
                                          </p:spTgt>
                                        </p:tgtEl>
                                        <p:attrNameLst>
                                          <p:attrName>style.visibility</p:attrName>
                                        </p:attrNameLst>
                                      </p:cBhvr>
                                      <p:to>
                                        <p:strVal val="visible"/>
                                      </p:to>
                                    </p:set>
                                    <p:anim calcmode="lin" valueType="num">
                                      <p:cBhvr additive="base">
                                        <p:cTn id="25"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allAtOnce"/>
      <p:bldP spid="10" grpId="0" build="allAtOnce"/>
      <p:bldP spid="11" grpId="0" build="allAtOnce"/>
      <p:bldP spid="1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1071546"/>
            <a:ext cx="8501122" cy="4752988"/>
          </a:xfrm>
        </p:spPr>
        <p:txBody>
          <a:bodyPr/>
          <a:lstStyle/>
          <a:p>
            <a:pPr algn="r" rtl="1">
              <a:lnSpc>
                <a:spcPct val="150000"/>
              </a:lnSpc>
              <a:buNone/>
            </a:pPr>
            <a:r>
              <a:rPr lang="ar-AE" sz="1800" dirty="0" smtClean="0"/>
              <a:t>اگ</a:t>
            </a:r>
            <a:r>
              <a:rPr lang="ar-AE" sz="1800" dirty="0" smtClean="0">
                <a:solidFill>
                  <a:schemeClr val="tx1">
                    <a:lumMod val="60000"/>
                    <a:lumOff val="40000"/>
                  </a:schemeClr>
                </a:solidFill>
                <a:cs typeface="2  Titr" pitchFamily="2" charset="-78"/>
              </a:rPr>
              <a:t>ر چه هنگام راه</a:t>
            </a:r>
            <a:r>
              <a:rPr lang="en-US" sz="1800" dirty="0" smtClean="0">
                <a:solidFill>
                  <a:schemeClr val="tx1">
                    <a:lumMod val="60000"/>
                    <a:lumOff val="40000"/>
                  </a:schemeClr>
                </a:solidFill>
                <a:cs typeface="2  Titr" pitchFamily="2" charset="-78"/>
              </a:rPr>
              <a:t> </a:t>
            </a:r>
            <a:r>
              <a:rPr lang="ar-AE" sz="1800" dirty="0" smtClean="0">
                <a:solidFill>
                  <a:schemeClr val="tx1">
                    <a:lumMod val="60000"/>
                    <a:lumOff val="40000"/>
                  </a:schemeClr>
                </a:solidFill>
                <a:cs typeface="2  Titr" pitchFamily="2" charset="-78"/>
              </a:rPr>
              <a:t>اندازي یک کسب و کار هیچ تضمینی براي موفقیت وجود ندارد، بهترین راه بیمه شدن در مقابل شکست، تهیۀ یک طرح کسب</a:t>
            </a:r>
          </a:p>
          <a:p>
            <a:pPr algn="r" rtl="1">
              <a:lnSpc>
                <a:spcPct val="150000"/>
              </a:lnSpc>
              <a:buNone/>
            </a:pPr>
            <a:r>
              <a:rPr lang="ar-AE" sz="1800" dirty="0" smtClean="0">
                <a:solidFill>
                  <a:schemeClr val="tx1">
                    <a:lumMod val="60000"/>
                    <a:lumOff val="40000"/>
                  </a:schemeClr>
                </a:solidFill>
                <a:cs typeface="2  Titr" pitchFamily="2" charset="-78"/>
              </a:rPr>
              <a:t>و کار است. یک طرح کسب و کار خوب همانند یک قطب نماي استراتژیک کارآفرینی عمل میکند که مؤسسۀ بازرگانی را هنگام حرکت به</a:t>
            </a:r>
          </a:p>
          <a:p>
            <a:pPr algn="r" rtl="1">
              <a:lnSpc>
                <a:spcPct val="150000"/>
              </a:lnSpc>
              <a:buNone/>
            </a:pPr>
            <a:r>
              <a:rPr lang="ar-AE" sz="1800" dirty="0" smtClean="0">
                <a:solidFill>
                  <a:schemeClr val="tx1">
                    <a:lumMod val="60000"/>
                    <a:lumOff val="40000"/>
                  </a:schemeClr>
                </a:solidFill>
                <a:cs typeface="2  Titr" pitchFamily="2" charset="-78"/>
              </a:rPr>
              <a:t>سمت آیندة نامطمئن در مسیر خود حفظ میکند. علاوه بر این، یک طرح منسجم نقشی اساسی در تأمین سرمایۀ مورد نیاز براي راه</a:t>
            </a:r>
            <a:r>
              <a:rPr lang="en-US" sz="1800" dirty="0" smtClean="0">
                <a:solidFill>
                  <a:schemeClr val="tx1">
                    <a:lumMod val="60000"/>
                    <a:lumOff val="40000"/>
                  </a:schemeClr>
                </a:solidFill>
                <a:cs typeface="2  Titr" pitchFamily="2" charset="-78"/>
              </a:rPr>
              <a:t> </a:t>
            </a:r>
            <a:r>
              <a:rPr lang="ar-AE" sz="1800" dirty="0" smtClean="0">
                <a:solidFill>
                  <a:schemeClr val="tx1">
                    <a:lumMod val="60000"/>
                    <a:lumOff val="40000"/>
                  </a:schemeClr>
                </a:solidFill>
                <a:cs typeface="2  Titr" pitchFamily="2" charset="-78"/>
              </a:rPr>
              <a:t>اندازي کسب</a:t>
            </a:r>
          </a:p>
          <a:p>
            <a:pPr algn="r" rtl="1">
              <a:lnSpc>
                <a:spcPct val="150000"/>
              </a:lnSpc>
              <a:buNone/>
            </a:pPr>
            <a:r>
              <a:rPr lang="ar-AE" sz="1800" dirty="0" smtClean="0">
                <a:solidFill>
                  <a:schemeClr val="tx1">
                    <a:lumMod val="60000"/>
                    <a:lumOff val="40000"/>
                  </a:schemeClr>
                </a:solidFill>
                <a:cs typeface="2  Titr" pitchFamily="2" charset="-78"/>
              </a:rPr>
              <a:t>و کار شما خواهد داشت که وا</a:t>
            </a:r>
            <a:r>
              <a:rPr lang="en-US" sz="1800" dirty="0" smtClean="0">
                <a:solidFill>
                  <a:schemeClr val="tx1">
                    <a:lumMod val="60000"/>
                    <a:lumOff val="40000"/>
                  </a:schemeClr>
                </a:solidFill>
                <a:cs typeface="2  Titr" pitchFamily="2" charset="-78"/>
              </a:rPr>
              <a:t> </a:t>
            </a:r>
            <a:r>
              <a:rPr lang="ar-AE" sz="1800" dirty="0" smtClean="0">
                <a:solidFill>
                  <a:schemeClr val="tx1">
                    <a:lumMod val="60000"/>
                    <a:lumOff val="40000"/>
                  </a:schemeClr>
                </a:solidFill>
                <a:cs typeface="2  Titr" pitchFamily="2" charset="-78"/>
              </a:rPr>
              <a:t>دهندگان و سرمایهگذاران طالب آن هستند. بسیار مهم است که یک طرح کسب و کار بر اساس واقعیتها و</a:t>
            </a:r>
          </a:p>
          <a:p>
            <a:pPr algn="r" rtl="1">
              <a:lnSpc>
                <a:spcPct val="150000"/>
              </a:lnSpc>
              <a:buNone/>
            </a:pPr>
            <a:r>
              <a:rPr lang="ar-AE" sz="1800" dirty="0" smtClean="0">
                <a:solidFill>
                  <a:schemeClr val="tx1">
                    <a:lumMod val="60000"/>
                    <a:lumOff val="40000"/>
                  </a:schemeClr>
                </a:solidFill>
                <a:cs typeface="2  Titr" pitchFamily="2" charset="-78"/>
              </a:rPr>
              <a:t>فرضیات واقعبینانه بنا شده باشد. هیچ چیزي منجر به تخریب اعتبار یک کارآفرین سریعتر از تهیه یا ارائه طرحی نمیشود که فاقد محتوا بوده و</a:t>
            </a:r>
          </a:p>
          <a:p>
            <a:pPr algn="r" rtl="1">
              <a:lnSpc>
                <a:spcPct val="150000"/>
              </a:lnSpc>
              <a:buNone/>
            </a:pPr>
            <a:r>
              <a:rPr lang="ar-AE" sz="1800" dirty="0" smtClean="0">
                <a:solidFill>
                  <a:schemeClr val="tx1">
                    <a:lumMod val="60000"/>
                    <a:lumOff val="40000"/>
                  </a:schemeClr>
                </a:solidFill>
                <a:cs typeface="2  Titr" pitchFamily="2" charset="-78"/>
              </a:rPr>
              <a:t>توسط سرمایه</a:t>
            </a:r>
            <a:r>
              <a:rPr lang="en-US" sz="1800" dirty="0" smtClean="0">
                <a:solidFill>
                  <a:schemeClr val="tx1">
                    <a:lumMod val="60000"/>
                    <a:lumOff val="40000"/>
                  </a:schemeClr>
                </a:solidFill>
                <a:cs typeface="2  Titr" pitchFamily="2" charset="-78"/>
              </a:rPr>
              <a:t> </a:t>
            </a:r>
            <a:r>
              <a:rPr lang="ar-AE" sz="1800" dirty="0" smtClean="0">
                <a:solidFill>
                  <a:schemeClr val="tx1">
                    <a:lumMod val="60000"/>
                    <a:lumOff val="40000"/>
                  </a:schemeClr>
                </a:solidFill>
                <a:cs typeface="2  Titr" pitchFamily="2" charset="-78"/>
              </a:rPr>
              <a:t>گذاران بالقوه به عنوان یک کپیبرداري کامل یا اجرا بر اساس تفکرات رویاگونه باشد.</a:t>
            </a:r>
            <a:endParaRPr lang="en-US" sz="1800" dirty="0">
              <a:solidFill>
                <a:schemeClr val="tx1">
                  <a:lumMod val="60000"/>
                  <a:lumOff val="40000"/>
                </a:schemeClr>
              </a:solidFill>
              <a:cs typeface="2  Titr"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white">
          <a:xfrm>
            <a:off x="1428750" y="1500188"/>
            <a:ext cx="6786563" cy="2000250"/>
          </a:xfrm>
          <a:prstGeom prst="rect">
            <a:avLst/>
          </a:prstGeom>
          <a:noFill/>
          <a:ln w="9525">
            <a:noFill/>
            <a:miter lim="800000"/>
            <a:headEnd/>
            <a:tailEnd/>
          </a:ln>
          <a:effectLst/>
        </p:spPr>
        <p:txBody>
          <a:bodyPr anchor="ctr"/>
          <a:lstStyle/>
          <a:p>
            <a:pPr rtl="0" fontAlgn="auto">
              <a:spcAft>
                <a:spcPts val="0"/>
              </a:spcAft>
              <a:defRPr/>
            </a:pPr>
            <a:r>
              <a:rPr lang="fa-IR" sz="4000" b="1" kern="0" dirty="0">
                <a:solidFill>
                  <a:schemeClr val="bg1"/>
                </a:solidFill>
                <a:latin typeface="+mj-lt"/>
                <a:ea typeface="+mj-ea"/>
                <a:cs typeface="B Titr" pitchFamily="2" charset="-78"/>
              </a:rPr>
              <a:t> </a:t>
            </a:r>
          </a:p>
          <a:p>
            <a:pPr algn="r" fontAlgn="auto">
              <a:spcAft>
                <a:spcPts val="0"/>
              </a:spcAft>
              <a:defRPr/>
            </a:pPr>
            <a:endParaRPr lang="fa-IR" sz="4000" b="1" kern="0" dirty="0">
              <a:solidFill>
                <a:schemeClr val="bg1"/>
              </a:solidFill>
              <a:latin typeface="+mj-lt"/>
              <a:ea typeface="+mj-ea"/>
              <a:cs typeface="B Titr" pitchFamily="2" charset="-78"/>
            </a:endParaRPr>
          </a:p>
        </p:txBody>
      </p:sp>
      <p:sp>
        <p:nvSpPr>
          <p:cNvPr id="14339" name="Title 5"/>
          <p:cNvSpPr>
            <a:spLocks noGrp="1"/>
          </p:cNvSpPr>
          <p:nvPr>
            <p:ph type="ctrTitle"/>
          </p:nvPr>
        </p:nvSpPr>
        <p:spPr>
          <a:xfrm>
            <a:off x="0" y="5715016"/>
            <a:ext cx="8786842" cy="571500"/>
          </a:xfrm>
          <a:solidFill>
            <a:schemeClr val="bg2">
              <a:lumMod val="50000"/>
            </a:schemeClr>
          </a:solidFill>
        </p:spPr>
        <p:txBody>
          <a:bodyPr/>
          <a:lstStyle/>
          <a:p>
            <a:pPr>
              <a:defRPr/>
            </a:pPr>
            <a:r>
              <a:rPr lang="fa-IR" dirty="0" smtClean="0"/>
              <a:t/>
            </a:r>
            <a:br>
              <a:rPr lang="fa-IR" dirty="0" smtClean="0"/>
            </a:br>
            <a:r>
              <a:rPr lang="fa-IR" dirty="0" smtClean="0"/>
              <a:t/>
            </a:r>
            <a:br>
              <a:rPr lang="fa-IR" dirty="0" smtClean="0"/>
            </a:br>
            <a:r>
              <a:rPr lang="fa-IR" dirty="0" smtClean="0"/>
              <a:t/>
            </a:r>
            <a:br>
              <a:rPr lang="fa-IR" dirty="0" smtClean="0"/>
            </a:br>
            <a:r>
              <a:rPr lang="fa-IR" sz="3200" dirty="0" smtClean="0">
                <a:solidFill>
                  <a:schemeClr val="bg2">
                    <a:lumMod val="10000"/>
                  </a:schemeClr>
                </a:solidFill>
                <a:cs typeface="B Koodak" pitchFamily="2" charset="-78"/>
              </a:rPr>
              <a:t>- در صورت تاخیر در انجام هر مرحله کسر نمره تعلق می گیرد</a:t>
            </a:r>
            <a:r>
              <a:rPr lang="fa-IR" dirty="0" smtClean="0"/>
              <a:t/>
            </a:r>
            <a:br>
              <a:rPr lang="fa-IR" dirty="0" smtClean="0"/>
            </a:br>
            <a:r>
              <a:rPr lang="fa-IR" dirty="0" smtClean="0"/>
              <a:t/>
            </a:r>
            <a:br>
              <a:rPr lang="fa-IR" dirty="0" smtClean="0"/>
            </a:br>
            <a:r>
              <a:rPr lang="fa-IR" dirty="0" smtClean="0"/>
              <a:t/>
            </a:r>
            <a:br>
              <a:rPr lang="fa-IR" dirty="0" smtClean="0"/>
            </a:br>
            <a:endParaRPr lang="en-US" dirty="0" smtClean="0"/>
          </a:p>
        </p:txBody>
      </p:sp>
      <p:sp>
        <p:nvSpPr>
          <p:cNvPr id="5" name="Rectangle 4"/>
          <p:cNvSpPr/>
          <p:nvPr/>
        </p:nvSpPr>
        <p:spPr>
          <a:xfrm>
            <a:off x="2714625" y="142875"/>
            <a:ext cx="4429125" cy="708025"/>
          </a:xfrm>
          <a:prstGeom prst="rect">
            <a:avLst/>
          </a:prstGeom>
          <a:noFill/>
        </p:spPr>
        <p:txBody>
          <a:bodyPr>
            <a:spAutoFit/>
          </a:bodyPr>
          <a:lstStyle/>
          <a:p>
            <a:pPr>
              <a:defRPr/>
            </a:pPr>
            <a:r>
              <a:rPr lang="fa-IR" sz="4000" dirty="0">
                <a:solidFill>
                  <a:schemeClr val="bg2">
                    <a:lumMod val="10000"/>
                  </a:schemeClr>
                </a:solidFill>
                <a:cs typeface="2  Titr" pitchFamily="2" charset="-78"/>
              </a:rPr>
              <a:t>مرحله اول پروژه</a:t>
            </a:r>
            <a:endParaRPr lang="en-US" sz="4000" dirty="0"/>
          </a:p>
        </p:txBody>
      </p:sp>
      <p:sp>
        <p:nvSpPr>
          <p:cNvPr id="6" name="Rectangle 5"/>
          <p:cNvSpPr/>
          <p:nvPr/>
        </p:nvSpPr>
        <p:spPr>
          <a:xfrm>
            <a:off x="2714625" y="928688"/>
            <a:ext cx="4572000" cy="708025"/>
          </a:xfrm>
          <a:prstGeom prst="rect">
            <a:avLst/>
          </a:prstGeom>
          <a:solidFill>
            <a:schemeClr val="accent1">
              <a:lumMod val="75000"/>
            </a:schemeClr>
          </a:solidFill>
        </p:spPr>
        <p:txBody>
          <a:bodyPr>
            <a:spAutoFit/>
          </a:bodyPr>
          <a:lstStyle/>
          <a:p>
            <a:pPr>
              <a:defRPr/>
            </a:pPr>
            <a:r>
              <a:rPr lang="fa-IR" sz="4000" b="1" dirty="0">
                <a:solidFill>
                  <a:schemeClr val="bg2">
                    <a:lumMod val="10000"/>
                  </a:schemeClr>
                </a:solidFill>
                <a:cs typeface="2  Homa" pitchFamily="2" charset="-78"/>
              </a:rPr>
              <a:t>انتخاب موضوع</a:t>
            </a:r>
            <a:r>
              <a:rPr lang="fa-IR" dirty="0">
                <a:solidFill>
                  <a:schemeClr val="bg2">
                    <a:lumMod val="10000"/>
                  </a:schemeClr>
                </a:solidFill>
              </a:rPr>
              <a:t>:</a:t>
            </a:r>
            <a:endParaRPr lang="en-US" dirty="0"/>
          </a:p>
        </p:txBody>
      </p:sp>
      <p:sp>
        <p:nvSpPr>
          <p:cNvPr id="7" name="Rectangle 6"/>
          <p:cNvSpPr/>
          <p:nvPr/>
        </p:nvSpPr>
        <p:spPr>
          <a:xfrm>
            <a:off x="2000250" y="1857375"/>
            <a:ext cx="6000750" cy="646113"/>
          </a:xfrm>
          <a:prstGeom prst="rect">
            <a:avLst/>
          </a:prstGeom>
          <a:solidFill>
            <a:srgbClr val="993300"/>
          </a:solidFill>
        </p:spPr>
        <p:txBody>
          <a:bodyPr>
            <a:spAutoFit/>
          </a:bodyPr>
          <a:lstStyle/>
          <a:p>
            <a:pPr>
              <a:defRPr/>
            </a:pPr>
            <a:r>
              <a:rPr lang="fa-IR" sz="3600" dirty="0">
                <a:solidFill>
                  <a:schemeClr val="bg2">
                    <a:lumMod val="10000"/>
                  </a:schemeClr>
                </a:solidFill>
                <a:cs typeface="2  Homa" pitchFamily="2" charset="-78"/>
              </a:rPr>
              <a:t>-موضوع مرتبط با  رشته برق باشد</a:t>
            </a:r>
            <a:endParaRPr lang="en-US" sz="3600" dirty="0">
              <a:cs typeface="2  Homa" pitchFamily="2" charset="-78"/>
            </a:endParaRPr>
          </a:p>
        </p:txBody>
      </p:sp>
      <p:sp>
        <p:nvSpPr>
          <p:cNvPr id="8" name="Rectangle 7"/>
          <p:cNvSpPr/>
          <p:nvPr/>
        </p:nvSpPr>
        <p:spPr>
          <a:xfrm>
            <a:off x="285720" y="2786058"/>
            <a:ext cx="8858280" cy="1692771"/>
          </a:xfrm>
          <a:prstGeom prst="rect">
            <a:avLst/>
          </a:prstGeom>
          <a:solidFill>
            <a:schemeClr val="tx1">
              <a:lumMod val="60000"/>
              <a:lumOff val="40000"/>
            </a:schemeClr>
          </a:solidFill>
        </p:spPr>
        <p:txBody>
          <a:bodyPr wrap="square">
            <a:spAutoFit/>
          </a:bodyPr>
          <a:lstStyle/>
          <a:p>
            <a:pPr algn="r">
              <a:defRPr/>
            </a:pPr>
            <a:r>
              <a:rPr lang="fa-IR" sz="3400" dirty="0">
                <a:solidFill>
                  <a:schemeClr val="bg2">
                    <a:lumMod val="10000"/>
                  </a:schemeClr>
                </a:solidFill>
                <a:cs typeface="B Koodak" pitchFamily="2" charset="-78"/>
              </a:rPr>
              <a:t>پروژه می تواند بصورت گروههای دو </a:t>
            </a:r>
            <a:r>
              <a:rPr lang="fa-IR" sz="3400" dirty="0" smtClean="0">
                <a:solidFill>
                  <a:schemeClr val="bg2">
                    <a:lumMod val="10000"/>
                  </a:schemeClr>
                </a:solidFill>
                <a:cs typeface="B Koodak" pitchFamily="2" charset="-78"/>
              </a:rPr>
              <a:t> یا سه نفره باشد :</a:t>
            </a:r>
          </a:p>
          <a:p>
            <a:pPr algn="r">
              <a:defRPr/>
            </a:pPr>
            <a:r>
              <a:rPr lang="fa-IR" sz="3400" dirty="0" smtClean="0">
                <a:solidFill>
                  <a:schemeClr val="bg2">
                    <a:lumMod val="10000"/>
                  </a:schemeClr>
                </a:solidFill>
                <a:cs typeface="B Koodak" pitchFamily="2" charset="-78"/>
              </a:rPr>
              <a:t>2نفره :حداقل پرسنل 20 نفر- 3نفره : حداقل پرسنل 40 نفر</a:t>
            </a:r>
          </a:p>
          <a:p>
            <a:pPr>
              <a:defRPr/>
            </a:pPr>
            <a:endParaRPr lang="fa-IR" sz="3600" dirty="0" smtClean="0">
              <a:solidFill>
                <a:schemeClr val="bg2">
                  <a:lumMod val="10000"/>
                </a:schemeClr>
              </a:solidFill>
              <a:cs typeface="B Koodak" pitchFamily="2" charset="-78"/>
            </a:endParaRPr>
          </a:p>
        </p:txBody>
      </p:sp>
      <p:sp>
        <p:nvSpPr>
          <p:cNvPr id="10" name="Rectangle 9"/>
          <p:cNvSpPr/>
          <p:nvPr/>
        </p:nvSpPr>
        <p:spPr>
          <a:xfrm>
            <a:off x="0" y="4643446"/>
            <a:ext cx="9144000" cy="646331"/>
          </a:xfrm>
          <a:prstGeom prst="rect">
            <a:avLst/>
          </a:prstGeom>
          <a:solidFill>
            <a:srgbClr val="993300"/>
          </a:solidFill>
        </p:spPr>
        <p:txBody>
          <a:bodyPr wrap="square">
            <a:spAutoFit/>
          </a:bodyPr>
          <a:lstStyle/>
          <a:p>
            <a:pPr algn="r" rtl="1">
              <a:defRPr/>
            </a:pPr>
            <a:r>
              <a:rPr lang="fa-IR" sz="3600" dirty="0">
                <a:solidFill>
                  <a:schemeClr val="bg2">
                    <a:lumMod val="10000"/>
                  </a:schemeClr>
                </a:solidFill>
                <a:cs typeface="B Koodak" pitchFamily="2" charset="-78"/>
              </a:rPr>
              <a:t>-آخرین مهلت  </a:t>
            </a:r>
            <a:r>
              <a:rPr lang="fa-IR" sz="3600" dirty="0" smtClean="0">
                <a:solidFill>
                  <a:schemeClr val="bg2">
                    <a:lumMod val="10000"/>
                  </a:schemeClr>
                </a:solidFill>
                <a:cs typeface="B Koodak" pitchFamily="2" charset="-78"/>
              </a:rPr>
              <a:t>ارایه موضوعات(2موضوع): 7اسفند 1391</a:t>
            </a:r>
            <a:endParaRPr lang="en-US" sz="3600" dirty="0">
              <a:cs typeface="B Koodak" pitchFamily="2" charset="-78"/>
            </a:endParaRPr>
          </a:p>
        </p:txBody>
      </p:sp>
      <p:sp>
        <p:nvSpPr>
          <p:cNvPr id="9" name="Action Button: Document 8">
            <a:hlinkClick r:id="rId2" action="ppaction://program" highlightClick="1"/>
          </p:cNvPr>
          <p:cNvSpPr/>
          <p:nvPr/>
        </p:nvSpPr>
        <p:spPr bwMode="auto">
          <a:xfrm>
            <a:off x="4500562" y="6429396"/>
            <a:ext cx="857256" cy="428604"/>
          </a:xfrm>
          <a:prstGeom prst="actionButton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down)">
                                      <p:cBhvr>
                                        <p:cTn id="23" dur="500"/>
                                        <p:tgtEl>
                                          <p:spTgt spid="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bg/>
                                          </p:spTgt>
                                        </p:tgtEl>
                                        <p:attrNameLst>
                                          <p:attrName>style.visibility</p:attrName>
                                        </p:attrNameLst>
                                      </p:cBhvr>
                                      <p:to>
                                        <p:strVal val="visible"/>
                                      </p:to>
                                    </p:set>
                                    <p:animEffect transition="in" filter="wipe(down)">
                                      <p:cBhvr>
                                        <p:cTn id="34" dur="500"/>
                                        <p:tgtEl>
                                          <p:spTgt spid="10">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339"/>
                                        </p:tgtEl>
                                        <p:attrNameLst>
                                          <p:attrName>style.visibility</p:attrName>
                                        </p:attrNameLst>
                                      </p:cBhvr>
                                      <p:to>
                                        <p:strVal val="visible"/>
                                      </p:to>
                                    </p:set>
                                    <p:animEffect transition="in" filter="wipe(down)">
                                      <p:cBhvr>
                                        <p:cTn id="42" dur="500"/>
                                        <p:tgtEl>
                                          <p:spTgt spid="1433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6" grpId="0" build="allAtOnce" animBg="1"/>
      <p:bldP spid="7" grpId="0" build="allAtOnce" animBg="1"/>
      <p:bldP spid="8" grpId="0" build="allAtOnce" animBg="1"/>
      <p:bldP spid="10" grpId="0" build="allAtOnce"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8229600" cy="563562"/>
          </a:xfrm>
        </p:spPr>
        <p:txBody>
          <a:bodyPr/>
          <a:lstStyle/>
          <a:p>
            <a:pPr rtl="1" eaLnBrk="1" fontAlgn="auto" hangingPunct="1">
              <a:spcAft>
                <a:spcPts val="0"/>
              </a:spcAft>
              <a:defRPr/>
            </a:pPr>
            <a:r>
              <a:rPr lang="fa-IR" dirty="0" smtClean="0">
                <a:solidFill>
                  <a:schemeClr val="bg2">
                    <a:lumMod val="10000"/>
                  </a:schemeClr>
                </a:solidFill>
                <a:cs typeface="2  Titr" pitchFamily="2" charset="-78"/>
              </a:rPr>
              <a:t>مقدمه </a:t>
            </a:r>
            <a:r>
              <a:rPr lang="fa-IR" dirty="0" smtClean="0"/>
              <a:t/>
            </a:r>
            <a:br>
              <a:rPr lang="fa-IR" dirty="0" smtClean="0"/>
            </a:br>
            <a:endParaRPr lang="en-US" dirty="0">
              <a:solidFill>
                <a:schemeClr val="accent1">
                  <a:tint val="88000"/>
                  <a:satMod val="150000"/>
                </a:schemeClr>
              </a:solidFill>
            </a:endParaRPr>
          </a:p>
        </p:txBody>
      </p:sp>
      <p:sp>
        <p:nvSpPr>
          <p:cNvPr id="18435" name="Content Placeholder 4"/>
          <p:cNvSpPr>
            <a:spLocks noGrp="1"/>
          </p:cNvSpPr>
          <p:nvPr>
            <p:ph idx="1"/>
          </p:nvPr>
        </p:nvSpPr>
        <p:spPr>
          <a:ln>
            <a:solidFill>
              <a:schemeClr val="accent1"/>
            </a:solidFill>
          </a:ln>
        </p:spPr>
        <p:txBody>
          <a:bodyPr/>
          <a:lstStyle/>
          <a:p>
            <a:pPr algn="r" rtl="1" eaLnBrk="1" hangingPunct="1">
              <a:defRPr/>
            </a:pPr>
            <a:r>
              <a:rPr lang="fa-IR" sz="3200" dirty="0" smtClean="0">
                <a:solidFill>
                  <a:schemeClr val="bg2">
                    <a:lumMod val="10000"/>
                  </a:schemeClr>
                </a:solidFill>
                <a:cs typeface="B Koodak" pitchFamily="2" charset="-78"/>
              </a:rPr>
              <a:t>يك نگاه كلي در موردنوع محصول توليدي يانوع خدمات وارتباط ان باجامعه ونياز به ان</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42910" y="1500174"/>
            <a:ext cx="8001000" cy="914400"/>
          </a:xfrm>
        </p:spPr>
        <p:txBody>
          <a:bodyPr/>
          <a:lstStyle/>
          <a:p>
            <a:r>
              <a:rPr lang="fa-IR" sz="6600" dirty="0" smtClean="0">
                <a:solidFill>
                  <a:schemeClr val="bg2">
                    <a:lumMod val="10000"/>
                  </a:schemeClr>
                </a:solidFill>
                <a:cs typeface="2  Titr" pitchFamily="2" charset="-78"/>
              </a:rPr>
              <a:t>فصل اول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کلیات وسوابق</a:t>
            </a:r>
            <a:r>
              <a:rPr lang="en-US" sz="6600" dirty="0" smtClean="0">
                <a:solidFill>
                  <a:schemeClr val="bg2">
                    <a:lumMod val="10000"/>
                  </a:schemeClr>
                </a:solidFill>
                <a:cs typeface="2  Titr" pitchFamily="2" charset="-78"/>
              </a:rPr>
              <a:t/>
            </a:r>
            <a:br>
              <a:rPr lang="en-US" sz="6600" dirty="0" smtClean="0">
                <a:solidFill>
                  <a:schemeClr val="bg2">
                    <a:lumMod val="10000"/>
                  </a:schemeClr>
                </a:solidFill>
                <a:cs typeface="2  Titr" pitchFamily="2" charset="-78"/>
              </a:rPr>
            </a:br>
            <a:endParaRPr lang="en-US" sz="2800" dirty="0">
              <a:solidFill>
                <a:srgbClr val="FF0000"/>
              </a:solidFill>
              <a:cs typeface="2  Titr" pitchFamily="2" charset="-78"/>
            </a:endParaRPr>
          </a:p>
        </p:txBody>
      </p:sp>
      <p:sp>
        <p:nvSpPr>
          <p:cNvPr id="3" name="Rectangle 2"/>
          <p:cNvSpPr/>
          <p:nvPr/>
        </p:nvSpPr>
        <p:spPr>
          <a:xfrm>
            <a:off x="642910" y="3714752"/>
            <a:ext cx="4286280" cy="523220"/>
          </a:xfrm>
          <a:prstGeom prst="rect">
            <a:avLst/>
          </a:prstGeom>
        </p:spPr>
        <p:txBody>
          <a:bodyPr wrap="square">
            <a:spAutoFit/>
          </a:bodyPr>
          <a:lstStyle/>
          <a:p>
            <a:r>
              <a:rPr lang="fa-IR" sz="2800" dirty="0" smtClean="0">
                <a:solidFill>
                  <a:srgbClr val="FF0000"/>
                </a:solidFill>
                <a:cs typeface="2  Titr" pitchFamily="2" charset="-78"/>
              </a:rPr>
              <a:t>مهلت انجام فصل اول </a:t>
            </a:r>
            <a:endParaRPr 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1-1- معرفی متقاضیان طرح</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a:xfrm>
            <a:off x="457200" y="1447800"/>
            <a:ext cx="8229600" cy="552440"/>
          </a:xfrm>
        </p:spPr>
        <p:txBody>
          <a:bodyPr/>
          <a:lstStyle/>
          <a:p>
            <a:pPr algn="r" rtl="1"/>
            <a:r>
              <a:rPr lang="fa-IR" sz="2000" dirty="0" smtClean="0">
                <a:solidFill>
                  <a:schemeClr val="bg2">
                    <a:lumMod val="10000"/>
                  </a:schemeClr>
                </a:solidFill>
                <a:cs typeface="B Koodak" pitchFamily="2" charset="-78"/>
              </a:rPr>
              <a:t>نیروی انسانی وتیم مدیریتی  یکی از معیارهای ارزیابی و اثربخشی طرح می باشد</a:t>
            </a:r>
            <a:endParaRPr lang="en-US" sz="2000" dirty="0">
              <a:solidFill>
                <a:schemeClr val="bg2">
                  <a:lumMod val="10000"/>
                </a:schemeClr>
              </a:solidFill>
              <a:cs typeface="B Koodak" pitchFamily="2" charset="-78"/>
            </a:endParaRPr>
          </a:p>
        </p:txBody>
      </p:sp>
      <p:sp>
        <p:nvSpPr>
          <p:cNvPr id="5" name="Rectangle 4"/>
          <p:cNvSpPr/>
          <p:nvPr/>
        </p:nvSpPr>
        <p:spPr>
          <a:xfrm>
            <a:off x="7643834" y="2071678"/>
            <a:ext cx="1210588" cy="369332"/>
          </a:xfrm>
          <a:prstGeom prst="rect">
            <a:avLst/>
          </a:prstGeom>
        </p:spPr>
        <p:txBody>
          <a:bodyPr wrap="none">
            <a:spAutoFit/>
          </a:bodyPr>
          <a:lstStyle/>
          <a:p>
            <a:r>
              <a:rPr lang="fa-IR" dirty="0" smtClean="0">
                <a:solidFill>
                  <a:schemeClr val="bg2">
                    <a:lumMod val="10000"/>
                  </a:schemeClr>
                </a:solidFill>
                <a:cs typeface="2  Titr" pitchFamily="2" charset="-78"/>
              </a:rPr>
              <a:t>الف) حقیقی </a:t>
            </a:r>
            <a:endParaRPr lang="en-US" dirty="0">
              <a:solidFill>
                <a:schemeClr val="bg2">
                  <a:lumMod val="10000"/>
                </a:schemeClr>
              </a:solidFill>
              <a:cs typeface="2  Titr" pitchFamily="2" charset="-78"/>
            </a:endParaRPr>
          </a:p>
        </p:txBody>
      </p:sp>
      <p:sp>
        <p:nvSpPr>
          <p:cNvPr id="6" name="Rectangle 5"/>
          <p:cNvSpPr/>
          <p:nvPr/>
        </p:nvSpPr>
        <p:spPr>
          <a:xfrm>
            <a:off x="7786710" y="4643446"/>
            <a:ext cx="1300356" cy="369332"/>
          </a:xfrm>
          <a:prstGeom prst="rect">
            <a:avLst/>
          </a:prstGeom>
        </p:spPr>
        <p:txBody>
          <a:bodyPr wrap="none">
            <a:spAutoFit/>
          </a:bodyPr>
          <a:lstStyle/>
          <a:p>
            <a:r>
              <a:rPr lang="fa-IR" dirty="0" smtClean="0">
                <a:solidFill>
                  <a:schemeClr val="bg2">
                    <a:lumMod val="10000"/>
                  </a:schemeClr>
                </a:solidFill>
                <a:cs typeface="2  Titr" pitchFamily="2" charset="-78"/>
              </a:rPr>
              <a:t>ب)- حقوقی</a:t>
            </a:r>
            <a:r>
              <a:rPr lang="fa-IR" dirty="0" smtClean="0">
                <a:solidFill>
                  <a:schemeClr val="bg2">
                    <a:lumMod val="10000"/>
                  </a:schemeClr>
                </a:solidFill>
              </a:rPr>
              <a:t> </a:t>
            </a:r>
            <a:endParaRPr lang="en-US" dirty="0">
              <a:solidFill>
                <a:schemeClr val="bg2">
                  <a:lumMod val="10000"/>
                </a:schemeClr>
              </a:solidFill>
            </a:endParaRPr>
          </a:p>
        </p:txBody>
      </p:sp>
      <p:graphicFrame>
        <p:nvGraphicFramePr>
          <p:cNvPr id="7" name="Table 6"/>
          <p:cNvGraphicFramePr>
            <a:graphicFrameLocks noGrp="1"/>
          </p:cNvGraphicFramePr>
          <p:nvPr/>
        </p:nvGraphicFramePr>
        <p:xfrm>
          <a:off x="642910" y="2714620"/>
          <a:ext cx="7125937" cy="1381760"/>
        </p:xfrm>
        <a:graphic>
          <a:graphicData uri="http://schemas.openxmlformats.org/drawingml/2006/table">
            <a:tbl>
              <a:tblPr firstRow="1" bandRow="1">
                <a:tableStyleId>{E8B1032C-EA38-4F05-BA0D-38AFFFC7BED3}</a:tableStyleId>
              </a:tblPr>
              <a:tblGrid>
                <a:gridCol w="1017991"/>
                <a:gridCol w="1017991"/>
                <a:gridCol w="1017991"/>
                <a:gridCol w="1017991"/>
                <a:gridCol w="1017991"/>
                <a:gridCol w="1017991"/>
                <a:gridCol w="1017991"/>
              </a:tblGrid>
              <a:tr h="370840">
                <a:tc>
                  <a:txBody>
                    <a:bodyPr/>
                    <a:lstStyle/>
                    <a:p>
                      <a:r>
                        <a:rPr lang="fa-IR" dirty="0" smtClean="0"/>
                        <a:t>تجربه مدیریتی</a:t>
                      </a:r>
                      <a:endParaRPr lang="en-US" dirty="0"/>
                    </a:p>
                  </a:txBody>
                  <a:tcPr/>
                </a:tc>
                <a:tc>
                  <a:txBody>
                    <a:bodyPr/>
                    <a:lstStyle/>
                    <a:p>
                      <a:r>
                        <a:rPr lang="fa-IR" dirty="0" smtClean="0"/>
                        <a:t>مهارت </a:t>
                      </a:r>
                      <a:endParaRPr lang="en-US" dirty="0"/>
                    </a:p>
                  </a:txBody>
                  <a:tcPr/>
                </a:tc>
                <a:tc>
                  <a:txBody>
                    <a:bodyPr/>
                    <a:lstStyle/>
                    <a:p>
                      <a:r>
                        <a:rPr lang="fa-IR" dirty="0" smtClean="0"/>
                        <a:t>تحصیلات</a:t>
                      </a:r>
                      <a:endParaRPr lang="en-US" dirty="0"/>
                    </a:p>
                  </a:txBody>
                  <a:tcPr/>
                </a:tc>
                <a:tc>
                  <a:txBody>
                    <a:bodyPr/>
                    <a:lstStyle/>
                    <a:p>
                      <a:r>
                        <a:rPr lang="fa-IR" dirty="0" smtClean="0"/>
                        <a:t>شماره شناسنامه</a:t>
                      </a:r>
                      <a:endParaRPr lang="en-US" dirty="0"/>
                    </a:p>
                  </a:txBody>
                  <a:tcPr/>
                </a:tc>
                <a:tc>
                  <a:txBody>
                    <a:bodyPr/>
                    <a:lstStyle/>
                    <a:p>
                      <a:r>
                        <a:rPr lang="fa-IR" dirty="0" smtClean="0"/>
                        <a:t>نام پدر</a:t>
                      </a:r>
                      <a:endParaRPr lang="en-US" dirty="0"/>
                    </a:p>
                  </a:txBody>
                  <a:tcPr/>
                </a:tc>
                <a:tc>
                  <a:txBody>
                    <a:bodyPr/>
                    <a:lstStyle/>
                    <a:p>
                      <a:r>
                        <a:rPr lang="fa-IR" dirty="0" smtClean="0"/>
                        <a:t>نام ونام</a:t>
                      </a:r>
                      <a:r>
                        <a:rPr lang="fa-IR" baseline="0" dirty="0" smtClean="0"/>
                        <a:t> خانوادگی </a:t>
                      </a:r>
                      <a:endParaRPr lang="en-US" dirty="0"/>
                    </a:p>
                  </a:txBody>
                  <a:tcPr/>
                </a:tc>
                <a:tc>
                  <a:txBody>
                    <a:bodyPr/>
                    <a:lstStyle/>
                    <a:p>
                      <a:r>
                        <a:rPr lang="fa-IR" dirty="0" smtClean="0"/>
                        <a:t>ردیف</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graphicFrame>
        <p:nvGraphicFramePr>
          <p:cNvPr id="8" name="Table 7"/>
          <p:cNvGraphicFramePr>
            <a:graphicFrameLocks noGrp="1"/>
          </p:cNvGraphicFramePr>
          <p:nvPr/>
        </p:nvGraphicFramePr>
        <p:xfrm>
          <a:off x="1643042" y="5143512"/>
          <a:ext cx="6096000" cy="741680"/>
        </p:xfrm>
        <a:graphic>
          <a:graphicData uri="http://schemas.openxmlformats.org/drawingml/2006/table">
            <a:tbl>
              <a:tblPr firstRow="1" bandRow="1">
                <a:tableStyleId>{616DA210-FB5B-4158-B5E0-FEB733F419BA}</a:tableStyleId>
              </a:tblPr>
              <a:tblGrid>
                <a:gridCol w="1219200"/>
                <a:gridCol w="1219200"/>
                <a:gridCol w="1219200"/>
                <a:gridCol w="1219200"/>
                <a:gridCol w="1219200"/>
              </a:tblGrid>
              <a:tr h="370840">
                <a:tc>
                  <a:txBody>
                    <a:bodyPr/>
                    <a:lstStyle/>
                    <a:p>
                      <a:r>
                        <a:rPr lang="fa-IR" dirty="0" smtClean="0"/>
                        <a:t>تاریخ ثبت</a:t>
                      </a:r>
                      <a:endParaRPr lang="en-US" dirty="0"/>
                    </a:p>
                  </a:txBody>
                  <a:tcPr/>
                </a:tc>
                <a:tc>
                  <a:txBody>
                    <a:bodyPr/>
                    <a:lstStyle/>
                    <a:p>
                      <a:r>
                        <a:rPr lang="fa-IR" dirty="0" smtClean="0"/>
                        <a:t>محل ثبت</a:t>
                      </a:r>
                      <a:endParaRPr lang="en-US" dirty="0"/>
                    </a:p>
                  </a:txBody>
                  <a:tcPr/>
                </a:tc>
                <a:tc>
                  <a:txBody>
                    <a:bodyPr/>
                    <a:lstStyle/>
                    <a:p>
                      <a:r>
                        <a:rPr lang="fa-IR" dirty="0" smtClean="0"/>
                        <a:t>شماره ثبت</a:t>
                      </a:r>
                      <a:endParaRPr lang="en-US" dirty="0"/>
                    </a:p>
                  </a:txBody>
                  <a:tcPr/>
                </a:tc>
                <a:tc>
                  <a:txBody>
                    <a:bodyPr/>
                    <a:lstStyle/>
                    <a:p>
                      <a:r>
                        <a:rPr lang="fa-IR" dirty="0" smtClean="0"/>
                        <a:t>نوع شرکت </a:t>
                      </a:r>
                      <a:endParaRPr lang="en-US" dirty="0"/>
                    </a:p>
                  </a:txBody>
                  <a:tcPr/>
                </a:tc>
                <a:tc>
                  <a:txBody>
                    <a:bodyPr/>
                    <a:lstStyle/>
                    <a:p>
                      <a:r>
                        <a:rPr lang="fa-IR" dirty="0" smtClean="0"/>
                        <a:t>نام شرکت</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3074" name="Picture 2" descr="G:\amozeshkadah\karafrini\91\projah\2.bmp"/>
          <p:cNvPicPr>
            <a:picLocks noGrp="1" noChangeAspect="1" noChangeArrowheads="1"/>
          </p:cNvPicPr>
          <p:nvPr>
            <p:ph idx="1"/>
          </p:nvPr>
        </p:nvPicPr>
        <p:blipFill>
          <a:blip r:embed="rId2"/>
          <a:srcRect/>
          <a:stretch>
            <a:fillRect/>
          </a:stretch>
        </p:blipFill>
        <p:spPr bwMode="auto">
          <a:xfrm>
            <a:off x="214282" y="1263345"/>
            <a:ext cx="8572560" cy="50915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5650" y="188913"/>
            <a:ext cx="6870700" cy="844550"/>
          </a:xfrm>
        </p:spPr>
        <p:txBody>
          <a:bodyPr/>
          <a:lstStyle/>
          <a:p>
            <a:pPr eaLnBrk="1" hangingPunct="1"/>
            <a:r>
              <a:rPr lang="fa-IR" sz="4800" dirty="0" smtClean="0">
                <a:solidFill>
                  <a:schemeClr val="bg2">
                    <a:lumMod val="10000"/>
                  </a:schemeClr>
                </a:solidFill>
                <a:latin typeface="Tahoma" pitchFamily="34" charset="0"/>
                <a:cs typeface="2  Titr" pitchFamily="2" charset="-78"/>
              </a:rPr>
              <a:t>1-2- خلاصه طرح</a:t>
            </a:r>
          </a:p>
        </p:txBody>
      </p:sp>
      <p:sp>
        <p:nvSpPr>
          <p:cNvPr id="20484" name="Slide Number Placeholder 5"/>
          <p:cNvSpPr>
            <a:spLocks noGrp="1"/>
          </p:cNvSpPr>
          <p:nvPr>
            <p:ph type="sldNum" sz="quarter" idx="11"/>
          </p:nvPr>
        </p:nvSpPr>
        <p:spPr/>
        <p:txBody>
          <a:bodyPr/>
          <a:lstStyle/>
          <a:p>
            <a:pPr>
              <a:defRPr/>
            </a:pPr>
            <a:fld id="{7F0D7306-64EC-43F8-B0EF-344F3AB6A599}" type="slidenum">
              <a:rPr lang="ar-SA"/>
              <a:pPr>
                <a:defRPr/>
              </a:pPr>
              <a:t>18</a:t>
            </a:fld>
            <a:endParaRPr lang="en-US"/>
          </a:p>
        </p:txBody>
      </p:sp>
      <p:sp>
        <p:nvSpPr>
          <p:cNvPr id="5" name="Rectangle 4"/>
          <p:cNvSpPr/>
          <p:nvPr/>
        </p:nvSpPr>
        <p:spPr>
          <a:xfrm>
            <a:off x="357158" y="1357298"/>
            <a:ext cx="8286808" cy="1569660"/>
          </a:xfrm>
          <a:prstGeom prst="rect">
            <a:avLst/>
          </a:prstGeom>
        </p:spPr>
        <p:txBody>
          <a:bodyPr wrap="square">
            <a:spAutoFit/>
          </a:bodyPr>
          <a:lstStyle/>
          <a:p>
            <a:pPr algn="r" rtl="1"/>
            <a:r>
              <a:rPr lang="fa-IR" sz="2400" dirty="0" smtClean="0">
                <a:solidFill>
                  <a:schemeClr val="bg2">
                    <a:lumMod val="10000"/>
                  </a:schemeClr>
                </a:solidFill>
                <a:latin typeface="Adobe Arabic"/>
                <a:ea typeface="Adobe Arabic"/>
                <a:cs typeface="2  Homa" pitchFamily="2" charset="-78"/>
              </a:rPr>
              <a:t>خلاصه طرح شامل نکات ضروری باشد که مخاطب را برای رسیدن به هدف مورد نظر راهنمایی کندو </a:t>
            </a:r>
            <a:r>
              <a:rPr lang="fa-IR" sz="2400" dirty="0" smtClean="0">
                <a:solidFill>
                  <a:schemeClr val="bg2">
                    <a:lumMod val="10000"/>
                  </a:schemeClr>
                </a:solidFill>
                <a:latin typeface="Adobe Arabic"/>
                <a:ea typeface="Adobe Arabic"/>
                <a:cs typeface="B Koodak" pitchFamily="2" charset="-78"/>
              </a:rPr>
              <a:t>معمولا در آخرین مرحله تدوین طرح کسب و کار تهیه می گردد اما به دلیل اهمیت موضوعی و ایجاد نمودن دید کلی به سرمایه گذاران ، شرکا و ... طرح در اول طرح کسب و کار ارائه می گردد. </a:t>
            </a:r>
            <a:endParaRPr lang="fa-IR" sz="2400" dirty="0" smtClean="0">
              <a:solidFill>
                <a:schemeClr val="bg2">
                  <a:lumMod val="10000"/>
                </a:schemeClr>
              </a:solidFill>
              <a:latin typeface="Adobe Arabic"/>
              <a:ea typeface="Adobe Arabic"/>
              <a:cs typeface="2  Homa" pitchFamily="2" charset="-78"/>
            </a:endParaRPr>
          </a:p>
        </p:txBody>
      </p:sp>
      <p:sp>
        <p:nvSpPr>
          <p:cNvPr id="8" name="Rectangle 7"/>
          <p:cNvSpPr/>
          <p:nvPr/>
        </p:nvSpPr>
        <p:spPr>
          <a:xfrm>
            <a:off x="642910" y="3357562"/>
            <a:ext cx="7715304" cy="2246769"/>
          </a:xfrm>
          <a:prstGeom prst="rect">
            <a:avLst/>
          </a:prstGeom>
        </p:spPr>
        <p:txBody>
          <a:bodyPr wrap="square">
            <a:spAutoFit/>
          </a:bodyPr>
          <a:lstStyle/>
          <a:p>
            <a:pPr algn="r" rtl="1"/>
            <a:r>
              <a:rPr lang="fa-IR" sz="2800" dirty="0" smtClean="0">
                <a:solidFill>
                  <a:schemeClr val="bg2">
                    <a:lumMod val="10000"/>
                  </a:schemeClr>
                </a:solidFill>
                <a:latin typeface="Adobe Arabic"/>
                <a:ea typeface="Adobe Arabic"/>
                <a:cs typeface="2  Homa" pitchFamily="2" charset="-78"/>
              </a:rPr>
              <a:t>در واقع خلاصه طرح یک دید گذرا اما بسیار عمیق فنی به مخاطب خود ارائه می نماید مخصوصا به مخاطبی که حوصله خواندن کل طرح را نداشته و با خواندن این بخش می تواند نسبت به طرح شما ارائه نظر دهد و تصمیم گیری کند با شما مشارکت نماید یا خیر</a:t>
            </a:r>
            <a:endParaRPr lang="en-US" sz="2800" dirty="0" smtClean="0">
              <a:solidFill>
                <a:schemeClr val="bg2">
                  <a:lumMod val="10000"/>
                </a:schemeClr>
              </a:solidFill>
              <a:latin typeface="Adobe Arabic"/>
              <a:ea typeface="Adobe Arabic"/>
              <a:cs typeface="2  Homa" pitchFamily="2" charset="-78"/>
            </a:endParaRPr>
          </a:p>
        </p:txBody>
      </p:sp>
      <p:sp>
        <p:nvSpPr>
          <p:cNvPr id="9" name="Rectangle 3"/>
          <p:cNvSpPr txBox="1">
            <a:spLocks noChangeArrowheads="1"/>
          </p:cNvSpPr>
          <p:nvPr/>
        </p:nvSpPr>
        <p:spPr bwMode="auto">
          <a:xfrm>
            <a:off x="1285852" y="5643578"/>
            <a:ext cx="6710350" cy="42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marL="548640" marR="0" lvl="1" indent="-201168" algn="r" defTabSz="914400" rtl="0" eaLnBrk="1" fontAlgn="auto" latinLnBrk="0" hangingPunct="1">
              <a:lnSpc>
                <a:spcPct val="80000"/>
              </a:lnSpc>
              <a:spcBef>
                <a:spcPct val="20000"/>
              </a:spcBef>
              <a:spcAft>
                <a:spcPts val="0"/>
              </a:spcAft>
              <a:buClr>
                <a:schemeClr val="accent1"/>
              </a:buClr>
              <a:buSzTx/>
              <a:buFont typeface="Verdana"/>
              <a:buChar char="◦"/>
              <a:tabLst/>
              <a:defRPr/>
            </a:pPr>
            <a:r>
              <a:rPr kumimoji="0" lang="ar-SA" sz="2000" b="0" i="0" u="none" strike="noStrike" kern="0" cap="none" spc="0" normalizeH="0" baseline="0" noProof="0" dirty="0" smtClean="0">
                <a:ln>
                  <a:noFill/>
                </a:ln>
                <a:solidFill>
                  <a:srgbClr val="FF0000"/>
                </a:solidFill>
                <a:effectLst/>
                <a:uLnTx/>
                <a:uFillTx/>
                <a:latin typeface="Adobe Arabic" pitchFamily="18" charset="-78"/>
                <a:cs typeface="2  Homa" pitchFamily="2" charset="-78"/>
              </a:rPr>
              <a:t>اگر بتواند توجه خواننده را جلب نمايد بقيه گزارش نيز خوانده خواهد شد</a:t>
            </a:r>
            <a:r>
              <a:rPr kumimoji="0" lang="ar-SA" sz="2000" b="0" i="0" u="none" strike="noStrike" kern="0" cap="none" spc="0" normalizeH="0" baseline="0" noProof="0" dirty="0" smtClean="0">
                <a:ln>
                  <a:noFill/>
                </a:ln>
                <a:solidFill>
                  <a:schemeClr val="bg2">
                    <a:lumMod val="10000"/>
                  </a:schemeClr>
                </a:solidFill>
                <a:effectLst/>
                <a:uLnTx/>
                <a:uFillTx/>
                <a:latin typeface="Adobe Arabic" pitchFamily="18" charset="-78"/>
                <a:cs typeface="Adobe Arabic" pitchFamily="18" charset="-78"/>
              </a:rPr>
              <a:t>.</a:t>
            </a:r>
            <a:endParaRPr kumimoji="0" lang="en-US" sz="2000" b="0" i="0" u="none" strike="noStrike" kern="0" cap="none" spc="0" normalizeH="0" baseline="0" noProof="0" dirty="0" smtClean="0">
              <a:ln>
                <a:noFill/>
              </a:ln>
              <a:solidFill>
                <a:schemeClr val="bg2">
                  <a:lumMod val="10000"/>
                </a:schemeClr>
              </a:solidFill>
              <a:effectLst/>
              <a:uLnTx/>
              <a:uFillTx/>
              <a:latin typeface="Adobe Arabic" pitchFamily="18" charset="-78"/>
              <a:cs typeface="Adobe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p:bldP spid="9"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4213" y="188913"/>
            <a:ext cx="6870700" cy="844550"/>
          </a:xfrm>
        </p:spPr>
        <p:txBody>
          <a:bodyPr/>
          <a:lstStyle/>
          <a:p>
            <a:pPr eaLnBrk="1" hangingPunct="1"/>
            <a:r>
              <a:rPr lang="fa-IR" sz="4000" i="1" dirty="0" smtClean="0">
                <a:solidFill>
                  <a:schemeClr val="bg2">
                    <a:lumMod val="10000"/>
                  </a:schemeClr>
                </a:solidFill>
                <a:latin typeface="Tahoma" pitchFamily="34" charset="0"/>
                <a:cs typeface="2  Titr" pitchFamily="2" charset="-78"/>
              </a:rPr>
              <a:t>خلاصه طرح شامل موارد زیر می باشد </a:t>
            </a:r>
            <a:endParaRPr lang="en-US" sz="4000" i="1" dirty="0" smtClean="0">
              <a:solidFill>
                <a:schemeClr val="bg2">
                  <a:lumMod val="10000"/>
                </a:schemeClr>
              </a:solidFill>
              <a:latin typeface="Tahoma" pitchFamily="34" charset="0"/>
              <a:cs typeface="2  Titr" pitchFamily="2" charset="-78"/>
            </a:endParaRPr>
          </a:p>
        </p:txBody>
      </p:sp>
      <p:sp>
        <p:nvSpPr>
          <p:cNvPr id="21508" name="Slide Number Placeholder 5"/>
          <p:cNvSpPr>
            <a:spLocks noGrp="1"/>
          </p:cNvSpPr>
          <p:nvPr>
            <p:ph type="sldNum" sz="quarter" idx="11"/>
          </p:nvPr>
        </p:nvSpPr>
        <p:spPr/>
        <p:txBody>
          <a:bodyPr/>
          <a:lstStyle/>
          <a:p>
            <a:pPr>
              <a:defRPr/>
            </a:pPr>
            <a:fld id="{73D77ADD-BA03-4A15-8306-F25F1A0E8985}" type="slidenum">
              <a:rPr lang="ar-SA"/>
              <a:pPr>
                <a:defRPr/>
              </a:pPr>
              <a:t>19</a:t>
            </a:fld>
            <a:endParaRPr lang="en-US"/>
          </a:p>
        </p:txBody>
      </p:sp>
      <p:sp>
        <p:nvSpPr>
          <p:cNvPr id="10" name="Content Placeholder 9"/>
          <p:cNvSpPr>
            <a:spLocks noGrp="1"/>
          </p:cNvSpPr>
          <p:nvPr>
            <p:ph idx="1"/>
          </p:nvPr>
        </p:nvSpPr>
        <p:spPr>
          <a:xfrm>
            <a:off x="0" y="1500174"/>
            <a:ext cx="9144000" cy="857256"/>
          </a:xfrm>
        </p:spPr>
        <p:txBody>
          <a:bodyPr/>
          <a:lstStyle/>
          <a:p>
            <a:pPr algn="r" rtl="1">
              <a:buNone/>
            </a:pPr>
            <a:r>
              <a:rPr lang="fa-IR" dirty="0" smtClean="0">
                <a:solidFill>
                  <a:schemeClr val="bg2">
                    <a:lumMod val="10000"/>
                  </a:schemeClr>
                </a:solidFill>
                <a:latin typeface="Adobe Arabic"/>
                <a:ea typeface="Adobe Arabic"/>
                <a:cs typeface="B Koodak" pitchFamily="2" charset="-78"/>
              </a:rPr>
              <a:t>1- مشخصات طرح( نام ونوع طرح ، تعداد پرسنل ، نام وکاربرد محصول یاخدمت،ظرفیت تولید )</a:t>
            </a:r>
            <a:endParaRPr lang="en-US" dirty="0"/>
          </a:p>
        </p:txBody>
      </p:sp>
      <p:sp>
        <p:nvSpPr>
          <p:cNvPr id="11" name="Rectangle 3"/>
          <p:cNvSpPr txBox="1">
            <a:spLocks noChangeArrowheads="1"/>
          </p:cNvSpPr>
          <p:nvPr/>
        </p:nvSpPr>
        <p:spPr bwMode="auto">
          <a:xfrm>
            <a:off x="1584298" y="5429264"/>
            <a:ext cx="755970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1" eaLnBrk="1" fontAlgn="base" latinLnBrk="0" hangingPunct="1">
              <a:lnSpc>
                <a:spcPct val="100000"/>
              </a:lnSpc>
              <a:spcBef>
                <a:spcPct val="20000"/>
              </a:spcBef>
              <a:spcAft>
                <a:spcPct val="0"/>
              </a:spcAft>
              <a:buClr>
                <a:schemeClr val="hlink"/>
              </a:buClr>
              <a:buSzTx/>
              <a:tabLst/>
              <a:defRPr/>
            </a:pPr>
            <a:r>
              <a:rPr kumimoji="0" lang="fa-IR" sz="2800" b="1" i="0" u="none" strike="noStrike" kern="0" cap="none" spc="0" normalizeH="0" baseline="0" noProof="0" dirty="0" smtClean="0">
                <a:ln>
                  <a:noFill/>
                </a:ln>
                <a:solidFill>
                  <a:schemeClr val="bg2">
                    <a:lumMod val="10000"/>
                  </a:schemeClr>
                </a:solidFill>
                <a:effectLst/>
                <a:uLnTx/>
                <a:uFillTx/>
                <a:latin typeface="Adobe Arabic"/>
                <a:ea typeface="Adobe Arabic"/>
                <a:cs typeface="B Koodak" pitchFamily="2" charset="-78"/>
              </a:rPr>
              <a:t>6- درصد تولید در نقطه</a:t>
            </a:r>
            <a:r>
              <a:rPr kumimoji="0" lang="fa-IR" sz="2800" b="1" i="0" u="none" strike="noStrike" kern="0" cap="none" spc="0" normalizeH="0" noProof="0" dirty="0" smtClean="0">
                <a:ln>
                  <a:noFill/>
                </a:ln>
                <a:solidFill>
                  <a:schemeClr val="bg2">
                    <a:lumMod val="10000"/>
                  </a:schemeClr>
                </a:solidFill>
                <a:effectLst/>
                <a:uLnTx/>
                <a:uFillTx/>
                <a:latin typeface="Adobe Arabic"/>
                <a:ea typeface="Adobe Arabic"/>
                <a:cs typeface="B Koodak" pitchFamily="2" charset="-78"/>
              </a:rPr>
              <a:t> سربه سر ، دوره بازگشت سرمایه </a:t>
            </a:r>
            <a:endParaRPr kumimoji="0" lang="en-US" sz="2800" b="1" i="0" u="none" strike="noStrike" kern="0" cap="none" spc="0" normalizeH="0" baseline="0" noProof="0" dirty="0" smtClean="0">
              <a:ln>
                <a:noFill/>
              </a:ln>
              <a:solidFill>
                <a:schemeClr val="bg2">
                  <a:lumMod val="10000"/>
                </a:schemeClr>
              </a:solidFill>
              <a:effectLst/>
              <a:uLnTx/>
              <a:uFillTx/>
              <a:latin typeface="Adobe Arabic"/>
              <a:ea typeface="Adobe Arabic"/>
              <a:cs typeface="B Koodak" pitchFamily="2" charset="-78"/>
            </a:endParaRPr>
          </a:p>
        </p:txBody>
      </p:sp>
      <p:sp>
        <p:nvSpPr>
          <p:cNvPr id="13" name="Rectangle 12"/>
          <p:cNvSpPr/>
          <p:nvPr/>
        </p:nvSpPr>
        <p:spPr>
          <a:xfrm>
            <a:off x="2000200" y="2714620"/>
            <a:ext cx="7143800" cy="523220"/>
          </a:xfrm>
          <a:prstGeom prst="rect">
            <a:avLst/>
          </a:prstGeom>
        </p:spPr>
        <p:txBody>
          <a:bodyPr wrap="square">
            <a:spAutoFit/>
          </a:bodyPr>
          <a:lstStyle/>
          <a:p>
            <a:pPr algn="r"/>
            <a:r>
              <a:rPr lang="fa-IR" sz="2800" b="1" kern="0" dirty="0" smtClean="0">
                <a:solidFill>
                  <a:schemeClr val="bg2">
                    <a:lumMod val="10000"/>
                  </a:schemeClr>
                </a:solidFill>
                <a:latin typeface="Adobe Arabic"/>
                <a:ea typeface="Adobe Arabic"/>
                <a:cs typeface="B Koodak" pitchFamily="2" charset="-78"/>
              </a:rPr>
              <a:t>2 – مشخصات زمین وساختمان</a:t>
            </a:r>
            <a:endParaRPr lang="en-US" sz="2800" dirty="0"/>
          </a:p>
        </p:txBody>
      </p:sp>
      <p:sp>
        <p:nvSpPr>
          <p:cNvPr id="14" name="Rectangle 13"/>
          <p:cNvSpPr/>
          <p:nvPr/>
        </p:nvSpPr>
        <p:spPr>
          <a:xfrm>
            <a:off x="2571704" y="3357562"/>
            <a:ext cx="6572296" cy="523220"/>
          </a:xfrm>
          <a:prstGeom prst="rect">
            <a:avLst/>
          </a:prstGeom>
        </p:spPr>
        <p:txBody>
          <a:bodyPr wrap="square">
            <a:spAutoFit/>
          </a:bodyPr>
          <a:lstStyle/>
          <a:p>
            <a:pPr algn="r" rtl="1"/>
            <a:r>
              <a:rPr lang="fa-IR" sz="2800" b="1" kern="0" dirty="0" smtClean="0">
                <a:solidFill>
                  <a:schemeClr val="bg2">
                    <a:lumMod val="10000"/>
                  </a:schemeClr>
                </a:solidFill>
                <a:latin typeface="Adobe Arabic"/>
                <a:ea typeface="Adobe Arabic"/>
                <a:cs typeface="B Koodak" pitchFamily="2" charset="-78"/>
              </a:rPr>
              <a:t>3- سرمایه ، سرمایه ثابت وسرمایه در گردش</a:t>
            </a:r>
            <a:endParaRPr lang="en-US" sz="2800" dirty="0"/>
          </a:p>
        </p:txBody>
      </p:sp>
      <p:sp>
        <p:nvSpPr>
          <p:cNvPr id="15" name="Rectangle 14"/>
          <p:cNvSpPr/>
          <p:nvPr/>
        </p:nvSpPr>
        <p:spPr>
          <a:xfrm>
            <a:off x="4052542" y="3929066"/>
            <a:ext cx="5091458" cy="523220"/>
          </a:xfrm>
          <a:prstGeom prst="rect">
            <a:avLst/>
          </a:prstGeom>
        </p:spPr>
        <p:txBody>
          <a:bodyPr wrap="none">
            <a:spAutoFit/>
          </a:bodyPr>
          <a:lstStyle/>
          <a:p>
            <a:r>
              <a:rPr lang="fa-IR" sz="2800" b="1" kern="0" dirty="0" smtClean="0">
                <a:solidFill>
                  <a:schemeClr val="bg2">
                    <a:lumMod val="10000"/>
                  </a:schemeClr>
                </a:solidFill>
                <a:latin typeface="Adobe Arabic"/>
                <a:ea typeface="Adobe Arabic"/>
                <a:cs typeface="B Koodak" pitchFamily="2" charset="-78"/>
              </a:rPr>
              <a:t>4- هزینه های ثابت ومتغیر تولید  سالیانه </a:t>
            </a:r>
            <a:endParaRPr lang="en-US" sz="2800" dirty="0"/>
          </a:p>
        </p:txBody>
      </p:sp>
      <p:sp>
        <p:nvSpPr>
          <p:cNvPr id="17" name="Rectangle 16"/>
          <p:cNvSpPr/>
          <p:nvPr/>
        </p:nvSpPr>
        <p:spPr>
          <a:xfrm>
            <a:off x="2983339" y="4714884"/>
            <a:ext cx="6160661" cy="523220"/>
          </a:xfrm>
          <a:prstGeom prst="rect">
            <a:avLst/>
          </a:prstGeom>
        </p:spPr>
        <p:txBody>
          <a:bodyPr wrap="none">
            <a:spAutoFit/>
          </a:bodyPr>
          <a:lstStyle/>
          <a:p>
            <a:pPr marL="342900" lvl="0" indent="-342900" algn="r" rtl="1" fontAlgn="base">
              <a:spcBef>
                <a:spcPct val="20000"/>
              </a:spcBef>
              <a:spcAft>
                <a:spcPct val="0"/>
              </a:spcAft>
              <a:buClr>
                <a:schemeClr val="hlink"/>
              </a:buClr>
              <a:defRPr/>
            </a:pPr>
            <a:r>
              <a:rPr lang="fa-IR" sz="2800" b="1" kern="0" dirty="0" smtClean="0">
                <a:solidFill>
                  <a:schemeClr val="bg2">
                    <a:lumMod val="10000"/>
                  </a:schemeClr>
                </a:solidFill>
                <a:latin typeface="Adobe Arabic"/>
                <a:ea typeface="Adobe Arabic"/>
                <a:cs typeface="B Koodak" pitchFamily="2" charset="-78"/>
              </a:rPr>
              <a:t>5- میزان مصرف انرژی سالیانه (آب ،برق وگاز و...</a:t>
            </a:r>
            <a:endParaRPr lang="en-US" sz="2800" b="1" kern="0" dirty="0" smtClean="0">
              <a:solidFill>
                <a:schemeClr val="bg2">
                  <a:lumMod val="10000"/>
                </a:schemeClr>
              </a:solidFill>
              <a:latin typeface="Adobe Arabic"/>
              <a:ea typeface="Adobe Arabic"/>
              <a:cs typeface="B Koodak"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down)">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3" grpId="0" build="allAtOnce"/>
      <p:bldP spid="14" grpId="0" build="allAtOnce"/>
      <p:bldP spid="15" grpId="0" build="allAtOnce"/>
      <p:bldP spid="1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rtl="1" eaLnBrk="1" hangingPunct="1"/>
            <a:r>
              <a:rPr lang="ar-AE" dirty="0" smtClean="0">
                <a:solidFill>
                  <a:srgbClr val="FFFF00"/>
                </a:solidFill>
                <a:cs typeface="B Titr" pitchFamily="2" charset="-78"/>
              </a:rPr>
              <a:t>طرح  کسب و کار </a:t>
            </a:r>
            <a:r>
              <a:rPr lang="en-US" dirty="0" smtClean="0">
                <a:solidFill>
                  <a:srgbClr val="FFFF00"/>
                </a:solidFill>
                <a:cs typeface="B Titr" pitchFamily="2" charset="-78"/>
              </a:rPr>
              <a:t>Business Plan)BP</a:t>
            </a:r>
            <a:r>
              <a:rPr lang="fa-IR" dirty="0" smtClean="0">
                <a:solidFill>
                  <a:srgbClr val="FFFF00"/>
                </a:solidFill>
                <a:cs typeface="B Titr" pitchFamily="2" charset="-78"/>
              </a:rPr>
              <a:t>)</a:t>
            </a:r>
            <a:endParaRPr lang="en-US" dirty="0" smtClean="0">
              <a:solidFill>
                <a:srgbClr val="FFFF00"/>
              </a:solidFill>
              <a:cs typeface="B Titr" pitchFamily="2" charset="-78"/>
            </a:endParaRPr>
          </a:p>
        </p:txBody>
      </p:sp>
      <p:sp>
        <p:nvSpPr>
          <p:cNvPr id="4099" name="Content Placeholder 2"/>
          <p:cNvSpPr>
            <a:spLocks noGrp="1"/>
          </p:cNvSpPr>
          <p:nvPr>
            <p:ph idx="1"/>
          </p:nvPr>
        </p:nvSpPr>
        <p:spPr>
          <a:xfrm>
            <a:off x="357188" y="4000504"/>
            <a:ext cx="8429625" cy="2324096"/>
          </a:xfrm>
        </p:spPr>
        <p:txBody>
          <a:bodyPr/>
          <a:lstStyle/>
          <a:p>
            <a:pPr algn="r" rtl="1" eaLnBrk="1" hangingPunct="1">
              <a:buNone/>
            </a:pPr>
            <a:r>
              <a:rPr lang="ar-AE" dirty="0" smtClean="0">
                <a:solidFill>
                  <a:srgbClr val="0000FF"/>
                </a:solidFill>
                <a:cs typeface="B Koodak" pitchFamily="2" charset="-78"/>
              </a:rPr>
              <a:t>.طرح کسب و کار همان چیزی است که باید به سرمایه‌گذاران ارائه کنید تا به سرمایه‌گذاری روی ایده‌ی عالی شما ترغیب شوند. و البته طرح کسب و کار سندی است که به خودتان و دیگران نشان می‌دهد کسب و کار شما عملا درباره‌ی چیست و قرار است چگونه راه بیافتد و چگونه رشد کند.</a:t>
            </a:r>
            <a:endParaRPr lang="en-US" dirty="0" smtClean="0">
              <a:solidFill>
                <a:srgbClr val="0000FF"/>
              </a:solidFill>
              <a:cs typeface="B Koodak" pitchFamily="2" charset="-78"/>
            </a:endParaRPr>
          </a:p>
        </p:txBody>
      </p:sp>
      <p:sp>
        <p:nvSpPr>
          <p:cNvPr id="4" name="Rectangle 3"/>
          <p:cNvSpPr/>
          <p:nvPr/>
        </p:nvSpPr>
        <p:spPr>
          <a:xfrm>
            <a:off x="500034" y="1571612"/>
            <a:ext cx="8286808" cy="954107"/>
          </a:xfrm>
          <a:prstGeom prst="rect">
            <a:avLst/>
          </a:prstGeom>
        </p:spPr>
        <p:txBody>
          <a:bodyPr wrap="square">
            <a:spAutoFit/>
          </a:bodyPr>
          <a:lstStyle/>
          <a:p>
            <a:pPr algn="r" rtl="1"/>
            <a:r>
              <a:rPr lang="ar-AE" sz="2800" dirty="0" smtClean="0">
                <a:solidFill>
                  <a:srgbClr val="0000FF"/>
                </a:solidFill>
                <a:cs typeface="B Koodak" pitchFamily="2" charset="-78"/>
              </a:rPr>
              <a:t>طرح یا برنامه‌ی کسب و کار </a:t>
            </a:r>
            <a:r>
              <a:rPr lang="en-US" sz="2800" dirty="0" smtClean="0">
                <a:solidFill>
                  <a:srgbClr val="0000FF"/>
                </a:solidFill>
                <a:cs typeface="B Koodak" pitchFamily="2" charset="-78"/>
              </a:rPr>
              <a:t>BP</a:t>
            </a:r>
            <a:r>
              <a:rPr lang="ar-AE" sz="2800" dirty="0" smtClean="0">
                <a:solidFill>
                  <a:srgbClr val="0000FF"/>
                </a:solidFill>
                <a:cs typeface="B Koodak" pitchFamily="2" charset="-78"/>
              </a:rPr>
              <a:t>(</a:t>
            </a:r>
            <a:r>
              <a:rPr lang="en-US" sz="2800" dirty="0" smtClean="0">
                <a:solidFill>
                  <a:srgbClr val="0000FF"/>
                </a:solidFill>
                <a:cs typeface="B Koodak" pitchFamily="2" charset="-78"/>
              </a:rPr>
              <a:t>Business Plan </a:t>
            </a:r>
            <a:r>
              <a:rPr lang="fa-IR" sz="2800" dirty="0" smtClean="0">
                <a:solidFill>
                  <a:srgbClr val="0000FF"/>
                </a:solidFill>
                <a:cs typeface="B Koodak" pitchFamily="2" charset="-78"/>
              </a:rPr>
              <a:t>)</a:t>
            </a:r>
            <a:r>
              <a:rPr lang="ar-AE" sz="2800" dirty="0" smtClean="0">
                <a:solidFill>
                  <a:srgbClr val="0000FF"/>
                </a:solidFill>
                <a:cs typeface="B Koodak" pitchFamily="2" charset="-78"/>
              </a:rPr>
              <a:t>معروف‌ترین اصطلاحی است که در دنیای کارآفرینی شنیده می‌شود</a:t>
            </a:r>
            <a:endParaRPr lang="en-US" sz="2800" dirty="0"/>
          </a:p>
        </p:txBody>
      </p:sp>
      <p:sp>
        <p:nvSpPr>
          <p:cNvPr id="5" name="Rectangle 4"/>
          <p:cNvSpPr/>
          <p:nvPr/>
        </p:nvSpPr>
        <p:spPr>
          <a:xfrm>
            <a:off x="285720" y="2928934"/>
            <a:ext cx="8501122" cy="523220"/>
          </a:xfrm>
          <a:prstGeom prst="rect">
            <a:avLst/>
          </a:prstGeom>
        </p:spPr>
        <p:txBody>
          <a:bodyPr wrap="square">
            <a:spAutoFit/>
          </a:bodyPr>
          <a:lstStyle/>
          <a:p>
            <a:pPr algn="r" rtl="1"/>
            <a:r>
              <a:rPr lang="ar-AE" sz="2800" dirty="0" smtClean="0">
                <a:solidFill>
                  <a:srgbClr val="0000FF"/>
                </a:solidFill>
                <a:cs typeface="B Koodak" pitchFamily="2" charset="-78"/>
              </a:rPr>
              <a:t> طرح کسب و کار پیش‌نیاز اصلی راه‌اندازی هر کسب و کار است. </a:t>
            </a:r>
            <a:endParaRPr lang="fa-IR" sz="2800" dirty="0" smtClean="0">
              <a:solidFill>
                <a:srgbClr val="0000FF"/>
              </a:solidFill>
              <a:cs typeface="B Koodak"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additive="base">
                                        <p:cTn id="19"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 grpId="0" build="allAtOnce"/>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1-3- معرفی محصول یا خدمات  </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a:xfrm>
            <a:off x="457200" y="1447800"/>
            <a:ext cx="8229600" cy="1624010"/>
          </a:xfrm>
        </p:spPr>
        <p:txBody>
          <a:bodyPr/>
          <a:lstStyle/>
          <a:p>
            <a:pPr algn="r" rtl="1"/>
            <a:r>
              <a:rPr lang="fa-IR" dirty="0" smtClean="0">
                <a:solidFill>
                  <a:schemeClr val="bg2">
                    <a:lumMod val="10000"/>
                  </a:schemeClr>
                </a:solidFill>
                <a:cs typeface="B Koodak" pitchFamily="2" charset="-78"/>
              </a:rPr>
              <a:t>ویژگی ها ،مزیت های رقابتی ،تکنولوژی ساخت ،مواد اولیه، کنترل کیفیت وخدمات پس از فروش و...</a:t>
            </a:r>
            <a:endParaRPr lang="en-US" dirty="0">
              <a:solidFill>
                <a:schemeClr val="bg2">
                  <a:lumMod val="10000"/>
                </a:schemeClr>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dirty="0" smtClean="0"/>
          </a:p>
        </p:txBody>
      </p:sp>
      <p:sp>
        <p:nvSpPr>
          <p:cNvPr id="25603" name="Content Placeholder 2"/>
          <p:cNvSpPr>
            <a:spLocks noGrp="1"/>
          </p:cNvSpPr>
          <p:nvPr>
            <p:ph idx="1"/>
          </p:nvPr>
        </p:nvSpPr>
        <p:spPr/>
        <p:txBody>
          <a:bodyPr/>
          <a:lstStyle/>
          <a:p>
            <a:pPr eaLnBrk="1" hangingPunct="1"/>
            <a:endParaRPr lang="en-US" dirty="0" smtClean="0">
              <a:cs typeface="Tahoma" pitchFamily="34" charset="0"/>
            </a:endParaRPr>
          </a:p>
        </p:txBody>
      </p:sp>
      <p:pic>
        <p:nvPicPr>
          <p:cNvPr id="25604" name="Picture 4" descr="1545_ghalpagh06"/>
          <p:cNvPicPr>
            <a:picLocks noChangeAspect="1" noChangeArrowheads="1"/>
          </p:cNvPicPr>
          <p:nvPr/>
        </p:nvPicPr>
        <p:blipFill>
          <a:blip r:embed="rId2"/>
          <a:stretch>
            <a:fillRect/>
          </a:stretch>
        </p:blipFill>
        <p:spPr bwMode="auto">
          <a:xfrm>
            <a:off x="928662" y="1357298"/>
            <a:ext cx="7643866" cy="5072098"/>
          </a:xfrm>
          <a:prstGeom prst="rect">
            <a:avLst/>
          </a:prstGeom>
          <a:solidFill>
            <a:schemeClr val="tx2">
              <a:lumMod val="60000"/>
              <a:lumOff val="40000"/>
            </a:schemeClr>
          </a:solidFill>
          <a:ln>
            <a:gradFill>
              <a:gsLst>
                <a:gs pos="0">
                  <a:srgbClr val="FFF200"/>
                </a:gs>
                <a:gs pos="45000">
                  <a:srgbClr val="FF7A00"/>
                </a:gs>
                <a:gs pos="70000">
                  <a:srgbClr val="FF0300"/>
                </a:gs>
                <a:gs pos="100000">
                  <a:srgbClr val="4D0808"/>
                </a:gs>
              </a:gsLst>
              <a:lin ang="5400000" scaled="0"/>
            </a:gra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 1-4 - سوابق تولید وارایه محصول یا خدمات</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a:xfrm>
            <a:off x="428596" y="1357298"/>
            <a:ext cx="8229600" cy="4876800"/>
          </a:xfrm>
        </p:spPr>
        <p:txBody>
          <a:bodyPr/>
          <a:lstStyle/>
          <a:p>
            <a:pPr algn="r" rtl="1">
              <a:buNone/>
            </a:pPr>
            <a:r>
              <a:rPr lang="fa-IR" dirty="0" smtClean="0">
                <a:solidFill>
                  <a:schemeClr val="bg2">
                    <a:lumMod val="10000"/>
                  </a:schemeClr>
                </a:solidFill>
                <a:cs typeface="B Koodak" pitchFamily="2" charset="-78"/>
              </a:rPr>
              <a:t>- تاریخچه تولید محصول یا خدمات    (اولین بار کجا تولید شده –وضعیت تولید آن در ایران)</a:t>
            </a:r>
          </a:p>
          <a:p>
            <a:pPr algn="r" rtl="1">
              <a:buNone/>
            </a:pPr>
            <a:endParaRPr lang="en-US" dirty="0">
              <a:solidFill>
                <a:schemeClr val="bg2">
                  <a:lumMod val="10000"/>
                </a:schemeClr>
              </a:solidFill>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chemeClr val="accent1">
                  <a:lumMod val="75000"/>
                </a:schemeClr>
              </a:buClr>
            </a:pPr>
            <a:r>
              <a:rPr lang="fa-IR" dirty="0" smtClean="0">
                <a:solidFill>
                  <a:schemeClr val="bg2">
                    <a:lumMod val="10000"/>
                  </a:schemeClr>
                </a:solidFill>
                <a:cs typeface="2  Titr" pitchFamily="2" charset="-78"/>
              </a:rPr>
              <a:t>1-5-بررسی بازار ونیاز جامعه</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a:xfrm>
            <a:off x="914400" y="5715016"/>
            <a:ext cx="8229600" cy="571504"/>
          </a:xfrm>
        </p:spPr>
        <p:txBody>
          <a:bodyPr/>
          <a:lstStyle/>
          <a:p>
            <a:pPr algn="r" rtl="1">
              <a:buClr>
                <a:schemeClr val="accent1">
                  <a:lumMod val="75000"/>
                </a:schemeClr>
              </a:buClr>
              <a:buFont typeface="Wingdings" pitchFamily="2" charset="2"/>
              <a:buChar char="q"/>
            </a:pPr>
            <a:r>
              <a:rPr lang="ar-AE" sz="2400" dirty="0" smtClean="0">
                <a:solidFill>
                  <a:schemeClr val="bg2">
                    <a:lumMod val="10000"/>
                  </a:schemeClr>
                </a:solidFill>
              </a:rPr>
              <a:t> </a:t>
            </a:r>
            <a:r>
              <a:rPr lang="fa-IR" sz="2400" dirty="0" smtClean="0">
                <a:solidFill>
                  <a:schemeClr val="bg2">
                    <a:lumMod val="10000"/>
                  </a:schemeClr>
                </a:solidFill>
                <a:cs typeface="B Koodak" pitchFamily="2" charset="-78"/>
              </a:rPr>
              <a:t>در آينده چه سهمي از بازار را به دست خواهيد آورد؟</a:t>
            </a:r>
            <a:r>
              <a:rPr lang="en-US" sz="2400" dirty="0" smtClean="0">
                <a:solidFill>
                  <a:schemeClr val="bg2">
                    <a:lumMod val="10000"/>
                  </a:schemeClr>
                </a:solidFill>
                <a:cs typeface="B Koodak" pitchFamily="2" charset="-78"/>
              </a:rPr>
              <a:t>)</a:t>
            </a:r>
            <a:r>
              <a:rPr lang="fa-IR" sz="2400" dirty="0" smtClean="0">
                <a:solidFill>
                  <a:schemeClr val="bg2">
                    <a:lumMod val="10000"/>
                  </a:schemeClr>
                </a:solidFill>
                <a:cs typeface="B Koodak" pitchFamily="2" charset="-78"/>
              </a:rPr>
              <a:t>5 سال آینده</a:t>
            </a:r>
            <a:r>
              <a:rPr lang="fa-IR" sz="2400" dirty="0" smtClean="0">
                <a:solidFill>
                  <a:schemeClr val="bg2">
                    <a:lumMod val="10000"/>
                  </a:schemeClr>
                </a:solidFill>
              </a:rPr>
              <a:t>)</a:t>
            </a:r>
            <a:endParaRPr lang="en-US" sz="2400" dirty="0" smtClean="0">
              <a:solidFill>
                <a:schemeClr val="bg2">
                  <a:lumMod val="10000"/>
                </a:schemeClr>
              </a:solidFill>
            </a:endParaRPr>
          </a:p>
          <a:p>
            <a:pPr algn="r" rtl="1">
              <a:buClr>
                <a:schemeClr val="accent1">
                  <a:lumMod val="75000"/>
                </a:schemeClr>
              </a:buClr>
              <a:buFont typeface="Wingdings" pitchFamily="2" charset="2"/>
              <a:buChar char="q"/>
            </a:pPr>
            <a:endParaRPr lang="ar-AE" sz="2400" dirty="0" smtClean="0">
              <a:solidFill>
                <a:schemeClr val="bg2">
                  <a:lumMod val="10000"/>
                </a:schemeClr>
              </a:solidFill>
            </a:endParaRPr>
          </a:p>
          <a:p>
            <a:pPr algn="r" rtl="1">
              <a:buClr>
                <a:schemeClr val="accent1">
                  <a:lumMod val="75000"/>
                </a:schemeClr>
              </a:buClr>
              <a:buFont typeface="Wingdings" pitchFamily="2" charset="2"/>
              <a:buChar char="q"/>
            </a:pPr>
            <a:endParaRPr lang="en-US" sz="2400" dirty="0">
              <a:solidFill>
                <a:schemeClr val="bg2">
                  <a:lumMod val="10000"/>
                </a:schemeClr>
              </a:solidFill>
            </a:endParaRPr>
          </a:p>
        </p:txBody>
      </p:sp>
      <p:sp>
        <p:nvSpPr>
          <p:cNvPr id="4" name="Rectangle 3"/>
          <p:cNvSpPr/>
          <p:nvPr/>
        </p:nvSpPr>
        <p:spPr>
          <a:xfrm>
            <a:off x="1643042" y="1142984"/>
            <a:ext cx="7500958" cy="369332"/>
          </a:xfrm>
          <a:prstGeom prst="rect">
            <a:avLst/>
          </a:prstGeom>
        </p:spPr>
        <p:txBody>
          <a:bodyPr wrap="square">
            <a:spAutoFit/>
          </a:bodyPr>
          <a:lstStyle/>
          <a:p>
            <a:pPr algn="r" rtl="1">
              <a:buClr>
                <a:schemeClr val="accent1">
                  <a:lumMod val="75000"/>
                </a:schemeClr>
              </a:buClr>
              <a:buFont typeface="Wingdings" pitchFamily="2" charset="2"/>
              <a:buChar char="q"/>
            </a:pPr>
            <a:r>
              <a:rPr lang="fa-IR" dirty="0" smtClean="0">
                <a:solidFill>
                  <a:schemeClr val="bg2">
                    <a:lumMod val="10000"/>
                  </a:schemeClr>
                </a:solidFill>
                <a:cs typeface="B Koodak" pitchFamily="2" charset="-78"/>
              </a:rPr>
              <a:t>مشتريان شما چه كساني هستند و چه ويژگي هايي (سن، جنس ، سبك زندگي مستقل) دارند؟</a:t>
            </a:r>
          </a:p>
        </p:txBody>
      </p:sp>
      <p:sp>
        <p:nvSpPr>
          <p:cNvPr id="5" name="Rectangle 4"/>
          <p:cNvSpPr/>
          <p:nvPr/>
        </p:nvSpPr>
        <p:spPr>
          <a:xfrm>
            <a:off x="214282" y="2000240"/>
            <a:ext cx="8929718" cy="1200329"/>
          </a:xfrm>
          <a:prstGeom prst="rect">
            <a:avLst/>
          </a:prstGeom>
        </p:spPr>
        <p:txBody>
          <a:bodyPr wrap="square">
            <a:spAutoFit/>
          </a:bodyPr>
          <a:lstStyle/>
          <a:p>
            <a:pPr algn="r" rtl="1">
              <a:buClr>
                <a:schemeClr val="accent1">
                  <a:lumMod val="75000"/>
                </a:schemeClr>
              </a:buClr>
              <a:buFont typeface="Wingdings" pitchFamily="2" charset="2"/>
              <a:buChar char="q"/>
            </a:pPr>
            <a:r>
              <a:rPr lang="fa-IR" sz="2400" dirty="0" smtClean="0">
                <a:solidFill>
                  <a:schemeClr val="bg2">
                    <a:lumMod val="10000"/>
                  </a:schemeClr>
                </a:solidFill>
                <a:cs typeface="B Koodak" pitchFamily="2" charset="-78"/>
              </a:rPr>
              <a:t>اندازه بازار را مشخص كنيد وچرا بازار به محصول یاخدمات شما نياز دارد؟ اين بازار تا چه مدت به اين محصول/خدمات نياز دارد؟ براي محصول /خدمات شما در بازار چه مقدار تقاضا وجود دارد؟ </a:t>
            </a:r>
            <a:endParaRPr lang="en-US" sz="2400" dirty="0" smtClean="0">
              <a:solidFill>
                <a:schemeClr val="bg2">
                  <a:lumMod val="10000"/>
                </a:schemeClr>
              </a:solidFill>
              <a:cs typeface="B Koodak" pitchFamily="2" charset="-78"/>
            </a:endParaRPr>
          </a:p>
        </p:txBody>
      </p:sp>
      <p:sp>
        <p:nvSpPr>
          <p:cNvPr id="7" name="Rectangle 6"/>
          <p:cNvSpPr/>
          <p:nvPr/>
        </p:nvSpPr>
        <p:spPr>
          <a:xfrm>
            <a:off x="0" y="3286124"/>
            <a:ext cx="9144000" cy="646331"/>
          </a:xfrm>
          <a:prstGeom prst="rect">
            <a:avLst/>
          </a:prstGeom>
        </p:spPr>
        <p:txBody>
          <a:bodyPr wrap="square">
            <a:spAutoFit/>
          </a:bodyPr>
          <a:lstStyle/>
          <a:p>
            <a:pPr algn="r" rtl="1">
              <a:buClr>
                <a:schemeClr val="accent1">
                  <a:lumMod val="75000"/>
                </a:schemeClr>
              </a:buClr>
              <a:buFont typeface="Wingdings" pitchFamily="2" charset="2"/>
              <a:buChar char="q"/>
            </a:pPr>
            <a:r>
              <a:rPr lang="ar-AE" dirty="0" smtClean="0">
                <a:solidFill>
                  <a:schemeClr val="bg2">
                    <a:lumMod val="10000"/>
                  </a:schemeClr>
                </a:solidFill>
                <a:cs typeface="B Koodak" pitchFamily="2" charset="-78"/>
              </a:rPr>
              <a:t>رقبای اصلی </a:t>
            </a:r>
            <a:r>
              <a:rPr lang="fa-IR" dirty="0" smtClean="0">
                <a:solidFill>
                  <a:schemeClr val="bg2">
                    <a:lumMod val="10000"/>
                  </a:schemeClr>
                </a:solidFill>
                <a:cs typeface="B Koodak" pitchFamily="2" charset="-78"/>
              </a:rPr>
              <a:t>شما </a:t>
            </a:r>
            <a:r>
              <a:rPr lang="ar-AE" dirty="0" smtClean="0">
                <a:solidFill>
                  <a:schemeClr val="bg2">
                    <a:lumMod val="10000"/>
                  </a:schemeClr>
                </a:solidFill>
                <a:cs typeface="B Koodak" pitchFamily="2" charset="-78"/>
              </a:rPr>
              <a:t>در بازار کدامند؟ چگونه با </a:t>
            </a:r>
            <a:r>
              <a:rPr lang="fa-IR" dirty="0" smtClean="0">
                <a:solidFill>
                  <a:schemeClr val="bg2">
                    <a:lumMod val="10000"/>
                  </a:schemeClr>
                </a:solidFill>
                <a:cs typeface="B Koodak" pitchFamily="2" charset="-78"/>
              </a:rPr>
              <a:t>شما</a:t>
            </a:r>
            <a:r>
              <a:rPr lang="ar-AE" dirty="0" smtClean="0">
                <a:solidFill>
                  <a:schemeClr val="bg2">
                    <a:lumMod val="10000"/>
                  </a:schemeClr>
                </a:solidFill>
                <a:cs typeface="B Koodak" pitchFamily="2" charset="-78"/>
              </a:rPr>
              <a:t> رقابت می‏کنند؟ نقاط قوت و ضعف آنها چیست؟ آیا نقاط ضعف آنها می‏تواند فرصتهای سودآوری برای </a:t>
            </a:r>
            <a:r>
              <a:rPr lang="fa-IR" dirty="0" smtClean="0">
                <a:solidFill>
                  <a:schemeClr val="bg2">
                    <a:lumMod val="10000"/>
                  </a:schemeClr>
                </a:solidFill>
                <a:cs typeface="B Koodak" pitchFamily="2" charset="-78"/>
              </a:rPr>
              <a:t>شما</a:t>
            </a:r>
            <a:r>
              <a:rPr lang="ar-AE" dirty="0" smtClean="0">
                <a:solidFill>
                  <a:schemeClr val="bg2">
                    <a:lumMod val="10000"/>
                  </a:schemeClr>
                </a:solidFill>
                <a:cs typeface="B Koodak" pitchFamily="2" charset="-78"/>
              </a:rPr>
              <a:t> فراهم آورد؟ چه چیزی کسب و کار </a:t>
            </a:r>
            <a:r>
              <a:rPr lang="fa-IR" dirty="0" smtClean="0">
                <a:solidFill>
                  <a:schemeClr val="bg2">
                    <a:lumMod val="10000"/>
                  </a:schemeClr>
                </a:solidFill>
                <a:cs typeface="B Koodak" pitchFamily="2" charset="-78"/>
              </a:rPr>
              <a:t>شما را </a:t>
            </a:r>
            <a:r>
              <a:rPr lang="ar-AE" dirty="0" smtClean="0">
                <a:solidFill>
                  <a:schemeClr val="bg2">
                    <a:lumMod val="10000"/>
                  </a:schemeClr>
                </a:solidFill>
                <a:cs typeface="B Koodak" pitchFamily="2" charset="-78"/>
              </a:rPr>
              <a:t>در این بازار منحصربه‏فرد می‏سازد</a:t>
            </a:r>
            <a:endParaRPr lang="en-US" dirty="0">
              <a:solidFill>
                <a:schemeClr val="bg2">
                  <a:lumMod val="10000"/>
                </a:schemeClr>
              </a:solidFill>
              <a:cs typeface="B Koodak" pitchFamily="2" charset="-78"/>
            </a:endParaRPr>
          </a:p>
        </p:txBody>
      </p:sp>
      <p:sp>
        <p:nvSpPr>
          <p:cNvPr id="13" name="Rectangle 12"/>
          <p:cNvSpPr/>
          <p:nvPr/>
        </p:nvSpPr>
        <p:spPr>
          <a:xfrm>
            <a:off x="3214678" y="4572008"/>
            <a:ext cx="5715040" cy="369332"/>
          </a:xfrm>
          <a:prstGeom prst="rect">
            <a:avLst/>
          </a:prstGeom>
        </p:spPr>
        <p:txBody>
          <a:bodyPr wrap="square">
            <a:spAutoFit/>
          </a:bodyPr>
          <a:lstStyle/>
          <a:p>
            <a:pPr algn="r" rtl="1">
              <a:buClr>
                <a:srgbClr val="00B050"/>
              </a:buClr>
              <a:buFont typeface="Wingdings" pitchFamily="2" charset="2"/>
              <a:buChar char="q"/>
            </a:pPr>
            <a:r>
              <a:rPr lang="fa-IR" dirty="0" smtClean="0">
                <a:solidFill>
                  <a:schemeClr val="bg2">
                    <a:lumMod val="10000"/>
                  </a:schemeClr>
                </a:solidFill>
                <a:cs typeface="B Koodak" pitchFamily="2" charset="-78"/>
              </a:rPr>
              <a:t>موانع ورود به بازار</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7" grpId="0" build="allAtOnce"/>
      <p:bldP spid="1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مثال :جمععیت و روانشناسی(پروژه خشکشویی)</a:t>
            </a:r>
            <a:endParaRPr lang="en-US" dirty="0">
              <a:cs typeface="2  Titr" pitchFamily="2" charset="-78"/>
            </a:endParaRPr>
          </a:p>
        </p:txBody>
      </p:sp>
      <p:sp>
        <p:nvSpPr>
          <p:cNvPr id="3" name="Content Placeholder 2"/>
          <p:cNvSpPr>
            <a:spLocks noGrp="1"/>
          </p:cNvSpPr>
          <p:nvPr>
            <p:ph idx="1"/>
          </p:nvPr>
        </p:nvSpPr>
        <p:spPr/>
        <p:txBody>
          <a:bodyPr/>
          <a:lstStyle/>
          <a:p>
            <a:endParaRPr lang="en-US"/>
          </a:p>
        </p:txBody>
      </p:sp>
      <p:sp>
        <p:nvSpPr>
          <p:cNvPr id="4" name="Rectangle 3"/>
          <p:cNvSpPr txBox="1">
            <a:spLocks noChangeArrowheads="1"/>
          </p:cNvSpPr>
          <p:nvPr/>
        </p:nvSpPr>
        <p:spPr bwMode="auto">
          <a:xfrm>
            <a:off x="914400" y="1600200"/>
            <a:ext cx="790575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fa-IR" sz="2400" b="1" i="0" u="none" strike="noStrike" kern="0" cap="none" spc="0" normalizeH="0" baseline="0" noProof="0" dirty="0" smtClean="0">
                <a:ln>
                  <a:noFill/>
                </a:ln>
                <a:solidFill>
                  <a:srgbClr val="660033"/>
                </a:solidFill>
                <a:effectLst/>
                <a:uLnTx/>
                <a:uFillTx/>
                <a:latin typeface="+mn-lt"/>
                <a:ea typeface="+mn-ea"/>
                <a:cs typeface="+mn-cs"/>
              </a:rPr>
              <a:t>جمعیت شناسی مشتریان:</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محدوده سنی مشتریان : معمولا” از 16 سال به بالاست.</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درآمد ماهیانه: بین 350 تا 750 هزارتومان .</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منطقه: شهرک قائم.</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طبقه اجتماعی: متوسط به بالا </a:t>
            </a:r>
            <a:r>
              <a:rPr kumimoji="0" lang="fa-IR" sz="2400" b="1" i="0" u="none" strike="noStrike" kern="0" cap="none" spc="0" normalizeH="0" baseline="0" noProof="0" dirty="0" smtClean="0">
                <a:ln>
                  <a:noFill/>
                </a:ln>
                <a:solidFill>
                  <a:schemeClr val="accent1"/>
                </a:solidFill>
                <a:effectLst/>
                <a:uLnTx/>
                <a:uFillTx/>
                <a:latin typeface="+mn-lt"/>
                <a:ea typeface="+mn-ea"/>
                <a:cs typeface="+mn-cs"/>
              </a:rPr>
              <a:t>.</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fa-IR" sz="2400" b="1" i="0" u="none" strike="noStrike" kern="0" cap="none" spc="0" normalizeH="0" baseline="0" noProof="0" dirty="0" smtClean="0">
                <a:ln>
                  <a:noFill/>
                </a:ln>
                <a:solidFill>
                  <a:srgbClr val="660033"/>
                </a:solidFill>
                <a:effectLst/>
                <a:uLnTx/>
                <a:uFillTx/>
                <a:latin typeface="+mn-lt"/>
                <a:ea typeface="+mn-ea"/>
                <a:cs typeface="+mn-cs"/>
              </a:rPr>
              <a:t>روانشناسی مشتریان:</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افرادی ساده پوش جدیدا” با گرایش به تنوع و مد</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مهمترین عاملی که در نظر می گیرند قیمت ، کیفیت و سرویس مناسب است.</a:t>
            </a:r>
          </a:p>
          <a:p>
            <a:pPr marL="342900" marR="0" lvl="0" indent="-342900" algn="r" defTabSz="914400" rtl="1" eaLnBrk="1" fontAlgn="base" latinLnBrk="0" hangingPunct="1">
              <a:lnSpc>
                <a:spcPct val="100000"/>
              </a:lnSpc>
              <a:spcBef>
                <a:spcPct val="20000"/>
              </a:spcBef>
              <a:spcAft>
                <a:spcPct val="0"/>
              </a:spcAft>
              <a:buClr>
                <a:schemeClr val="hlink"/>
              </a:buClr>
              <a:buSzTx/>
              <a:buFont typeface="Wingdings" pitchFamily="2" charset="2"/>
              <a:buChar char="v"/>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mn-cs"/>
              </a:rPr>
              <a:t>این بازار بازاری رو به رشد در این منطقه است.</a:t>
            </a:r>
            <a:endParaRPr kumimoji="0" lang="en-US" sz="2400" b="1" i="0" u="none" strike="noStrike" kern="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مثال : نیاز بازار (پروژه خشکشویی)</a:t>
            </a:r>
            <a:endParaRPr lang="en-US" dirty="0">
              <a:cs typeface="2  Titr" pitchFamily="2" charset="-78"/>
            </a:endParaRPr>
          </a:p>
        </p:txBody>
      </p:sp>
      <p:sp>
        <p:nvSpPr>
          <p:cNvPr id="4" name="Rectangle 3"/>
          <p:cNvSpPr>
            <a:spLocks noGrp="1" noChangeArrowheads="1"/>
          </p:cNvSpPr>
          <p:nvPr>
            <p:ph idx="1"/>
          </p:nvPr>
        </p:nvSpPr>
        <p:spPr/>
        <p:txBody>
          <a:bodyPr/>
          <a:lstStyle/>
          <a:p>
            <a:pPr algn="r" rtl="1" eaLnBrk="1" hangingPunct="1">
              <a:lnSpc>
                <a:spcPct val="90000"/>
              </a:lnSpc>
              <a:buFont typeface="Wingdings" pitchFamily="2" charset="2"/>
              <a:buNone/>
            </a:pPr>
            <a:r>
              <a:rPr lang="fa-IR" sz="2400" dirty="0" smtClean="0">
                <a:solidFill>
                  <a:schemeClr val="hlink"/>
                </a:solidFill>
              </a:rPr>
              <a:t>   </a:t>
            </a:r>
            <a:r>
              <a:rPr lang="fa-IR" sz="2400" b="1" dirty="0" smtClean="0">
                <a:solidFill>
                  <a:schemeClr val="hlink"/>
                </a:solidFill>
              </a:rPr>
              <a:t>تغییرات اجتماعی: </a:t>
            </a:r>
          </a:p>
          <a:p>
            <a:pPr algn="r" rtl="1" eaLnBrk="1" hangingPunct="1">
              <a:lnSpc>
                <a:spcPct val="90000"/>
              </a:lnSpc>
            </a:pPr>
            <a:r>
              <a:rPr lang="fa-IR" sz="2400" b="1" dirty="0" smtClean="0">
                <a:solidFill>
                  <a:srgbClr val="002060"/>
                </a:solidFill>
                <a:cs typeface="B Koodak" pitchFamily="2" charset="-78"/>
              </a:rPr>
              <a:t>افزایش فعالیت خانمها در خارج از منزل و کسب درآمد سبب افزایش قدرت خرید خانوارها و کمبود وقت در انجام نیازهای روزمره شده و گرایش به گرفتن خدمات اینچنینی روندی صعودی به خود خواهد گرفت.</a:t>
            </a:r>
          </a:p>
          <a:p>
            <a:pPr algn="r" rtl="1" eaLnBrk="1" hangingPunct="1">
              <a:lnSpc>
                <a:spcPct val="90000"/>
              </a:lnSpc>
              <a:buFont typeface="Wingdings" pitchFamily="2" charset="2"/>
              <a:buNone/>
            </a:pPr>
            <a:r>
              <a:rPr lang="fa-IR" sz="2400" b="1" dirty="0" smtClean="0">
                <a:solidFill>
                  <a:schemeClr val="hlink"/>
                </a:solidFill>
              </a:rPr>
              <a:t>    تغییرات جمعیتی: </a:t>
            </a:r>
          </a:p>
          <a:p>
            <a:pPr algn="r" rtl="1" eaLnBrk="1" hangingPunct="1">
              <a:lnSpc>
                <a:spcPct val="90000"/>
              </a:lnSpc>
            </a:pPr>
            <a:r>
              <a:rPr lang="fa-IR" sz="2000" b="0" dirty="0" smtClean="0">
                <a:solidFill>
                  <a:srgbClr val="002060"/>
                </a:solidFill>
                <a:cs typeface="B Koodak" pitchFamily="2" charset="-78"/>
              </a:rPr>
              <a:t>ساخت و ساز در تهران نه تنها متوقف نمی شود بلکه متراکم تر خواهد شد و متعاقب آن جمعیت مناطق مختلف افزایش می یابد . </a:t>
            </a:r>
          </a:p>
          <a:p>
            <a:pPr algn="r" rtl="1" eaLnBrk="1" hangingPunct="1">
              <a:lnSpc>
                <a:spcPct val="90000"/>
              </a:lnSpc>
            </a:pPr>
            <a:r>
              <a:rPr lang="fa-IR" sz="2000" b="0" dirty="0" smtClean="0">
                <a:solidFill>
                  <a:srgbClr val="002060"/>
                </a:solidFill>
                <a:cs typeface="B Koodak" pitchFamily="2" charset="-78"/>
              </a:rPr>
              <a:t>ترکیب سنی منطقه اگر چه جوان است اما تاثیر چندانی بر بازار خشکشویی نمی گذارد .</a:t>
            </a:r>
          </a:p>
          <a:p>
            <a:pPr algn="r" rtl="1" eaLnBrk="1" hangingPunct="1">
              <a:lnSpc>
                <a:spcPct val="90000"/>
              </a:lnSpc>
            </a:pPr>
            <a:r>
              <a:rPr lang="fa-IR" sz="2000" b="0" dirty="0" smtClean="0">
                <a:solidFill>
                  <a:srgbClr val="002060"/>
                </a:solidFill>
                <a:cs typeface="B Koodak" pitchFamily="2" charset="-78"/>
              </a:rPr>
              <a:t>منطقه مورد نظر اکثرا” افرادی اداری بوده و نیازمند داشتن وضعیتی مناسب از لحاظ ظاهر می باشند.</a:t>
            </a:r>
          </a:p>
          <a:p>
            <a:pPr algn="ctr" rtl="1" eaLnBrk="1" hangingPunct="1">
              <a:lnSpc>
                <a:spcPct val="90000"/>
              </a:lnSpc>
              <a:buFont typeface="Wingdings" pitchFamily="2" charset="2"/>
              <a:buNone/>
            </a:pPr>
            <a:r>
              <a:rPr lang="fa-IR" sz="2400" b="1" dirty="0" smtClean="0"/>
              <a:t>   </a:t>
            </a:r>
            <a:endParaRPr lang="en-US" sz="2400" b="1" dirty="0" smtClean="0"/>
          </a:p>
        </p:txBody>
      </p:sp>
      <p:sp>
        <p:nvSpPr>
          <p:cNvPr id="5" name="Rectangle 4"/>
          <p:cNvSpPr/>
          <p:nvPr/>
        </p:nvSpPr>
        <p:spPr>
          <a:xfrm>
            <a:off x="571472" y="4714884"/>
            <a:ext cx="7929618" cy="1477328"/>
          </a:xfrm>
          <a:prstGeom prst="rect">
            <a:avLst/>
          </a:prstGeom>
        </p:spPr>
        <p:txBody>
          <a:bodyPr wrap="square">
            <a:spAutoFit/>
          </a:bodyPr>
          <a:lstStyle/>
          <a:p>
            <a:pPr algn="r" rtl="1"/>
            <a:r>
              <a:rPr lang="fa-IR" b="1" dirty="0" smtClean="0">
                <a:solidFill>
                  <a:schemeClr val="hlink"/>
                </a:solidFill>
              </a:rPr>
              <a:t>تغییرات اقتصادی:</a:t>
            </a:r>
            <a:r>
              <a:rPr lang="fa-IR" b="1" dirty="0" smtClean="0"/>
              <a:t> </a:t>
            </a:r>
          </a:p>
          <a:p>
            <a:pPr algn="r" rtl="1"/>
            <a:r>
              <a:rPr lang="fa-IR" b="1" dirty="0" smtClean="0"/>
              <a:t>مشتریان این واحد کسب و کار اکثرا” نظامی با حقوق متوسط بوده که متناسب با تورم افزایش حقوق هرساله را خواهند داشت و درهزینه هایشان نسبت به این کار تغییر محسوسی بوجود نخواهد آمد اما شهرکهای اطراف ترکیب جمعیتی با درآمد متوسط به بالا دارند و بازار بالقوه مناسبی در 6 ماه آینده پیش بینی می شود.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مثال : اندازه بازار هدف(پروژه خشکشویی)</a:t>
            </a:r>
            <a:endParaRPr lang="en-US" dirty="0">
              <a:cs typeface="2  Titr" pitchFamily="2" charset="-78"/>
            </a:endParaRPr>
          </a:p>
        </p:txBody>
      </p:sp>
      <p:sp>
        <p:nvSpPr>
          <p:cNvPr id="4" name="Rectangle 3"/>
          <p:cNvSpPr>
            <a:spLocks noGrp="1" noChangeArrowheads="1"/>
          </p:cNvSpPr>
          <p:nvPr>
            <p:ph idx="1"/>
          </p:nvPr>
        </p:nvSpPr>
        <p:spPr/>
        <p:txBody>
          <a:bodyPr>
            <a:normAutofit/>
          </a:bodyPr>
          <a:lstStyle/>
          <a:p>
            <a:pPr algn="r" rtl="1" eaLnBrk="1" hangingPunct="1"/>
            <a:r>
              <a:rPr lang="fa-IR" b="1" dirty="0" smtClean="0">
                <a:solidFill>
                  <a:srgbClr val="002060"/>
                </a:solidFill>
                <a:cs typeface="B Koodak" pitchFamily="2" charset="-78"/>
              </a:rPr>
              <a:t>اندازه بازار 3000 مشتری است که با متوسط هرکدام 2 واحد کار مجموعا” 6000 واحد کار بصورت بالقوه وجود دارد.</a:t>
            </a:r>
          </a:p>
          <a:p>
            <a:pPr algn="r" rtl="1" eaLnBrk="1" hangingPunct="1"/>
            <a:r>
              <a:rPr lang="fa-IR" b="1" dirty="0" smtClean="0">
                <a:solidFill>
                  <a:srgbClr val="002060"/>
                </a:solidFill>
                <a:cs typeface="B Koodak" pitchFamily="2" charset="-78"/>
              </a:rPr>
              <a:t>توان ما در ارائه خدمات به مشتری در دو شیفت و سه گروه کاری 400 واحد کار است ، یعنی سهم ما از بازار هدف </a:t>
            </a:r>
            <a:r>
              <a:rPr lang="en-US" b="1" dirty="0" smtClean="0">
                <a:solidFill>
                  <a:srgbClr val="002060"/>
                </a:solidFill>
                <a:cs typeface="B Koodak" pitchFamily="2" charset="-78"/>
              </a:rPr>
              <a:t>6/5</a:t>
            </a:r>
            <a:r>
              <a:rPr lang="fa-IR" b="1" dirty="0" smtClean="0">
                <a:solidFill>
                  <a:srgbClr val="002060"/>
                </a:solidFill>
                <a:cs typeface="B Koodak" pitchFamily="2" charset="-78"/>
              </a:rPr>
              <a:t>% است. </a:t>
            </a:r>
          </a:p>
          <a:p>
            <a:pPr algn="r" rtl="1" eaLnBrk="1" hangingPunct="1"/>
            <a:r>
              <a:rPr lang="fa-IR" b="1" dirty="0" smtClean="0">
                <a:solidFill>
                  <a:srgbClr val="002060"/>
                </a:solidFill>
                <a:cs typeface="B Koodak" pitchFamily="2" charset="-78"/>
              </a:rPr>
              <a:t>اگر رشد 12% در بازار در 3 سال آینده وجود داشته باشد به این معنی است که بازار هدف شامل 4215 مشتری با 8430 واحد کارخواهد بود.</a:t>
            </a:r>
          </a:p>
          <a:p>
            <a:pPr algn="r" rtl="1" eaLnBrk="1" hangingPunct="1"/>
            <a:r>
              <a:rPr lang="fa-IR" b="1" dirty="0" smtClean="0">
                <a:solidFill>
                  <a:srgbClr val="002060"/>
                </a:solidFill>
                <a:cs typeface="B Koodak" pitchFamily="2" charset="-78"/>
              </a:rPr>
              <a:t>اگر رشد 30% را در فعالیت خود داشته باشیم سهم ما از بازاربا 880 واحد کار در روزحدود </a:t>
            </a:r>
            <a:r>
              <a:rPr lang="en-US" b="1" dirty="0" smtClean="0">
                <a:solidFill>
                  <a:srgbClr val="002060"/>
                </a:solidFill>
                <a:cs typeface="B Koodak" pitchFamily="2" charset="-78"/>
              </a:rPr>
              <a:t>10/5</a:t>
            </a:r>
            <a:r>
              <a:rPr lang="fa-IR" b="1" dirty="0" smtClean="0">
                <a:solidFill>
                  <a:srgbClr val="002060"/>
                </a:solidFill>
                <a:cs typeface="B Koodak" pitchFamily="2" charset="-78"/>
              </a:rPr>
              <a:t>% خواهد شد.</a:t>
            </a:r>
            <a:r>
              <a:rPr lang="fa-IR" dirty="0" smtClean="0">
                <a:solidFill>
                  <a:srgbClr val="002060"/>
                </a:solidFill>
                <a:cs typeface="B Koodak" pitchFamily="2" charset="-78"/>
              </a:rPr>
              <a:t> </a:t>
            </a:r>
            <a:endParaRPr lang="en-US" dirty="0" smtClean="0">
              <a:solidFill>
                <a:srgbClr val="002060"/>
              </a:solidFill>
              <a:cs typeface="B Koodak"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مثال : تحلیل رقبا (پروژه خشکشویی)</a:t>
            </a:r>
            <a:endParaRPr lang="en-US" dirty="0"/>
          </a:p>
        </p:txBody>
      </p:sp>
      <p:sp>
        <p:nvSpPr>
          <p:cNvPr id="4" name="Rectangle 3"/>
          <p:cNvSpPr>
            <a:spLocks noGrp="1" noChangeArrowheads="1"/>
          </p:cNvSpPr>
          <p:nvPr>
            <p:ph idx="1"/>
          </p:nvPr>
        </p:nvSpPr>
        <p:spPr/>
        <p:txBody>
          <a:bodyPr/>
          <a:lstStyle/>
          <a:p>
            <a:pPr marL="609600" indent="-609600" algn="r" rtl="1" eaLnBrk="1" hangingPunct="1">
              <a:lnSpc>
                <a:spcPct val="80000"/>
              </a:lnSpc>
              <a:buFont typeface="Wingdings" pitchFamily="2" charset="2"/>
              <a:buChar char="Ø"/>
            </a:pPr>
            <a:r>
              <a:rPr lang="fa-IR" sz="2800" b="1" dirty="0" smtClean="0">
                <a:solidFill>
                  <a:schemeClr val="accent6">
                    <a:lumMod val="50000"/>
                  </a:schemeClr>
                </a:solidFill>
                <a:cs typeface="B Koodak" pitchFamily="2" charset="-78"/>
              </a:rPr>
              <a:t>رقبای مستقیم(ساعات کار،سالهای فعالیت،توصیف محصولات و خدمات)</a:t>
            </a:r>
          </a:p>
          <a:p>
            <a:pPr marL="609600" indent="-609600" algn="r" rtl="1" eaLnBrk="1" hangingPunct="1">
              <a:lnSpc>
                <a:spcPct val="80000"/>
              </a:lnSpc>
              <a:buFont typeface="Wingdings" pitchFamily="2" charset="2"/>
              <a:buChar char="Ø"/>
            </a:pPr>
            <a:r>
              <a:rPr lang="fa-IR" sz="2800" b="1" dirty="0" smtClean="0">
                <a:solidFill>
                  <a:schemeClr val="accent6">
                    <a:lumMod val="50000"/>
                  </a:schemeClr>
                </a:solidFill>
                <a:cs typeface="B Koodak" pitchFamily="2" charset="-78"/>
              </a:rPr>
              <a:t>نمای مشتریان: مشتریان رقبا ،محصولات را از کجا خریداری می کنند        (آن لاین، از توزیع کنندگان، خرده فروش ها و ...)</a:t>
            </a:r>
          </a:p>
          <a:p>
            <a:pPr marL="609600" indent="-609600" algn="r" rtl="1" eaLnBrk="1" hangingPunct="1">
              <a:lnSpc>
                <a:spcPct val="80000"/>
              </a:lnSpc>
              <a:buFontTx/>
              <a:buNone/>
            </a:pPr>
            <a:endParaRPr lang="fa-IR" sz="2800" b="1" dirty="0" smtClean="0">
              <a:solidFill>
                <a:schemeClr val="accent6">
                  <a:lumMod val="50000"/>
                </a:schemeClr>
              </a:solidFill>
              <a:cs typeface="B Koodak" pitchFamily="2" charset="-78"/>
            </a:endParaRPr>
          </a:p>
          <a:p>
            <a:pPr marL="609600" indent="-609600" algn="r" rtl="1" eaLnBrk="1" hangingPunct="1">
              <a:lnSpc>
                <a:spcPct val="80000"/>
              </a:lnSpc>
              <a:buFont typeface="Wingdings" pitchFamily="2" charset="2"/>
              <a:buChar char="Ø"/>
            </a:pPr>
            <a:r>
              <a:rPr lang="fa-IR" sz="2800" b="1" dirty="0" smtClean="0">
                <a:solidFill>
                  <a:schemeClr val="accent6">
                    <a:lumMod val="50000"/>
                  </a:schemeClr>
                </a:solidFill>
                <a:cs typeface="B Koodak" pitchFamily="2" charset="-78"/>
              </a:rPr>
              <a:t>قیمت گذاری،بازاریابی،تبلیغات،نقاط ضعف و قوت آنها چیست؟</a:t>
            </a:r>
          </a:p>
          <a:p>
            <a:pPr marL="609600" indent="-609600" algn="r" rtl="1" eaLnBrk="1" hangingPunct="1">
              <a:lnSpc>
                <a:spcPct val="80000"/>
              </a:lnSpc>
              <a:buFontTx/>
              <a:buNone/>
            </a:pPr>
            <a:endParaRPr lang="fa-IR" sz="2800" b="1" dirty="0" smtClean="0">
              <a:solidFill>
                <a:schemeClr val="accent6">
                  <a:lumMod val="50000"/>
                </a:schemeClr>
              </a:solidFill>
              <a:cs typeface="B Koodak" pitchFamily="2" charset="-78"/>
            </a:endParaRPr>
          </a:p>
          <a:p>
            <a:pPr marL="609600" indent="-609600" algn="r" rtl="1" eaLnBrk="1" hangingPunct="1">
              <a:lnSpc>
                <a:spcPct val="80000"/>
              </a:lnSpc>
              <a:buFont typeface="Wingdings" pitchFamily="2" charset="2"/>
              <a:buChar char="Ø"/>
            </a:pPr>
            <a:r>
              <a:rPr lang="fa-IR" sz="2800" b="1" dirty="0" smtClean="0">
                <a:solidFill>
                  <a:schemeClr val="accent6">
                    <a:lumMod val="50000"/>
                  </a:schemeClr>
                </a:solidFill>
                <a:cs typeface="B Koodak" pitchFamily="2" charset="-78"/>
              </a:rPr>
              <a:t>رقبای غیر مستقیم: خصوصیات آنها چیست و چرا مشتریان می خواهند     که خرید از محصولات شما را جایگزین آنها کنند و بالعکس؟   </a:t>
            </a:r>
          </a:p>
          <a:p>
            <a:pPr marL="609600" indent="-609600" algn="r" rtl="1" eaLnBrk="1" hangingPunct="1">
              <a:lnSpc>
                <a:spcPct val="80000"/>
              </a:lnSpc>
            </a:pPr>
            <a:endParaRPr lang="fa-IR" sz="2400" b="1" dirty="0" smtClean="0">
              <a:solidFill>
                <a:schemeClr val="accent6">
                  <a:lumMod val="50000"/>
                </a:schemeClr>
              </a:solidFill>
              <a:cs typeface="B Koodak" pitchFamily="2" charset="-78"/>
            </a:endParaRPr>
          </a:p>
          <a:p>
            <a:pPr marL="609600" indent="-609600" algn="r" rtl="1" eaLnBrk="1" hangingPunct="1">
              <a:lnSpc>
                <a:spcPct val="80000"/>
              </a:lnSpc>
              <a:buFont typeface="Wingdings" pitchFamily="2" charset="2"/>
              <a:buNone/>
            </a:pPr>
            <a:endParaRPr lang="en-US" sz="2400" b="1" dirty="0" smtClean="0">
              <a:solidFill>
                <a:schemeClr val="accent6">
                  <a:lumMod val="50000"/>
                </a:schemeClr>
              </a:solidFill>
              <a:ea typeface="Majalla UI"/>
              <a:cs typeface="B Koodak" pitchFamily="2" charset="-78"/>
            </a:endParaRPr>
          </a:p>
          <a:p>
            <a:pPr marL="609600" indent="-609600" algn="r" rtl="1" eaLnBrk="1" hangingPunct="1">
              <a:lnSpc>
                <a:spcPct val="80000"/>
              </a:lnSpc>
            </a:pPr>
            <a:endParaRPr lang="en-US" sz="2400" dirty="0" smtClean="0">
              <a:solidFill>
                <a:schemeClr val="accent6">
                  <a:lumMod val="50000"/>
                </a:schemeClr>
              </a:solidFill>
              <a:ea typeface="Majalla UI"/>
              <a:cs typeface="B Koodak"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مثال : تحلیل رقبا (پروژه خشکشویی)</a:t>
            </a:r>
            <a:endParaRPr lang="en-US" dirty="0"/>
          </a:p>
        </p:txBody>
      </p:sp>
      <p:sp>
        <p:nvSpPr>
          <p:cNvPr id="4" name="Rectangle 3"/>
          <p:cNvSpPr>
            <a:spLocks noGrp="1" noChangeArrowheads="1"/>
          </p:cNvSpPr>
          <p:nvPr>
            <p:ph idx="1"/>
          </p:nvPr>
        </p:nvSpPr>
        <p:spPr/>
        <p:txBody>
          <a:bodyPr>
            <a:normAutofit/>
          </a:bodyPr>
          <a:lstStyle/>
          <a:p>
            <a:pPr algn="r" rtl="1" eaLnBrk="1" hangingPunct="1">
              <a:buFont typeface="Wingdings" pitchFamily="2" charset="2"/>
              <a:buNone/>
            </a:pPr>
            <a:r>
              <a:rPr lang="fa-IR" b="1" dirty="0" smtClean="0">
                <a:solidFill>
                  <a:schemeClr val="accent6">
                    <a:lumMod val="50000"/>
                  </a:schemeClr>
                </a:solidFill>
              </a:rPr>
              <a:t>رقبای</a:t>
            </a:r>
          </a:p>
          <a:p>
            <a:pPr algn="r" rtl="1" eaLnBrk="1" hangingPunct="1"/>
            <a:r>
              <a:rPr lang="fa-IR" b="1" dirty="0" smtClean="0">
                <a:solidFill>
                  <a:schemeClr val="accent6">
                    <a:lumMod val="50000"/>
                  </a:schemeClr>
                </a:solidFill>
              </a:rPr>
              <a:t>دراین منطقه با حدود 6000 خانوار 3 خشکشویی وجود دارد که هریک می توانند رقیبی برای خشکشویی نفیس باشد.</a:t>
            </a:r>
          </a:p>
          <a:p>
            <a:pPr algn="r" rtl="1" eaLnBrk="1" hangingPunct="1"/>
            <a:r>
              <a:rPr lang="fa-IR" b="1" dirty="0" smtClean="0">
                <a:solidFill>
                  <a:schemeClr val="accent6">
                    <a:lumMod val="50000"/>
                  </a:schemeClr>
                </a:solidFill>
              </a:rPr>
              <a:t>از آنجا که زمان کاری رقبا حدود 10 تا 12 ساعت در روز است و فعالیت کاری ما </a:t>
            </a:r>
            <a:r>
              <a:rPr lang="en-US" b="1" dirty="0" smtClean="0">
                <a:solidFill>
                  <a:schemeClr val="accent6">
                    <a:lumMod val="50000"/>
                  </a:schemeClr>
                </a:solidFill>
              </a:rPr>
              <a:t>14</a:t>
            </a:r>
            <a:r>
              <a:rPr lang="fa-IR" b="1" dirty="0" smtClean="0">
                <a:solidFill>
                  <a:schemeClr val="accent6">
                    <a:lumMod val="50000"/>
                  </a:schemeClr>
                </a:solidFill>
              </a:rPr>
              <a:t> ساعت است نقطه قوتی برای ما و نقطه ضعف رقبا محسوب می شود</a:t>
            </a:r>
            <a:r>
              <a:rPr lang="fa-IR" sz="1200" b="1" dirty="0" smtClean="0">
                <a:solidFill>
                  <a:schemeClr val="accent6">
                    <a:lumMod val="50000"/>
                  </a:schemeClr>
                </a:solidFill>
              </a:rPr>
              <a:t>.(تعطیلی روزهای تعطیل)</a:t>
            </a:r>
          </a:p>
          <a:p>
            <a:pPr algn="r" rtl="1" eaLnBrk="1" hangingPunct="1"/>
            <a:r>
              <a:rPr lang="fa-IR" b="1" dirty="0" smtClean="0">
                <a:solidFill>
                  <a:schemeClr val="accent6">
                    <a:lumMod val="50000"/>
                  </a:schemeClr>
                </a:solidFill>
              </a:rPr>
              <a:t>ارائه خدمات رایگان نیز از نقاط قوت ما و نقاط ضعف رقبا محسوب می شود .</a:t>
            </a:r>
          </a:p>
          <a:p>
            <a:pPr algn="r" rtl="1" eaLnBrk="1" hangingPunct="1"/>
            <a:r>
              <a:rPr lang="fa-IR" b="1" dirty="0" smtClean="0">
                <a:solidFill>
                  <a:schemeClr val="accent6">
                    <a:lumMod val="50000"/>
                  </a:schemeClr>
                </a:solidFill>
              </a:rPr>
              <a:t>سرعت عمل در ارائه خدمات در کمتر از یک روز نیزاز ویژگی های فوق برخوردار است.</a:t>
            </a:r>
          </a:p>
          <a:p>
            <a:pPr algn="r" rtl="1" eaLnBrk="1" hangingPunct="1"/>
            <a:endParaRPr lang="en-US" dirty="0" smtClean="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مثال : موانع ورود (پروژه خشکشویی)</a:t>
            </a:r>
            <a:endParaRPr lang="en-US" dirty="0">
              <a:cs typeface="2  Titr" pitchFamily="2" charset="-78"/>
            </a:endParaRPr>
          </a:p>
        </p:txBody>
      </p:sp>
      <p:sp>
        <p:nvSpPr>
          <p:cNvPr id="4" name="Rectangle 3"/>
          <p:cNvSpPr>
            <a:spLocks noGrp="1" noChangeArrowheads="1"/>
          </p:cNvSpPr>
          <p:nvPr>
            <p:ph idx="1"/>
          </p:nvPr>
        </p:nvSpPr>
        <p:spPr/>
        <p:txBody>
          <a:bodyPr>
            <a:normAutofit/>
          </a:bodyPr>
          <a:lstStyle/>
          <a:p>
            <a:pPr algn="r" rtl="1" eaLnBrk="1" hangingPunct="1">
              <a:buFont typeface="Wingdings" pitchFamily="2" charset="2"/>
              <a:buNone/>
            </a:pPr>
            <a:r>
              <a:rPr lang="fa-IR" b="1" dirty="0" smtClean="0">
                <a:solidFill>
                  <a:schemeClr val="hlink"/>
                </a:solidFill>
              </a:rPr>
              <a:t>:</a:t>
            </a:r>
            <a:r>
              <a:rPr lang="fa-IR" b="1" dirty="0" smtClean="0"/>
              <a:t> </a:t>
            </a:r>
          </a:p>
          <a:p>
            <a:pPr algn="r" rtl="1" eaLnBrk="1" hangingPunct="1"/>
            <a:r>
              <a:rPr lang="fa-IR" b="1" dirty="0" smtClean="0">
                <a:solidFill>
                  <a:srgbClr val="002060"/>
                </a:solidFill>
                <a:cs typeface="B Koodak" pitchFamily="2" charset="-78"/>
              </a:rPr>
              <a:t>2183 واحد خدماتی این رشته از کسب و کار در کل استان تهران وجود دارد . وارد شدن در این خدمت ازآنجایی که نیاز به تجربه کافی و آشنایی با پارچه های متفاوت و نحوه شستشوواطوی آنها دارد مشکل است و مهمترین مشکل کمبود کارگر ماهر در این زمینه است.</a:t>
            </a:r>
            <a:endParaRPr lang="en-US" b="1" dirty="0" smtClean="0">
              <a:solidFill>
                <a:srgbClr val="002060"/>
              </a:solidFill>
              <a:cs typeface="B Koodak"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188913"/>
            <a:ext cx="7772400" cy="1152525"/>
          </a:xfrm>
        </p:spPr>
        <p:txBody>
          <a:bodyPr/>
          <a:lstStyle/>
          <a:p>
            <a:pPr eaLnBrk="1" fontAlgn="auto" hangingPunct="1">
              <a:spcAft>
                <a:spcPts val="0"/>
              </a:spcAft>
              <a:defRPr/>
            </a:pPr>
            <a:r>
              <a:rPr lang="fa-IR" dirty="0" smtClean="0">
                <a:solidFill>
                  <a:srgbClr val="FFFF00"/>
                </a:solidFill>
                <a:cs typeface="B Titr" pitchFamily="2" charset="-78"/>
              </a:rPr>
              <a:t>فلسفه پیدایش </a:t>
            </a:r>
            <a:r>
              <a:rPr lang="fa-IR" dirty="0">
                <a:solidFill>
                  <a:srgbClr val="FFFF00"/>
                </a:solidFill>
                <a:cs typeface="B Titr" pitchFamily="2" charset="-78"/>
              </a:rPr>
              <a:t>طرح کسب و </a:t>
            </a:r>
            <a:r>
              <a:rPr lang="fa-IR" dirty="0" smtClean="0">
                <a:solidFill>
                  <a:srgbClr val="FFFF00"/>
                </a:solidFill>
                <a:cs typeface="B Titr" pitchFamily="2" charset="-78"/>
              </a:rPr>
              <a:t>کار</a:t>
            </a:r>
            <a:r>
              <a:rPr lang="fa-IR" dirty="0">
                <a:solidFill>
                  <a:schemeClr val="accent3"/>
                </a:solidFill>
                <a:cs typeface="B Titr" pitchFamily="2" charset="-78"/>
              </a:rPr>
              <a:t/>
            </a:r>
            <a:br>
              <a:rPr lang="fa-IR" dirty="0">
                <a:solidFill>
                  <a:schemeClr val="accent3"/>
                </a:solidFill>
                <a:cs typeface="B Titr" pitchFamily="2" charset="-78"/>
              </a:rPr>
            </a:br>
            <a:endParaRPr lang="en-US" dirty="0" smtClean="0">
              <a:solidFill>
                <a:schemeClr val="accent3"/>
              </a:solidFill>
              <a:cs typeface="B Titr" pitchFamily="2" charset="-78"/>
            </a:endParaRPr>
          </a:p>
        </p:txBody>
      </p:sp>
      <p:sp>
        <p:nvSpPr>
          <p:cNvPr id="5123" name="Rectangle 3"/>
          <p:cNvSpPr txBox="1">
            <a:spLocks noChangeArrowheads="1"/>
          </p:cNvSpPr>
          <p:nvPr/>
        </p:nvSpPr>
        <p:spPr bwMode="auto">
          <a:xfrm>
            <a:off x="142875" y="1785938"/>
            <a:ext cx="8786813" cy="4643437"/>
          </a:xfrm>
          <a:prstGeom prst="rect">
            <a:avLst/>
          </a:prstGeom>
          <a:noFill/>
          <a:ln w="9525">
            <a:noFill/>
            <a:miter lim="800000"/>
            <a:headEnd/>
            <a:tailEnd/>
          </a:ln>
        </p:spPr>
        <p:txBody>
          <a:bodyPr/>
          <a:lstStyle/>
          <a:p>
            <a:pPr marL="342900" indent="-342900" algn="r">
              <a:lnSpc>
                <a:spcPct val="80000"/>
              </a:lnSpc>
              <a:spcBef>
                <a:spcPct val="20000"/>
              </a:spcBef>
              <a:buClr>
                <a:schemeClr val="hlink"/>
              </a:buClr>
            </a:pPr>
            <a:r>
              <a:rPr lang="fa-IR" sz="2400">
                <a:solidFill>
                  <a:srgbClr val="0000FF"/>
                </a:solidFill>
                <a:cs typeface="B Koodak" pitchFamily="2" charset="-78"/>
              </a:rPr>
              <a:t>انسان های بیشماری دارای افکار و تصورات ذهنی خلاقانه و خاصی می باشند که برای عملیاتی کردن آن نیاز به مطرح ساختن آن به غیر دارند ، اما به دلیل عدم توانایی در تصویر سازی آن هیچگاه موفق به پیاده سازی افکار خود نمی گردند .</a:t>
            </a:r>
          </a:p>
          <a:p>
            <a:pPr marL="342900" indent="-342900" algn="r">
              <a:spcBef>
                <a:spcPct val="20000"/>
              </a:spcBef>
              <a:buClr>
                <a:schemeClr val="hlink"/>
              </a:buClr>
            </a:pPr>
            <a:r>
              <a:rPr lang="fa-IR" sz="2400">
                <a:solidFill>
                  <a:srgbClr val="0000FF"/>
                </a:solidFill>
                <a:cs typeface="B Koodak" pitchFamily="2" charset="-78"/>
              </a:rPr>
              <a:t>باید باور داشت اگر این افراد توانایی پیاده سازی تصورات ذهنی خود را داشته و یا می داشتند امروز شاید در زمره موفقترین انسانها بوده و باعث تغییر مسیر زندگی خود می شدند . در مقابل انسان هایی نیز بودند که می توانستند این تصورات را به واقعیت تبدیل نمایند اما به دلیل سرعت تغییرات در عصر کنونی که به عصر عدم تداوم شهرت یافته که در آن اندوخته ها وتجارب گذشته لزوما تضمین کننده آینده نمی باشد و با پیچیده تر شدن تجارت و بازارها حضور و بقا در عرصه های داد و ستد و تجارت تخصصی تر گشته و به تبع آن تبدیل کردن ایده ها به واقعیت و به محصولات و خدمات به تنهایی امکان پذیر نمی باشد و نیاز به شریک و یا سرمایه گذاری در اینگونه طرح ها به یک نیاز راهبردی و گسترده در عصر حاضر مبدل گشته است</a:t>
            </a:r>
            <a:r>
              <a:rPr lang="fa-IR" sz="2400">
                <a:solidFill>
                  <a:srgbClr val="0000FF"/>
                </a:solidFill>
                <a:cs typeface="Yagut" pitchFamily="2" charset="-78"/>
              </a:rPr>
              <a:t>. </a:t>
            </a:r>
          </a:p>
          <a:p>
            <a:pPr marL="342900" indent="-342900" algn="r">
              <a:lnSpc>
                <a:spcPct val="80000"/>
              </a:lnSpc>
              <a:spcBef>
                <a:spcPct val="20000"/>
              </a:spcBef>
              <a:buClr>
                <a:schemeClr val="hlink"/>
              </a:buClr>
            </a:pPr>
            <a:endParaRPr lang="en-US" sz="2200">
              <a:cs typeface="B Nazanin" pitchFamily="2" charset="-7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42910" y="1071546"/>
            <a:ext cx="8001000" cy="914400"/>
          </a:xfrm>
        </p:spPr>
        <p:txBody>
          <a:bodyPr/>
          <a:lstStyle/>
          <a:p>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فصل دوم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فرآیند عملیاتی طرح</a:t>
            </a:r>
            <a:br>
              <a:rPr lang="fa-IR" sz="6600" dirty="0" smtClean="0">
                <a:solidFill>
                  <a:schemeClr val="bg2">
                    <a:lumMod val="10000"/>
                  </a:schemeClr>
                </a:solidFill>
                <a:cs typeface="2  Titr" pitchFamily="2" charset="-78"/>
              </a:rPr>
            </a:br>
            <a:endParaRPr lang="en-US" sz="2000" dirty="0">
              <a:solidFill>
                <a:srgbClr val="C00000"/>
              </a:solidFill>
              <a:cs typeface="2  Titr" pitchFamily="2" charset="-78"/>
            </a:endParaRPr>
          </a:p>
        </p:txBody>
      </p:sp>
      <p:sp>
        <p:nvSpPr>
          <p:cNvPr id="3" name="Rectangle 2"/>
          <p:cNvSpPr/>
          <p:nvPr/>
        </p:nvSpPr>
        <p:spPr>
          <a:xfrm>
            <a:off x="428596" y="4572008"/>
            <a:ext cx="4929190" cy="369332"/>
          </a:xfrm>
          <a:prstGeom prst="rect">
            <a:avLst/>
          </a:prstGeom>
        </p:spPr>
        <p:txBody>
          <a:bodyPr wrap="square">
            <a:spAutoFit/>
          </a:bodyPr>
          <a:lstStyle/>
          <a:p>
            <a:pPr algn="r" rtl="1"/>
            <a:r>
              <a:rPr lang="fa-IR" dirty="0" smtClean="0">
                <a:solidFill>
                  <a:srgbClr val="C00000"/>
                </a:solidFill>
                <a:cs typeface="2  Titr" pitchFamily="2" charset="-78"/>
              </a:rPr>
              <a:t>مهلت انجام این قسمت به همراه </a:t>
            </a:r>
            <a:r>
              <a:rPr lang="fa-IR" smtClean="0">
                <a:solidFill>
                  <a:srgbClr val="C00000"/>
                </a:solidFill>
                <a:cs typeface="2  Titr" pitchFamily="2" charset="-78"/>
              </a:rPr>
              <a:t>فصل اول</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2  Titr" pitchFamily="2" charset="-78"/>
              </a:rPr>
              <a:t>  </a:t>
            </a:r>
            <a:r>
              <a:rPr lang="fa-IR" dirty="0" smtClean="0">
                <a:solidFill>
                  <a:schemeClr val="bg2">
                    <a:lumMod val="10000"/>
                  </a:schemeClr>
                </a:solidFill>
                <a:cs typeface="2  Titr" pitchFamily="2" charset="-78"/>
              </a:rPr>
              <a:t>2-1نمودار فرآیند تولید محصول یاخدمات</a:t>
            </a:r>
            <a:endParaRPr lang="en-US" dirty="0">
              <a:solidFill>
                <a:schemeClr val="bg2">
                  <a:lumMod val="10000"/>
                </a:schemeClr>
              </a:solidFill>
              <a:cs typeface="2  Titr" pitchFamily="2" charset="-78"/>
            </a:endParaRPr>
          </a:p>
        </p:txBody>
      </p:sp>
      <p:sp>
        <p:nvSpPr>
          <p:cNvPr id="6" name="Content Placeholder 5"/>
          <p:cNvSpPr>
            <a:spLocks noGrp="1"/>
          </p:cNvSpPr>
          <p:nvPr>
            <p:ph idx="1"/>
          </p:nvPr>
        </p:nvSpPr>
        <p:spPr>
          <a:xfrm>
            <a:off x="500034" y="1285860"/>
            <a:ext cx="8229600" cy="4876800"/>
          </a:xfrm>
        </p:spPr>
        <p:txBody>
          <a:bodyPr/>
          <a:lstStyle/>
          <a:p>
            <a:pPr algn="r" rtl="1"/>
            <a:r>
              <a:rPr lang="fa-IR" dirty="0" smtClean="0">
                <a:solidFill>
                  <a:schemeClr val="bg2">
                    <a:lumMod val="10000"/>
                  </a:schemeClr>
                </a:solidFill>
              </a:rPr>
              <a:t>مراحل تولید  محصول و یا ارایه  خدمات بصورت نمودار از ابتدا به انتها ترسیم ونوشته شود</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نمودارفرآیند تولید اجاق گاز وگاز فردار</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785786" y="1285860"/>
            <a:ext cx="7858180" cy="4667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)نمودار فرآیندتولید ادوات کشاورزی</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28595" y="1714488"/>
            <a:ext cx="8429685"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731520" y="1500174"/>
            <a:ext cx="7680960" cy="3769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مثال: </a:t>
            </a:r>
            <a:r>
              <a:rPr lang="fa-IR" sz="2800" dirty="0" smtClean="0">
                <a:cs typeface="2  Titr" pitchFamily="2" charset="-78"/>
              </a:rPr>
              <a:t>نمودارفرآیند تولید ساچمه های فولادی</a:t>
            </a:r>
            <a:endParaRPr lang="en-US" sz="2800" dirty="0">
              <a:cs typeface="2  Titr" pitchFamily="2" charset="-78"/>
            </a:endParaRPr>
          </a:p>
        </p:txBody>
      </p:sp>
      <p:pic>
        <p:nvPicPr>
          <p:cNvPr id="5122" name="Picture 2"/>
          <p:cNvPicPr>
            <a:picLocks noGrp="1" noChangeAspect="1" noChangeArrowheads="1"/>
          </p:cNvPicPr>
          <p:nvPr>
            <p:ph idx="1"/>
          </p:nvPr>
        </p:nvPicPr>
        <p:blipFill>
          <a:blip r:embed="rId2"/>
          <a:srcRect/>
          <a:stretch>
            <a:fillRect/>
          </a:stretch>
        </p:blipFill>
        <p:spPr bwMode="auto">
          <a:xfrm>
            <a:off x="0" y="1214422"/>
            <a:ext cx="8929718" cy="5643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2-2-لیست تجهیزات وماشین آلات</a:t>
            </a:r>
            <a:endParaRPr lang="en-US" dirty="0">
              <a:solidFill>
                <a:schemeClr val="bg2">
                  <a:lumMod val="10000"/>
                </a:schemeClr>
              </a:solidFill>
              <a:cs typeface="2  Titr" pitchFamily="2" charset="-78"/>
            </a:endParaRPr>
          </a:p>
        </p:txBody>
      </p:sp>
      <p:graphicFrame>
        <p:nvGraphicFramePr>
          <p:cNvPr id="4" name="Content Placeholder 3"/>
          <p:cNvGraphicFramePr>
            <a:graphicFrameLocks noGrp="1"/>
          </p:cNvGraphicFramePr>
          <p:nvPr>
            <p:ph idx="1"/>
          </p:nvPr>
        </p:nvGraphicFramePr>
        <p:xfrm>
          <a:off x="457200" y="1447800"/>
          <a:ext cx="8229600" cy="2778122"/>
        </p:xfrm>
        <a:graphic>
          <a:graphicData uri="http://schemas.openxmlformats.org/drawingml/2006/table">
            <a:tbl>
              <a:tblPr firstRow="1" bandRow="1">
                <a:tableStyleId>{7DF18680-E054-41AD-8BC1-D1AEF772440D}</a:tableStyleId>
              </a:tblPr>
              <a:tblGrid>
                <a:gridCol w="1371600"/>
                <a:gridCol w="1371600"/>
                <a:gridCol w="1371600"/>
                <a:gridCol w="1371600"/>
                <a:gridCol w="1914548"/>
                <a:gridCol w="828652"/>
              </a:tblGrid>
              <a:tr h="1266820">
                <a:tc>
                  <a:txBody>
                    <a:bodyPr/>
                    <a:lstStyle/>
                    <a:p>
                      <a:pPr marL="0" marR="0" algn="ctr" rtl="1">
                        <a:lnSpc>
                          <a:spcPct val="115000"/>
                        </a:lnSpc>
                        <a:spcBef>
                          <a:spcPts val="0"/>
                        </a:spcBef>
                        <a:spcAft>
                          <a:spcPts val="1000"/>
                        </a:spcAft>
                      </a:pPr>
                      <a:r>
                        <a:rPr lang="fa-IR" sz="1800" dirty="0" smtClean="0">
                          <a:solidFill>
                            <a:schemeClr val="bg2">
                              <a:lumMod val="10000"/>
                            </a:schemeClr>
                          </a:solidFill>
                          <a:latin typeface="Calibri"/>
                          <a:ea typeface="Calibri"/>
                          <a:cs typeface="2  Titr" pitchFamily="2" charset="-78"/>
                        </a:rPr>
                        <a:t>هزینه کل</a:t>
                      </a:r>
                      <a:r>
                        <a:rPr lang="fa-IR" sz="1400" dirty="0" smtClean="0">
                          <a:solidFill>
                            <a:schemeClr val="bg2">
                              <a:lumMod val="10000"/>
                            </a:schemeClr>
                          </a:solidFill>
                          <a:latin typeface="Calibri"/>
                          <a:ea typeface="Calibri"/>
                          <a:cs typeface="2  Titr" pitchFamily="2" charset="-78"/>
                        </a:rPr>
                        <a:t>(میلیون</a:t>
                      </a:r>
                      <a:r>
                        <a:rPr lang="fa-IR" sz="1400" baseline="0" dirty="0" smtClean="0">
                          <a:solidFill>
                            <a:schemeClr val="bg2">
                              <a:lumMod val="10000"/>
                            </a:schemeClr>
                          </a:solidFill>
                          <a:latin typeface="Calibri"/>
                          <a:ea typeface="Calibri"/>
                          <a:cs typeface="2  Titr" pitchFamily="2" charset="-78"/>
                        </a:rPr>
                        <a:t> ریال)</a:t>
                      </a:r>
                      <a:endParaRPr lang="en-US" sz="1100" dirty="0" smtClean="0">
                        <a:solidFill>
                          <a:schemeClr val="bg2">
                            <a:lumMod val="10000"/>
                          </a:schemeClr>
                        </a:solidFill>
                        <a:latin typeface="Calibri"/>
                        <a:ea typeface="Calibri"/>
                        <a:cs typeface="2  Titr" pitchFamily="2" charset="-78"/>
                      </a:endParaRPr>
                    </a:p>
                    <a:p>
                      <a:pPr marL="0" marR="0" algn="ctr" rtl="0">
                        <a:lnSpc>
                          <a:spcPct val="115000"/>
                        </a:lnSpc>
                        <a:spcBef>
                          <a:spcPts val="0"/>
                        </a:spcBef>
                        <a:spcAft>
                          <a:spcPts val="1000"/>
                        </a:spcAft>
                      </a:pPr>
                      <a:r>
                        <a:rPr lang="fa-IR" sz="1800" dirty="0" smtClean="0">
                          <a:solidFill>
                            <a:schemeClr val="bg2">
                              <a:lumMod val="10000"/>
                            </a:schemeClr>
                          </a:solidFill>
                          <a:latin typeface="Calibri"/>
                          <a:ea typeface="Calibri"/>
                          <a:cs typeface="2  Titr" pitchFamily="2" charset="-78"/>
                        </a:rPr>
                        <a:t> </a:t>
                      </a:r>
                      <a:endParaRPr lang="en-US" sz="1100" dirty="0">
                        <a:solidFill>
                          <a:schemeClr val="bg2">
                            <a:lumMod val="10000"/>
                          </a:schemeClr>
                        </a:solidFill>
                        <a:latin typeface="Calibri"/>
                        <a:ea typeface="Calibri"/>
                        <a:cs typeface="2  Titr" pitchFamily="2" charset="-78"/>
                      </a:endParaRPr>
                    </a:p>
                  </a:txBody>
                  <a:tcPr marL="68580" marR="68580" marT="0" marB="0"/>
                </a:tc>
                <a:tc>
                  <a:txBody>
                    <a:bodyPr/>
                    <a:lstStyle/>
                    <a:p>
                      <a:pPr marL="0" marR="0" algn="ctr" rtl="1">
                        <a:lnSpc>
                          <a:spcPct val="115000"/>
                        </a:lnSpc>
                        <a:spcBef>
                          <a:spcPts val="0"/>
                        </a:spcBef>
                        <a:spcAft>
                          <a:spcPts val="1000"/>
                        </a:spcAft>
                      </a:pPr>
                      <a:r>
                        <a:rPr lang="fa-IR" sz="1100" dirty="0" smtClean="0">
                          <a:solidFill>
                            <a:schemeClr val="bg2">
                              <a:lumMod val="10000"/>
                            </a:schemeClr>
                          </a:solidFill>
                          <a:latin typeface="Calibri"/>
                          <a:ea typeface="Calibri"/>
                          <a:cs typeface="2  Titr" pitchFamily="2" charset="-78"/>
                        </a:rPr>
                        <a:t>هزینه واحد</a:t>
                      </a:r>
                      <a:endParaRPr lang="en-US" sz="800" dirty="0" smtClean="0">
                        <a:solidFill>
                          <a:schemeClr val="bg2">
                            <a:lumMod val="10000"/>
                          </a:schemeClr>
                        </a:solidFill>
                        <a:latin typeface="Calibri"/>
                        <a:ea typeface="Calibri"/>
                        <a:cs typeface="2  Titr" pitchFamily="2" charset="-78"/>
                      </a:endParaRPr>
                    </a:p>
                    <a:p>
                      <a:pPr marL="0" marR="0" algn="ctr" rtl="0">
                        <a:lnSpc>
                          <a:spcPct val="115000"/>
                        </a:lnSpc>
                        <a:spcBef>
                          <a:spcPts val="0"/>
                        </a:spcBef>
                        <a:spcAft>
                          <a:spcPts val="1000"/>
                        </a:spcAft>
                      </a:pPr>
                      <a:endParaRPr lang="en-US" sz="1100" dirty="0">
                        <a:solidFill>
                          <a:schemeClr val="bg2">
                            <a:lumMod val="10000"/>
                          </a:schemeClr>
                        </a:solidFill>
                        <a:latin typeface="Calibri"/>
                        <a:ea typeface="Calibri"/>
                        <a:cs typeface="2  Titr" pitchFamily="2" charset="-78"/>
                      </a:endParaRPr>
                    </a:p>
                  </a:txBody>
                  <a:tcPr marL="68580" marR="68580" marT="0" marB="0"/>
                </a:tc>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تعداد</a:t>
                      </a:r>
                      <a:endParaRPr lang="en-US" sz="1100" dirty="0">
                        <a:solidFill>
                          <a:schemeClr val="bg2">
                            <a:lumMod val="10000"/>
                          </a:schemeClr>
                        </a:solidFill>
                        <a:latin typeface="Calibri"/>
                        <a:ea typeface="Calibri"/>
                        <a:cs typeface="2  Titr" pitchFamily="2" charset="-78"/>
                      </a:endParaRPr>
                    </a:p>
                  </a:txBody>
                  <a:tcPr marL="68580" marR="68580" marT="0" marB="0"/>
                </a:tc>
                <a:tc>
                  <a:txBody>
                    <a:bodyPr/>
                    <a:lstStyle/>
                    <a:p>
                      <a:pPr marL="0" marR="0" algn="ctr" rtl="1">
                        <a:lnSpc>
                          <a:spcPct val="115000"/>
                        </a:lnSpc>
                        <a:spcBef>
                          <a:spcPts val="0"/>
                        </a:spcBef>
                        <a:spcAft>
                          <a:spcPts val="1000"/>
                        </a:spcAft>
                      </a:pPr>
                      <a:r>
                        <a:rPr lang="fa-IR" sz="1100" dirty="0" smtClean="0">
                          <a:solidFill>
                            <a:schemeClr val="bg2">
                              <a:lumMod val="10000"/>
                            </a:schemeClr>
                          </a:solidFill>
                          <a:latin typeface="Calibri"/>
                          <a:ea typeface="Calibri"/>
                          <a:cs typeface="2  Titr" pitchFamily="2" charset="-78"/>
                        </a:rPr>
                        <a:t>مشخصات فنی</a:t>
                      </a:r>
                      <a:endParaRPr lang="en-US" sz="1100" dirty="0">
                        <a:solidFill>
                          <a:schemeClr val="bg2">
                            <a:lumMod val="10000"/>
                          </a:schemeClr>
                        </a:solidFill>
                        <a:latin typeface="Calibri"/>
                        <a:ea typeface="Calibri"/>
                        <a:cs typeface="2  Titr" pitchFamily="2" charset="-78"/>
                      </a:endParaRPr>
                    </a:p>
                  </a:txBody>
                  <a:tcPr marL="68580" marR="68580" marT="0" marB="0"/>
                </a:tc>
                <a:tc>
                  <a:txBody>
                    <a:bodyPr/>
                    <a:lstStyle/>
                    <a:p>
                      <a:pPr marL="0" marR="0" algn="ctr" rtl="0">
                        <a:lnSpc>
                          <a:spcPct val="115000"/>
                        </a:lnSpc>
                        <a:spcBef>
                          <a:spcPts val="0"/>
                        </a:spcBef>
                        <a:spcAft>
                          <a:spcPts val="1000"/>
                        </a:spcAft>
                      </a:pPr>
                      <a:r>
                        <a:rPr lang="en-US" sz="1800" dirty="0">
                          <a:solidFill>
                            <a:schemeClr val="bg2">
                              <a:lumMod val="10000"/>
                            </a:schemeClr>
                          </a:solidFill>
                          <a:latin typeface="Arial"/>
                          <a:ea typeface="Calibri"/>
                          <a:cs typeface="2  Titr" pitchFamily="2" charset="-78"/>
                        </a:rPr>
                        <a:t>	</a:t>
                      </a:r>
                      <a:r>
                        <a:rPr lang="fa-IR" sz="1800" dirty="0">
                          <a:solidFill>
                            <a:schemeClr val="bg2">
                              <a:lumMod val="10000"/>
                            </a:schemeClr>
                          </a:solidFill>
                          <a:latin typeface="Calibri"/>
                          <a:ea typeface="Calibri"/>
                          <a:cs typeface="2  Titr" pitchFamily="2" charset="-78"/>
                        </a:rPr>
                        <a:t> </a:t>
                      </a:r>
                      <a:r>
                        <a:rPr lang="fa-IR" sz="1800" dirty="0" smtClean="0">
                          <a:solidFill>
                            <a:schemeClr val="bg2">
                              <a:lumMod val="10000"/>
                            </a:schemeClr>
                          </a:solidFill>
                          <a:latin typeface="Calibri"/>
                          <a:ea typeface="Calibri"/>
                          <a:cs typeface="2  Titr" pitchFamily="2" charset="-78"/>
                        </a:rPr>
                        <a:t>نام</a:t>
                      </a:r>
                      <a:r>
                        <a:rPr lang="fa-IR" sz="1800" baseline="0" dirty="0" smtClean="0">
                          <a:solidFill>
                            <a:schemeClr val="bg2">
                              <a:lumMod val="10000"/>
                            </a:schemeClr>
                          </a:solidFill>
                          <a:latin typeface="Calibri"/>
                          <a:ea typeface="Calibri"/>
                          <a:cs typeface="2  Titr" pitchFamily="2" charset="-78"/>
                        </a:rPr>
                        <a:t> </a:t>
                      </a:r>
                      <a:r>
                        <a:rPr lang="fa-IR" sz="1800" dirty="0" smtClean="0">
                          <a:solidFill>
                            <a:schemeClr val="bg2">
                              <a:lumMod val="10000"/>
                            </a:schemeClr>
                          </a:solidFill>
                          <a:latin typeface="Calibri"/>
                          <a:ea typeface="Calibri"/>
                          <a:cs typeface="2  Titr" pitchFamily="2" charset="-78"/>
                        </a:rPr>
                        <a:t>ماشین آلات و تجهیزات</a:t>
                      </a:r>
                      <a:endParaRPr lang="en-US" sz="1100" dirty="0" smtClean="0">
                        <a:solidFill>
                          <a:schemeClr val="bg2">
                            <a:lumMod val="10000"/>
                          </a:schemeClr>
                        </a:solidFill>
                        <a:latin typeface="Calibri"/>
                        <a:ea typeface="Calibri"/>
                        <a:cs typeface="2  Titr" pitchFamily="2" charset="-78"/>
                      </a:endParaRPr>
                    </a:p>
                  </a:txBody>
                  <a:tcPr marL="68580" marR="68580" marT="0" marB="0"/>
                </a:tc>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ردیف</a:t>
                      </a:r>
                      <a:endParaRPr lang="en-US" sz="1100" dirty="0">
                        <a:solidFill>
                          <a:schemeClr val="bg2">
                            <a:lumMod val="10000"/>
                          </a:schemeClr>
                        </a:solidFill>
                        <a:latin typeface="Calibri"/>
                        <a:ea typeface="Calibri"/>
                        <a:cs typeface="2  Titr" pitchFamily="2" charset="-78"/>
                      </a:endParaRPr>
                    </a:p>
                  </a:txBody>
                  <a:tcPr marL="68580" marR="68580" marT="0" marB="0"/>
                </a:tc>
              </a:tr>
              <a:tr h="755651">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755651">
                <a:tc>
                  <a:txBody>
                    <a:bodyPr/>
                    <a:lstStyle/>
                    <a:p>
                      <a:endParaRPr lang="en-US" dirty="0"/>
                    </a:p>
                  </a:txBody>
                  <a:tcPr/>
                </a:tc>
                <a:tc gridSpan="5">
                  <a:txBody>
                    <a:bodyPr/>
                    <a:lstStyle/>
                    <a:p>
                      <a:pPr algn="ctr"/>
                      <a:r>
                        <a:rPr lang="fa-IR" dirty="0" smtClean="0">
                          <a:solidFill>
                            <a:schemeClr val="bg2">
                              <a:lumMod val="10000"/>
                            </a:schemeClr>
                          </a:solidFill>
                        </a:rPr>
                        <a:t>جمع</a:t>
                      </a:r>
                      <a:endParaRPr lang="en-US" dirty="0">
                        <a:solidFill>
                          <a:schemeClr val="bg2">
                            <a:lumMod val="10000"/>
                          </a:schemeClr>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مثال  - </a:t>
            </a:r>
            <a:r>
              <a:rPr lang="ar-AE" dirty="0" smtClean="0"/>
              <a:t>توليد ومونتاژ بردهاي الكترونيكي</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714348" y="990818"/>
            <a:ext cx="7286676" cy="5385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 مثال - قالب های صنعتی</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714348" y="1285860"/>
            <a:ext cx="7358114" cy="50578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2-3-نقشه استقرار تجهیزات وماشین آلات</a:t>
            </a:r>
            <a:endParaRPr lang="en-US" dirty="0">
              <a:solidFill>
                <a:schemeClr val="bg2">
                  <a:lumMod val="10000"/>
                </a:schemeClr>
              </a:solidFill>
              <a:cs typeface="2  Titr" pitchFamily="2" charset="-78"/>
            </a:endParaRPr>
          </a:p>
        </p:txBody>
      </p:sp>
      <p:sp>
        <p:nvSpPr>
          <p:cNvPr id="5" name="Content Placeholder 4"/>
          <p:cNvSpPr>
            <a:spLocks noGrp="1"/>
          </p:cNvSpPr>
          <p:nvPr>
            <p:ph idx="1"/>
          </p:nvPr>
        </p:nvSpPr>
        <p:spPr/>
        <p:txBody>
          <a:bodyPr/>
          <a:lstStyle/>
          <a:p>
            <a:pPr algn="r" rtl="1"/>
            <a:r>
              <a:rPr lang="fa-IR" dirty="0" smtClean="0">
                <a:solidFill>
                  <a:schemeClr val="bg2">
                    <a:lumMod val="10000"/>
                  </a:schemeClr>
                </a:solidFill>
              </a:rPr>
              <a:t>با توجه به جریان عملیات تولیدی و اصول مهندسی</a:t>
            </a:r>
            <a:r>
              <a:rPr lang="en-US" smtClean="0">
                <a:solidFill>
                  <a:schemeClr val="bg2">
                    <a:lumMod val="10000"/>
                  </a:schemeClr>
                </a:solidFill>
              </a:rPr>
              <a:t> </a:t>
            </a:r>
            <a:r>
              <a:rPr lang="fa-IR" smtClean="0">
                <a:solidFill>
                  <a:schemeClr val="bg2">
                    <a:lumMod val="10000"/>
                  </a:schemeClr>
                </a:solidFill>
              </a:rPr>
              <a:t>نحوه </a:t>
            </a:r>
            <a:r>
              <a:rPr lang="fa-IR" dirty="0" smtClean="0">
                <a:solidFill>
                  <a:schemeClr val="bg2">
                    <a:lumMod val="10000"/>
                  </a:schemeClr>
                </a:solidFill>
              </a:rPr>
              <a:t>استقرار ماشین آلات در سالن تولید مشخص شود</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357313" y="2000250"/>
            <a:ext cx="6715125" cy="3286125"/>
          </a:xfrm>
          <a:prstGeom prst="rect">
            <a:avLst/>
          </a:prstGeom>
          <a:noFill/>
          <a:ln w="9525" cap="flat" cmpd="sng" algn="ctr">
            <a:noFill/>
            <a:prstDash val="solid"/>
            <a:round/>
            <a:headEnd type="none" w="med" len="med"/>
            <a:tailEnd type="none" w="med" len="med"/>
          </a:ln>
          <a:effectLst/>
        </p:spPr>
        <p:txBody>
          <a:bodyPr/>
          <a:lstStyle/>
          <a:p>
            <a:pPr algn="r">
              <a:lnSpc>
                <a:spcPct val="250000"/>
              </a:lnSpc>
              <a:defRPr/>
            </a:pPr>
            <a:r>
              <a:rPr lang="fa-IR" sz="2800" dirty="0">
                <a:solidFill>
                  <a:schemeClr val="tx1">
                    <a:lumMod val="50000"/>
                  </a:schemeClr>
                </a:solidFill>
                <a:effectLst>
                  <a:outerShdw blurRad="38100" dist="38100" dir="2700000" algn="tl">
                    <a:srgbClr val="000000">
                      <a:alpha val="43137"/>
                    </a:srgbClr>
                  </a:outerShdw>
                </a:effectLst>
                <a:latin typeface="Verdana" pitchFamily="34" charset="0"/>
                <a:cs typeface="B Koodak" pitchFamily="2" charset="-78"/>
              </a:rPr>
              <a:t>هدف از ارائه  این طرح آن است که به خوانندگان آن بگوید که موضوع طرح چیست ، اهداف کسب وکار کدام است واین اهداف چگونه تحقق می یابد </a:t>
            </a:r>
            <a:endParaRPr lang="en-US" sz="2800" dirty="0">
              <a:solidFill>
                <a:schemeClr val="tx1">
                  <a:lumMod val="50000"/>
                </a:schemeClr>
              </a:solidFill>
              <a:effectLst>
                <a:outerShdw blurRad="38100" dist="38100" dir="2700000" algn="tl">
                  <a:srgbClr val="000000">
                    <a:alpha val="43137"/>
                  </a:srgbClr>
                </a:outerShdw>
              </a:effectLst>
              <a:latin typeface="Verdana" pitchFamily="34" charset="0"/>
              <a:cs typeface="B Koodak" pitchFamily="2" charset="-78"/>
            </a:endParaRPr>
          </a:p>
        </p:txBody>
      </p:sp>
      <p:sp>
        <p:nvSpPr>
          <p:cNvPr id="4" name="Content Placeholder 3"/>
          <p:cNvSpPr>
            <a:spLocks noGrp="1"/>
          </p:cNvSpPr>
          <p:nvPr>
            <p:ph idx="1"/>
          </p:nvPr>
        </p:nvSpPr>
        <p:spPr>
          <a:xfrm>
            <a:off x="571500" y="428625"/>
            <a:ext cx="7686675" cy="428625"/>
          </a:xfrm>
        </p:spPr>
        <p:txBody>
          <a:bodyPr/>
          <a:lstStyle/>
          <a:p>
            <a:pPr algn="ctr" eaLnBrk="1" hangingPunct="1">
              <a:buFont typeface="Wingdings" pitchFamily="2" charset="2"/>
              <a:buNone/>
              <a:defRPr/>
            </a:pPr>
            <a:r>
              <a:rPr lang="fa-IR" dirty="0" smtClean="0">
                <a:solidFill>
                  <a:schemeClr val="bg1"/>
                </a:solidFill>
                <a:cs typeface="B Titr" pitchFamily="2" charset="-78"/>
              </a:rPr>
              <a:t>هدف طرح کسب وکار</a:t>
            </a:r>
            <a:endParaRPr lang="en-US" dirty="0" smtClean="0">
              <a:solidFill>
                <a:schemeClr val="bg1"/>
              </a:solidFill>
              <a:cs typeface="B Titr" pitchFamily="2" charset="-78"/>
            </a:endParaRPr>
          </a:p>
        </p:txBody>
      </p:sp>
    </p:spTree>
  </p:cSld>
  <p:clrMapOvr>
    <a:masterClrMapping/>
  </p:clrMapOvr>
  <p:transition>
    <p:blind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–آجر سفال</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357290" y="1571612"/>
            <a:ext cx="6500858" cy="4337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 –تولید کامپوزیت سیمانی چوبی</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2743200" y="1447800"/>
            <a:ext cx="36576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714480" y="1324031"/>
            <a:ext cx="6072230" cy="5444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2-4-مواد اولیه مورد نیاز برای یکسال</a:t>
            </a:r>
            <a:endParaRPr lang="en-US" dirty="0">
              <a:solidFill>
                <a:schemeClr val="bg2">
                  <a:lumMod val="10000"/>
                </a:schemeClr>
              </a:solidFill>
              <a:cs typeface="2  Titr" pitchFamily="2" charset="-78"/>
            </a:endParaRPr>
          </a:p>
        </p:txBody>
      </p:sp>
      <p:graphicFrame>
        <p:nvGraphicFramePr>
          <p:cNvPr id="6" name="Content Placeholder 5"/>
          <p:cNvGraphicFramePr>
            <a:graphicFrameLocks noGrp="1"/>
          </p:cNvGraphicFramePr>
          <p:nvPr>
            <p:ph idx="1"/>
          </p:nvPr>
        </p:nvGraphicFramePr>
        <p:xfrm>
          <a:off x="457200" y="1447800"/>
          <a:ext cx="8229600" cy="1112520"/>
        </p:xfrm>
        <a:graphic>
          <a:graphicData uri="http://schemas.openxmlformats.org/drawingml/2006/table">
            <a:tbl>
              <a:tblPr firstRow="1" bandRow="1">
                <a:tableStyleId>{5C22544A-7EE6-4342-B048-85BDC9FD1C3A}</a:tableStyleId>
              </a:tblPr>
              <a:tblGrid>
                <a:gridCol w="1645920"/>
                <a:gridCol w="1645920"/>
                <a:gridCol w="1645920"/>
                <a:gridCol w="2534626"/>
                <a:gridCol w="757214"/>
              </a:tblGrid>
              <a:tr h="370840">
                <a:tc>
                  <a:txBody>
                    <a:bodyPr/>
                    <a:lstStyle/>
                    <a:p>
                      <a:r>
                        <a:rPr lang="fa-IR" dirty="0" smtClean="0">
                          <a:solidFill>
                            <a:schemeClr val="bg2">
                              <a:lumMod val="10000"/>
                            </a:schemeClr>
                          </a:solidFill>
                        </a:rPr>
                        <a:t>هزینه کل</a:t>
                      </a:r>
                      <a:endParaRPr lang="en-US" dirty="0">
                        <a:solidFill>
                          <a:schemeClr val="bg2">
                            <a:lumMod val="10000"/>
                          </a:schemeClr>
                        </a:solidFill>
                      </a:endParaRPr>
                    </a:p>
                  </a:txBody>
                  <a:tcPr/>
                </a:tc>
                <a:tc>
                  <a:txBody>
                    <a:bodyPr/>
                    <a:lstStyle/>
                    <a:p>
                      <a:r>
                        <a:rPr lang="fa-IR" dirty="0" smtClean="0">
                          <a:solidFill>
                            <a:schemeClr val="bg2">
                              <a:lumMod val="10000"/>
                            </a:schemeClr>
                          </a:solidFill>
                        </a:rPr>
                        <a:t>هزینه واحد</a:t>
                      </a:r>
                      <a:endParaRPr lang="en-US" dirty="0">
                        <a:solidFill>
                          <a:schemeClr val="bg2">
                            <a:lumMod val="10000"/>
                          </a:schemeClr>
                        </a:solidFill>
                      </a:endParaRPr>
                    </a:p>
                  </a:txBody>
                  <a:tcPr/>
                </a:tc>
                <a:tc>
                  <a:txBody>
                    <a:bodyPr/>
                    <a:lstStyle/>
                    <a:p>
                      <a:r>
                        <a:rPr lang="fa-IR" dirty="0" smtClean="0">
                          <a:solidFill>
                            <a:schemeClr val="bg2">
                              <a:lumMod val="10000"/>
                            </a:schemeClr>
                          </a:solidFill>
                        </a:rPr>
                        <a:t>مصرف سالیانه</a:t>
                      </a:r>
                      <a:endParaRPr lang="en-US" dirty="0">
                        <a:solidFill>
                          <a:schemeClr val="bg2">
                            <a:lumMod val="10000"/>
                          </a:schemeClr>
                        </a:solidFill>
                      </a:endParaRPr>
                    </a:p>
                  </a:txBody>
                  <a:tcPr/>
                </a:tc>
                <a:tc>
                  <a:txBody>
                    <a:bodyPr/>
                    <a:lstStyle/>
                    <a:p>
                      <a:r>
                        <a:rPr lang="fa-IR" dirty="0" smtClean="0">
                          <a:solidFill>
                            <a:schemeClr val="bg2">
                              <a:lumMod val="10000"/>
                            </a:schemeClr>
                          </a:solidFill>
                        </a:rPr>
                        <a:t>نام مواد اولیه</a:t>
                      </a:r>
                      <a:endParaRPr lang="en-US" dirty="0">
                        <a:solidFill>
                          <a:schemeClr val="bg2">
                            <a:lumMod val="10000"/>
                          </a:schemeClr>
                        </a:solidFill>
                      </a:endParaRPr>
                    </a:p>
                  </a:txBody>
                  <a:tcPr/>
                </a:tc>
                <a:tc>
                  <a:txBody>
                    <a:bodyPr/>
                    <a:lstStyle/>
                    <a:p>
                      <a:r>
                        <a:rPr lang="fa-IR" dirty="0" smtClean="0">
                          <a:solidFill>
                            <a:schemeClr val="bg2">
                              <a:lumMod val="10000"/>
                            </a:schemeClr>
                          </a:solidFill>
                        </a:rPr>
                        <a:t>ردیف</a:t>
                      </a:r>
                      <a:endParaRPr lang="en-US" dirty="0">
                        <a:solidFill>
                          <a:schemeClr val="bg2">
                            <a:lumMod val="10000"/>
                          </a:schemeClr>
                        </a:solidFill>
                      </a:endParaRPr>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a:srcRect/>
          <a:stretch>
            <a:fillRect/>
          </a:stretch>
        </p:blipFill>
        <p:spPr bwMode="auto">
          <a:xfrm>
            <a:off x="1428728" y="2571744"/>
            <a:ext cx="7482533" cy="1896434"/>
          </a:xfrm>
          <a:prstGeom prst="rect">
            <a:avLst/>
          </a:prstGeom>
          <a:noFill/>
          <a:ln w="9525">
            <a:noFill/>
            <a:miter lim="800000"/>
            <a:headEnd/>
            <a:tailEnd/>
          </a:ln>
          <a:effectLst/>
        </p:spPr>
      </p:pic>
      <p:sp>
        <p:nvSpPr>
          <p:cNvPr id="5" name="Content Placeholder 2"/>
          <p:cNvSpPr>
            <a:spLocks noGrp="1"/>
          </p:cNvSpPr>
          <p:nvPr>
            <p:ph type="title"/>
          </p:nvPr>
        </p:nvSpPr>
        <p:spPr/>
        <p:txBody>
          <a:bodyPr/>
          <a:lstStyle/>
          <a:p>
            <a:pPr algn="r" rtl="1">
              <a:buNone/>
            </a:pPr>
            <a:r>
              <a:rPr lang="fa-IR" dirty="0" smtClean="0">
                <a:solidFill>
                  <a:schemeClr val="bg2">
                    <a:lumMod val="10000"/>
                  </a:schemeClr>
                </a:solidFill>
              </a:rPr>
              <a:t>مثال – مواد اولیه کارخانه گلیسیرین وصابون </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2-5-ظرفیت تولید در یک سال</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p:txBody>
          <a:bodyPr/>
          <a:lstStyle/>
          <a:p>
            <a:pPr algn="r" rtl="1">
              <a:buNone/>
            </a:pPr>
            <a:r>
              <a:rPr lang="fa-IR" dirty="0" smtClean="0">
                <a:solidFill>
                  <a:schemeClr val="bg2">
                    <a:lumMod val="10000"/>
                  </a:schemeClr>
                </a:solidFill>
              </a:rPr>
              <a:t>برای  بهره برداری مناسب از حجم سرمایه گذاری وکسب سود مطلوب باید ظرفیت تولید محصول به دقت محاسبه</a:t>
            </a:r>
          </a:p>
          <a:p>
            <a:pPr algn="r" rtl="1">
              <a:buNone/>
            </a:pPr>
            <a:r>
              <a:rPr lang="fa-IR" dirty="0" smtClean="0">
                <a:solidFill>
                  <a:schemeClr val="bg2">
                    <a:lumMod val="10000"/>
                  </a:schemeClr>
                </a:solidFill>
              </a:rPr>
              <a:t>شود</a:t>
            </a:r>
          </a:p>
          <a:p>
            <a:pPr algn="r" rtl="1">
              <a:buNone/>
            </a:pPr>
            <a:r>
              <a:rPr lang="fa-IR" dirty="0" smtClean="0">
                <a:solidFill>
                  <a:schemeClr val="bg2">
                    <a:lumMod val="10000"/>
                  </a:schemeClr>
                </a:solidFill>
              </a:rPr>
              <a:t>(در سال یا سالهای اول  ممکن است ظرفیت تولید 100 درصد نباشد</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563562"/>
          </a:xfrm>
        </p:spPr>
        <p:txBody>
          <a:bodyPr/>
          <a:lstStyle/>
          <a:p>
            <a:r>
              <a:rPr lang="fa-IR" dirty="0" smtClean="0">
                <a:solidFill>
                  <a:schemeClr val="bg2">
                    <a:lumMod val="10000"/>
                  </a:schemeClr>
                </a:solidFill>
                <a:cs typeface="2  Titr" pitchFamily="2" charset="-78"/>
              </a:rPr>
              <a:t>2-6- برنامه زمان بندی اجرای طرح</a:t>
            </a:r>
            <a:endParaRPr lang="en-US" dirty="0"/>
          </a:p>
        </p:txBody>
      </p:sp>
      <p:graphicFrame>
        <p:nvGraphicFramePr>
          <p:cNvPr id="5" name="Content Placeholder 4"/>
          <p:cNvGraphicFramePr>
            <a:graphicFrameLocks noGrp="1"/>
          </p:cNvGraphicFramePr>
          <p:nvPr>
            <p:ph idx="1"/>
          </p:nvPr>
        </p:nvGraphicFramePr>
        <p:xfrm>
          <a:off x="357158" y="655320"/>
          <a:ext cx="8186766" cy="6202680"/>
        </p:xfrm>
        <a:graphic>
          <a:graphicData uri="http://schemas.openxmlformats.org/drawingml/2006/table">
            <a:tbl>
              <a:tblPr firstRow="1" bandRow="1">
                <a:tableStyleId>{5C22544A-7EE6-4342-B048-85BDC9FD1C3A}</a:tableStyleId>
              </a:tblPr>
              <a:tblGrid>
                <a:gridCol w="3043230"/>
                <a:gridCol w="4286280"/>
                <a:gridCol w="857256"/>
              </a:tblGrid>
              <a:tr h="370840">
                <a:tc>
                  <a:txBody>
                    <a:bodyPr/>
                    <a:lstStyle/>
                    <a:p>
                      <a:pPr algn="r" rtl="1"/>
                      <a:r>
                        <a:rPr lang="fa-IR" dirty="0" smtClean="0">
                          <a:solidFill>
                            <a:schemeClr val="bg2">
                              <a:lumMod val="10000"/>
                            </a:schemeClr>
                          </a:solidFill>
                          <a:cs typeface="2  Titr" pitchFamily="2" charset="-78"/>
                        </a:rPr>
                        <a:t>مدت اجرای پروژه برحسب ماه</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شرح</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ردیف</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مطالعات اولیه  طرح</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اخذ مجوز وموافقت اصولی طرح</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2</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پیش بینی منابع مالی</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3</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جایابی وتهیه زمین</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4</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انعقاد قراردادهای آب وبرق</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5</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تهیه نقشه های ساختمانی وتاسیسات</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6</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عقد قراردادعملیات ساختمان سازی</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7</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اجرای قرارداد ساختمان سازی</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8</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اجرای تاسیسات</a:t>
                      </a:r>
                      <a:r>
                        <a:rPr lang="fa-IR" baseline="0" dirty="0" smtClean="0">
                          <a:solidFill>
                            <a:schemeClr val="bg2">
                              <a:lumMod val="10000"/>
                            </a:schemeClr>
                          </a:solidFill>
                          <a:cs typeface="2  Titr" pitchFamily="2" charset="-78"/>
                        </a:rPr>
                        <a:t> حرارتی وبرودتی</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9</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عقد قراردادخرید تجهیزات وماشین آلات</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10</a:t>
                      </a:r>
                      <a:endParaRPr lang="en-US" dirty="0">
                        <a:solidFill>
                          <a:schemeClr val="bg2">
                            <a:lumMod val="10000"/>
                          </a:schemeClr>
                        </a:solidFill>
                        <a:cs typeface="2  Titr" pitchFamily="2" charset="-78"/>
                      </a:endParaRPr>
                    </a:p>
                  </a:txBody>
                  <a:tcPr/>
                </a:tc>
              </a:tr>
              <a:tr h="492792">
                <a:tc>
                  <a:txBody>
                    <a:bodyPr/>
                    <a:lstStyle/>
                    <a:p>
                      <a:pPr algn="r" rtl="1"/>
                      <a:endParaRPr lang="en-US" dirty="0">
                        <a:cs typeface="2  Titr"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bg2">
                              <a:lumMod val="10000"/>
                            </a:schemeClr>
                          </a:solidFill>
                          <a:cs typeface="2  Titr" pitchFamily="2" charset="-78"/>
                        </a:rPr>
                        <a:t>اجرای فونداسیون ونصب تجهیزات</a:t>
                      </a:r>
                      <a:endParaRPr lang="en-US" dirty="0" smtClean="0">
                        <a:solidFill>
                          <a:schemeClr val="bg2">
                            <a:lumMod val="10000"/>
                          </a:schemeClr>
                        </a:solidFill>
                        <a:cs typeface="2  Titr" pitchFamily="2" charset="-78"/>
                      </a:endParaRPr>
                    </a:p>
                    <a:p>
                      <a:pPr algn="r" rtl="1"/>
                      <a:r>
                        <a:rPr lang="fa-IR" dirty="0" smtClean="0">
                          <a:solidFill>
                            <a:schemeClr val="bg2">
                              <a:lumMod val="10000"/>
                            </a:schemeClr>
                          </a:solidFill>
                          <a:cs typeface="2  Titr" pitchFamily="2" charset="-78"/>
                        </a:rPr>
                        <a:t> </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11</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پذیرش</a:t>
                      </a:r>
                      <a:r>
                        <a:rPr lang="fa-IR" baseline="0" dirty="0" smtClean="0">
                          <a:solidFill>
                            <a:schemeClr val="bg2">
                              <a:lumMod val="10000"/>
                            </a:schemeClr>
                          </a:solidFill>
                          <a:cs typeface="2  Titr" pitchFamily="2" charset="-78"/>
                        </a:rPr>
                        <a:t> وآموزش  پرسنل</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12</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تهیه مواد اولیه</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13</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تولید آزمایشی</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14</a:t>
                      </a:r>
                      <a:endParaRPr lang="en-US" dirty="0">
                        <a:solidFill>
                          <a:schemeClr val="bg2">
                            <a:lumMod val="10000"/>
                          </a:schemeClr>
                        </a:solidFill>
                        <a:cs typeface="2  Titr" pitchFamily="2" charset="-78"/>
                      </a:endParaRPr>
                    </a:p>
                  </a:txBody>
                  <a:tcPr/>
                </a:tc>
              </a:tr>
              <a:tr h="370840">
                <a:tc>
                  <a:txBody>
                    <a:bodyPr/>
                    <a:lstStyle/>
                    <a:p>
                      <a:pPr algn="r" rtl="1"/>
                      <a:endParaRPr lang="en-US" dirty="0">
                        <a:cs typeface="2  Titr" pitchFamily="2" charset="-78"/>
                      </a:endParaRPr>
                    </a:p>
                  </a:txBody>
                  <a:tcPr/>
                </a:tc>
                <a:tc>
                  <a:txBody>
                    <a:bodyPr/>
                    <a:lstStyle/>
                    <a:p>
                      <a:pPr algn="r" rtl="1"/>
                      <a:r>
                        <a:rPr lang="fa-IR" dirty="0" smtClean="0">
                          <a:solidFill>
                            <a:schemeClr val="bg2">
                              <a:lumMod val="10000"/>
                            </a:schemeClr>
                          </a:solidFill>
                          <a:cs typeface="2  Titr" pitchFamily="2" charset="-78"/>
                        </a:rPr>
                        <a:t>اخذ پروانه</a:t>
                      </a:r>
                      <a:r>
                        <a:rPr lang="fa-IR" baseline="0" dirty="0" smtClean="0">
                          <a:solidFill>
                            <a:schemeClr val="bg2">
                              <a:lumMod val="10000"/>
                            </a:schemeClr>
                          </a:solidFill>
                          <a:cs typeface="2  Titr" pitchFamily="2" charset="-78"/>
                        </a:rPr>
                        <a:t> بهره برداری</a:t>
                      </a:r>
                      <a:endParaRPr lang="en-US" dirty="0">
                        <a:solidFill>
                          <a:schemeClr val="bg2">
                            <a:lumMod val="10000"/>
                          </a:schemeClr>
                        </a:solidFill>
                        <a:cs typeface="2  Titr" pitchFamily="2" charset="-78"/>
                      </a:endParaRPr>
                    </a:p>
                  </a:txBody>
                  <a:tcPr/>
                </a:tc>
                <a:tc>
                  <a:txBody>
                    <a:bodyPr/>
                    <a:lstStyle/>
                    <a:p>
                      <a:pPr algn="r" rtl="1"/>
                      <a:r>
                        <a:rPr lang="fa-IR" dirty="0" smtClean="0">
                          <a:solidFill>
                            <a:schemeClr val="bg2">
                              <a:lumMod val="10000"/>
                            </a:schemeClr>
                          </a:solidFill>
                          <a:cs typeface="2  Titr" pitchFamily="2" charset="-78"/>
                        </a:rPr>
                        <a:t>15</a:t>
                      </a:r>
                      <a:endParaRPr lang="en-US" dirty="0">
                        <a:solidFill>
                          <a:schemeClr val="bg2">
                            <a:lumMod val="10000"/>
                          </a:schemeClr>
                        </a:solidFill>
                        <a:cs typeface="2  Tit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4" name="Picture 4" descr="789"/>
          <p:cNvPicPr>
            <a:picLocks noGrp="1" noChangeAspect="1" noChangeArrowheads="1"/>
          </p:cNvPicPr>
          <p:nvPr>
            <p:ph idx="1"/>
          </p:nvPr>
        </p:nvPicPr>
        <p:blipFill>
          <a:blip r:embed="rId2"/>
          <a:srcRect/>
          <a:stretch>
            <a:fillRect/>
          </a:stretch>
        </p:blipFill>
        <p:spPr bwMode="auto">
          <a:xfrm>
            <a:off x="785786" y="1447800"/>
            <a:ext cx="642942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000099" y="1428736"/>
            <a:ext cx="7205735"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2-7- مکان یابی ومحل اجرای طرح</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p:txBody>
          <a:bodyPr/>
          <a:lstStyle/>
          <a:p>
            <a:pPr algn="r" rtl="1">
              <a:lnSpc>
                <a:spcPct val="150000"/>
              </a:lnSpc>
            </a:pPr>
            <a:r>
              <a:rPr lang="fa-IR" dirty="0" smtClean="0">
                <a:solidFill>
                  <a:schemeClr val="bg2">
                    <a:lumMod val="10000"/>
                  </a:schemeClr>
                </a:solidFill>
                <a:cs typeface="2  Nazanin" pitchFamily="2" charset="-78"/>
              </a:rPr>
              <a:t>مکان  تولید وعرضه محصول نقش اساسی در بازاریابی محصول داشته وبسته  به نحوه فروش  وکانالهای توزیع  باید مکانی را انتخاب کرد  که دسترسی مشتری به آن سریع ، کم هزینه واسان باشد از سوی دیگر به منابع مواد اولیه ، نیروی انسانی ، انرزی ، واحدهای مشابه تولید کنننده ، بازار فروش ، بازار مصرف ، جاده های ترانزیت وتسهیلات حمل ونقل  نزدیک ودر دسترس باشدوحمایت های خاص دولت </a:t>
            </a:r>
            <a:endParaRPr lang="en-US" dirty="0" smtClean="0">
              <a:solidFill>
                <a:schemeClr val="bg2">
                  <a:lumMod val="10000"/>
                </a:schemeClr>
              </a:solidFill>
              <a:cs typeface="2  Nazanin" pitchFamily="2" charset="-78"/>
            </a:endParaRPr>
          </a:p>
          <a:p>
            <a:pPr algn="r" rtl="1">
              <a:lnSpc>
                <a:spcPct val="150000"/>
              </a:lnSpc>
            </a:pPr>
            <a:endParaRPr lang="en-US" dirty="0">
              <a:cs typeface="2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idx="1"/>
          </p:nvPr>
        </p:nvSpPr>
        <p:spPr>
          <a:xfrm>
            <a:off x="642910" y="3429000"/>
            <a:ext cx="8215370" cy="2571744"/>
          </a:xfrm>
        </p:spPr>
        <p:txBody>
          <a:bodyPr/>
          <a:lstStyle/>
          <a:p>
            <a:pPr algn="r" rtl="1" eaLnBrk="1" hangingPunct="1">
              <a:lnSpc>
                <a:spcPct val="150000"/>
              </a:lnSpc>
              <a:buNone/>
              <a:defRPr/>
            </a:pPr>
            <a:r>
              <a:rPr lang="ar-AE" sz="2400" dirty="0" smtClean="0">
                <a:solidFill>
                  <a:schemeClr val="bg2">
                    <a:lumMod val="10000"/>
                  </a:schemeClr>
                </a:solidFill>
                <a:cs typeface="B Koodak" pitchFamily="2" charset="-78"/>
              </a:rPr>
              <a:t>یک طرح کسب ‌و کار نوشته‌ای توصیفی و جامع در مورد کسب‌ و کار یک موسسه است. این طرح حاوی گزارشی دقیق در خصوص تولیدات یا خدمات شرکت، روش‌های تولید، بازار و مشتریان، راهبرد بازاریابی، منابع انسانی، تشکیلات، نیاز به زیرساخت‌ها و تأمین نیازهای مالی، منابع تأمین مالی و نحوه استفاده از آنها می‌باشد. </a:t>
            </a:r>
          </a:p>
        </p:txBody>
      </p:sp>
      <p:sp>
        <p:nvSpPr>
          <p:cNvPr id="3" name="Rectangle 2"/>
          <p:cNvSpPr/>
          <p:nvPr/>
        </p:nvSpPr>
        <p:spPr>
          <a:xfrm>
            <a:off x="757985" y="214313"/>
            <a:ext cx="6784228" cy="584775"/>
          </a:xfrm>
          <a:prstGeom prst="rect">
            <a:avLst/>
          </a:prstGeom>
        </p:spPr>
        <p:txBody>
          <a:bodyPr wrap="none">
            <a:spAutoFit/>
          </a:bodyPr>
          <a:lstStyle/>
          <a:p>
            <a:pPr algn="r" rtl="1">
              <a:defRPr/>
            </a:pPr>
            <a:r>
              <a:rPr lang="fa-IR" sz="3200" b="1" dirty="0">
                <a:solidFill>
                  <a:schemeClr val="bg1"/>
                </a:solidFill>
                <a:latin typeface="Tahoma" pitchFamily="34" charset="0"/>
                <a:cs typeface="B Titr" pitchFamily="2" charset="-78"/>
              </a:rPr>
              <a:t>تعریف طرح کسب و کار(</a:t>
            </a:r>
            <a:r>
              <a:rPr lang="en-US" sz="3200" dirty="0">
                <a:solidFill>
                  <a:schemeClr val="bg1"/>
                </a:solidFill>
                <a:cs typeface="B Titr" pitchFamily="2" charset="-78"/>
              </a:rPr>
              <a:t> Business Plan</a:t>
            </a:r>
            <a:r>
              <a:rPr lang="fa-IR" sz="3200" dirty="0">
                <a:solidFill>
                  <a:schemeClr val="bg1"/>
                </a:solidFill>
                <a:cs typeface="B Titr" pitchFamily="2" charset="-78"/>
              </a:rPr>
              <a:t>)</a:t>
            </a:r>
            <a:endParaRPr lang="fa-IR" sz="3200" b="1" dirty="0">
              <a:solidFill>
                <a:schemeClr val="bg1"/>
              </a:solidFill>
              <a:latin typeface="Tahoma" pitchFamily="34" charset="0"/>
              <a:cs typeface="B Titr" pitchFamily="2" charset="-78"/>
            </a:endParaRPr>
          </a:p>
        </p:txBody>
      </p:sp>
      <p:sp>
        <p:nvSpPr>
          <p:cNvPr id="4" name="Rectangle 3"/>
          <p:cNvSpPr/>
          <p:nvPr/>
        </p:nvSpPr>
        <p:spPr>
          <a:xfrm>
            <a:off x="285720" y="1428736"/>
            <a:ext cx="8358246" cy="1754326"/>
          </a:xfrm>
          <a:prstGeom prst="rect">
            <a:avLst/>
          </a:prstGeom>
        </p:spPr>
        <p:txBody>
          <a:bodyPr wrap="square">
            <a:spAutoFit/>
          </a:bodyPr>
          <a:lstStyle/>
          <a:p>
            <a:pPr algn="r" rtl="1">
              <a:lnSpc>
                <a:spcPct val="150000"/>
              </a:lnSpc>
              <a:defRPr/>
            </a:pPr>
            <a:r>
              <a:rPr lang="ar-AE" sz="2400" dirty="0" smtClean="0">
                <a:solidFill>
                  <a:schemeClr val="bg2">
                    <a:lumMod val="10000"/>
                  </a:schemeClr>
                </a:solidFill>
                <a:cs typeface="B Koodak" pitchFamily="2" charset="-78"/>
              </a:rPr>
              <a:t>طرح كسب و كار سندي مكتوب است كه جزئيات كسب و كار پيشنهادي را مشخص ميكند. اين سند بايد ضمن تشريح موقعيت كنوني ، نيازها ، انتظارات و نتايج پيش بيني شده را شرح دهد و كليه جوانب آن را ارزيابي كند.</a:t>
            </a:r>
            <a:endParaRPr lang="fa-IR" sz="2400" dirty="0" smtClean="0">
              <a:solidFill>
                <a:schemeClr val="bg2">
                  <a:lumMod val="10000"/>
                </a:schemeClr>
              </a:solidFill>
              <a:cs typeface="B Koodak"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4"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مثال-تولید کامپوزیت های سیمانی چوبی</a:t>
            </a:r>
            <a:endParaRPr lang="en-US" dirty="0"/>
          </a:p>
        </p:txBody>
      </p:sp>
      <p:sp>
        <p:nvSpPr>
          <p:cNvPr id="3" name="Content Placeholder 2"/>
          <p:cNvSpPr>
            <a:spLocks noGrp="1"/>
          </p:cNvSpPr>
          <p:nvPr>
            <p:ph idx="1"/>
          </p:nvPr>
        </p:nvSpPr>
        <p:spPr/>
        <p:txBody>
          <a:bodyPr/>
          <a:lstStyle/>
          <a:p>
            <a:pPr algn="r" rtl="1">
              <a:buNone/>
            </a:pPr>
            <a:r>
              <a:rPr lang="fa-IR" dirty="0" smtClean="0">
                <a:solidFill>
                  <a:schemeClr val="tx1">
                    <a:lumMod val="60000"/>
                    <a:lumOff val="40000"/>
                  </a:schemeClr>
                </a:solidFill>
              </a:rPr>
              <a:t>با توجه به  ارزشیابی به عمل آمده محل اجرای این طرح شهرستان رودبار از استان گیلان  می باشد زیرا این شهر به مواد اولیه که عمدتا چوب می باشدنزدیک است و به استانهای تهران ،زنجان ،قزوین  نیز نزدیک است</a:t>
            </a:r>
            <a:endParaRPr lang="en-US" dirty="0">
              <a:solidFill>
                <a:schemeClr val="tx1">
                  <a:lumMod val="60000"/>
                  <a:lumOff val="4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42910" y="1071546"/>
            <a:ext cx="8001000" cy="914400"/>
          </a:xfrm>
        </p:spPr>
        <p:txBody>
          <a:bodyPr/>
          <a:lstStyle/>
          <a:p>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فصل سوم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نیروی انسانی</a:t>
            </a:r>
            <a:endParaRPr lang="en-US" sz="6600" dirty="0">
              <a:solidFill>
                <a:schemeClr val="bg2">
                  <a:lumMod val="10000"/>
                </a:schemeClr>
              </a:solidFill>
              <a:cs typeface="2  Titr" pitchFamily="2"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ar-AE" dirty="0" smtClean="0">
                <a:solidFill>
                  <a:schemeClr val="bg2">
                    <a:lumMod val="10000"/>
                  </a:schemeClr>
                </a:solidFill>
              </a:rPr>
              <a:t>کارآیی و اثربخشی هرسازمان تا حدود زیادی به مدیریت صحیح و به کارگیری مؤثر منابع انسانی بستگی</a:t>
            </a:r>
            <a:r>
              <a:rPr lang="fa-IR" dirty="0" smtClean="0">
                <a:solidFill>
                  <a:schemeClr val="bg2">
                    <a:lumMod val="10000"/>
                  </a:schemeClr>
                </a:solidFill>
              </a:rPr>
              <a:t> </a:t>
            </a:r>
            <a:r>
              <a:rPr lang="ar-AE" dirty="0" smtClean="0">
                <a:solidFill>
                  <a:schemeClr val="bg2">
                    <a:lumMod val="10000"/>
                  </a:schemeClr>
                </a:solidFill>
              </a:rPr>
              <a:t>دارد. تعیین تعداد مشاغل و تنظیم شرح وظایف هر شغل در طبقات مختلف سازمان، از اصول اساسی تشکیلات</a:t>
            </a:r>
            <a:r>
              <a:rPr lang="fa-IR" dirty="0" smtClean="0">
                <a:solidFill>
                  <a:schemeClr val="bg2">
                    <a:lumMod val="10000"/>
                  </a:schemeClr>
                </a:solidFill>
              </a:rPr>
              <a:t> </a:t>
            </a:r>
            <a:r>
              <a:rPr lang="ar-AE" dirty="0" smtClean="0">
                <a:solidFill>
                  <a:schemeClr val="bg2">
                    <a:lumMod val="10000"/>
                  </a:schemeClr>
                </a:solidFill>
              </a:rPr>
              <a:t>یک واحد می باشد. مراحل اولیه هر طرح با برآورد نیاز نیروی انسانی و تعیین پست سازمانی همراه می باشد.</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bg2">
                    <a:lumMod val="10000"/>
                  </a:schemeClr>
                </a:solidFill>
                <a:cs typeface="2  Titr" pitchFamily="2" charset="-78"/>
              </a:rPr>
              <a:t>3-1- نیروی انسانی مورد نیاز واحد تولید ی</a:t>
            </a:r>
            <a:endParaRPr lang="en-US" dirty="0">
              <a:solidFill>
                <a:schemeClr val="bg2">
                  <a:lumMod val="10000"/>
                </a:schemeClr>
              </a:solidFill>
              <a:cs typeface="2  Titr" pitchFamily="2" charset="-78"/>
            </a:endParaRPr>
          </a:p>
        </p:txBody>
      </p:sp>
      <p:graphicFrame>
        <p:nvGraphicFramePr>
          <p:cNvPr id="4" name="Content Placeholder 3"/>
          <p:cNvGraphicFramePr>
            <a:graphicFrameLocks noGrp="1"/>
          </p:cNvGraphicFramePr>
          <p:nvPr>
            <p:ph idx="1"/>
          </p:nvPr>
        </p:nvGraphicFramePr>
        <p:xfrm>
          <a:off x="428596" y="2143116"/>
          <a:ext cx="7786742" cy="2494280"/>
        </p:xfrm>
        <a:graphic>
          <a:graphicData uri="http://schemas.openxmlformats.org/drawingml/2006/table">
            <a:tbl>
              <a:tblPr firstRow="1" bandRow="1">
                <a:tableStyleId>{5C22544A-7EE6-4342-B048-85BDC9FD1C3A}</a:tableStyleId>
              </a:tblPr>
              <a:tblGrid>
                <a:gridCol w="1805622"/>
                <a:gridCol w="1354216"/>
                <a:gridCol w="1808340"/>
                <a:gridCol w="1718637"/>
                <a:gridCol w="1099927"/>
              </a:tblGrid>
              <a:tr h="370840">
                <a:tc>
                  <a:txBody>
                    <a:bodyPr/>
                    <a:lstStyle/>
                    <a:p>
                      <a:pPr algn="ctr" rtl="1"/>
                      <a:r>
                        <a:rPr lang="fa-IR" dirty="0" smtClean="0">
                          <a:solidFill>
                            <a:schemeClr val="bg2">
                              <a:lumMod val="10000"/>
                            </a:schemeClr>
                          </a:solidFill>
                        </a:rPr>
                        <a:t>تعداد</a:t>
                      </a:r>
                      <a:endParaRPr lang="en-US" dirty="0">
                        <a:solidFill>
                          <a:schemeClr val="bg2">
                            <a:lumMod val="10000"/>
                          </a:schemeClr>
                        </a:solidFill>
                      </a:endParaRPr>
                    </a:p>
                  </a:txBody>
                  <a:tcPr/>
                </a:tc>
                <a:tc>
                  <a:txBody>
                    <a:bodyPr/>
                    <a:lstStyle/>
                    <a:p>
                      <a:pPr algn="ctr"/>
                      <a:r>
                        <a:rPr lang="fa-IR" dirty="0" smtClean="0">
                          <a:solidFill>
                            <a:schemeClr val="bg2">
                              <a:lumMod val="10000"/>
                            </a:schemeClr>
                          </a:solidFill>
                        </a:rPr>
                        <a:t>مهارت</a:t>
                      </a:r>
                      <a:endParaRPr lang="en-US" dirty="0">
                        <a:solidFill>
                          <a:schemeClr val="bg2">
                            <a:lumMod val="10000"/>
                          </a:schemeClr>
                        </a:solidFill>
                      </a:endParaRPr>
                    </a:p>
                  </a:txBody>
                  <a:tcPr/>
                </a:tc>
                <a:tc>
                  <a:txBody>
                    <a:bodyPr/>
                    <a:lstStyle/>
                    <a:p>
                      <a:pPr algn="ctr"/>
                      <a:r>
                        <a:rPr lang="fa-IR" dirty="0" smtClean="0">
                          <a:solidFill>
                            <a:schemeClr val="bg2">
                              <a:lumMod val="10000"/>
                            </a:schemeClr>
                          </a:solidFill>
                        </a:rPr>
                        <a:t>تحصیلات</a:t>
                      </a:r>
                      <a:endParaRPr lang="en-US" dirty="0">
                        <a:solidFill>
                          <a:schemeClr val="bg2">
                            <a:lumMod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solidFill>
                            <a:schemeClr val="bg2">
                              <a:lumMod val="10000"/>
                            </a:schemeClr>
                          </a:solidFill>
                        </a:rPr>
                        <a:t>محل اشتغال</a:t>
                      </a:r>
                      <a:endParaRPr lang="en-US" dirty="0" smtClean="0">
                        <a:solidFill>
                          <a:schemeClr val="bg2">
                            <a:lumMod val="10000"/>
                          </a:schemeClr>
                        </a:solidFill>
                      </a:endParaRPr>
                    </a:p>
                    <a:p>
                      <a:pPr algn="ctr"/>
                      <a:endParaRPr lang="en-US" dirty="0">
                        <a:solidFill>
                          <a:schemeClr val="bg2">
                            <a:lumMod val="10000"/>
                          </a:schemeClr>
                        </a:solidFill>
                      </a:endParaRPr>
                    </a:p>
                  </a:txBody>
                  <a:tcPr/>
                </a:tc>
                <a:tc>
                  <a:txBody>
                    <a:bodyPr/>
                    <a:lstStyle/>
                    <a:p>
                      <a:pPr algn="ctr"/>
                      <a:r>
                        <a:rPr lang="fa-IR" dirty="0" smtClean="0">
                          <a:solidFill>
                            <a:schemeClr val="bg2">
                              <a:lumMod val="10000"/>
                            </a:schemeClr>
                          </a:solidFill>
                        </a:rPr>
                        <a:t>ردیف</a:t>
                      </a:r>
                      <a:endParaRPr lang="en-US" dirty="0">
                        <a:solidFill>
                          <a:schemeClr val="bg2">
                            <a:lumMod val="10000"/>
                          </a:schemeClr>
                        </a:solidFill>
                      </a:endParaRPr>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fa-IR" dirty="0" smtClean="0">
                          <a:solidFill>
                            <a:schemeClr val="bg2">
                              <a:lumMod val="10000"/>
                            </a:schemeClr>
                          </a:solidFill>
                        </a:rPr>
                        <a:t>جمع پرسنل</a:t>
                      </a:r>
                      <a:endParaRPr lang="en-US" dirty="0">
                        <a:solidFill>
                          <a:schemeClr val="bg2">
                            <a:lumMod val="10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مثال-تولید کامپوزیت های سیمانی چوبی</a:t>
            </a:r>
            <a:endParaRPr lang="en-US" dirty="0"/>
          </a:p>
        </p:txBody>
      </p:sp>
      <p:pic>
        <p:nvPicPr>
          <p:cNvPr id="75779" name="Picture 3"/>
          <p:cNvPicPr>
            <a:picLocks noGrp="1" noChangeAspect="1" noChangeArrowheads="1"/>
          </p:cNvPicPr>
          <p:nvPr>
            <p:ph idx="1"/>
          </p:nvPr>
        </p:nvPicPr>
        <p:blipFill>
          <a:blip r:embed="rId2"/>
          <a:srcRect/>
          <a:stretch>
            <a:fillRect/>
          </a:stretch>
        </p:blipFill>
        <p:spPr bwMode="auto">
          <a:xfrm>
            <a:off x="517020" y="1214422"/>
            <a:ext cx="8198384"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3-2-نیروی انسانی مورد  نیاز واحد غیر تولیدی</a:t>
            </a:r>
            <a:endParaRPr lang="en-US" dirty="0"/>
          </a:p>
        </p:txBody>
      </p:sp>
      <p:graphicFrame>
        <p:nvGraphicFramePr>
          <p:cNvPr id="4" name="Content Placeholder 3"/>
          <p:cNvGraphicFramePr>
            <a:graphicFrameLocks noGrp="1"/>
          </p:cNvGraphicFramePr>
          <p:nvPr>
            <p:ph idx="1"/>
          </p:nvPr>
        </p:nvGraphicFramePr>
        <p:xfrm>
          <a:off x="457200" y="1447800"/>
          <a:ext cx="8229600" cy="276860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algn="ctr"/>
                      <a:r>
                        <a:rPr lang="fa-IR" dirty="0" smtClean="0">
                          <a:solidFill>
                            <a:schemeClr val="bg2">
                              <a:lumMod val="10000"/>
                            </a:schemeClr>
                          </a:solidFill>
                        </a:rPr>
                        <a:t>تعداد</a:t>
                      </a:r>
                      <a:endParaRPr lang="en-US" dirty="0">
                        <a:solidFill>
                          <a:schemeClr val="bg2">
                            <a:lumMod val="10000"/>
                          </a:schemeClr>
                        </a:solidFill>
                      </a:endParaRPr>
                    </a:p>
                  </a:txBody>
                  <a:tcPr/>
                </a:tc>
                <a:tc>
                  <a:txBody>
                    <a:bodyPr/>
                    <a:lstStyle/>
                    <a:p>
                      <a:pPr algn="ctr"/>
                      <a:r>
                        <a:rPr lang="fa-IR" dirty="0" smtClean="0">
                          <a:solidFill>
                            <a:schemeClr val="bg2">
                              <a:lumMod val="10000"/>
                            </a:schemeClr>
                          </a:solidFill>
                        </a:rPr>
                        <a:t>رشته نحصیلی</a:t>
                      </a:r>
                      <a:endParaRPr lang="en-US" dirty="0">
                        <a:solidFill>
                          <a:schemeClr val="bg2">
                            <a:lumMod val="10000"/>
                          </a:schemeClr>
                        </a:solidFill>
                      </a:endParaRPr>
                    </a:p>
                  </a:txBody>
                  <a:tcPr/>
                </a:tc>
                <a:tc>
                  <a:txBody>
                    <a:bodyPr/>
                    <a:lstStyle/>
                    <a:p>
                      <a:pPr algn="ctr"/>
                      <a:r>
                        <a:rPr lang="fa-IR" dirty="0" smtClean="0">
                          <a:solidFill>
                            <a:schemeClr val="bg2">
                              <a:lumMod val="10000"/>
                            </a:schemeClr>
                          </a:solidFill>
                        </a:rPr>
                        <a:t>تحصیلات</a:t>
                      </a:r>
                      <a:endParaRPr lang="en-US" dirty="0">
                        <a:solidFill>
                          <a:schemeClr val="bg2">
                            <a:lumMod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solidFill>
                            <a:schemeClr val="bg2">
                              <a:lumMod val="10000"/>
                            </a:schemeClr>
                          </a:solidFill>
                        </a:rPr>
                        <a:t>نوع مسئولیت</a:t>
                      </a:r>
                      <a:endParaRPr lang="en-US" dirty="0" smtClean="0">
                        <a:solidFill>
                          <a:schemeClr val="bg2">
                            <a:lumMod val="10000"/>
                          </a:schemeClr>
                        </a:solidFill>
                      </a:endParaRPr>
                    </a:p>
                  </a:txBody>
                  <a:tcPr/>
                </a:tc>
                <a:tc>
                  <a:txBody>
                    <a:bodyPr/>
                    <a:lstStyle/>
                    <a:p>
                      <a:pPr algn="ctr"/>
                      <a:r>
                        <a:rPr lang="fa-IR" dirty="0" smtClean="0">
                          <a:solidFill>
                            <a:schemeClr val="bg2">
                              <a:lumMod val="10000"/>
                            </a:schemeClr>
                          </a:solidFill>
                        </a:rPr>
                        <a:t>ردیف</a:t>
                      </a:r>
                      <a:endParaRPr lang="en-US" dirty="0">
                        <a:solidFill>
                          <a:schemeClr val="bg2">
                            <a:lumMod val="10000"/>
                          </a:schemeClr>
                        </a:solidFill>
                      </a:endParaRPr>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solidFill>
                            <a:schemeClr val="bg2">
                              <a:lumMod val="10000"/>
                            </a:schemeClr>
                          </a:solidFill>
                        </a:rPr>
                        <a:t>جمع پرسنل</a:t>
                      </a:r>
                      <a:endParaRPr lang="en-US" dirty="0" smtClean="0">
                        <a:solidFill>
                          <a:schemeClr val="bg2">
                            <a:lumMod val="10000"/>
                          </a:schemeClr>
                        </a:solidFill>
                      </a:endParaRPr>
                    </a:p>
                    <a:p>
                      <a:endParaRPr lang="en-US" dirty="0" smtClean="0"/>
                    </a:p>
                    <a:p>
                      <a:endParaRPr lang="en-US"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مثال-تولید کامپوزیت های سیمانی چوبی</a:t>
            </a:r>
            <a:endParaRPr lang="en-US" dirty="0"/>
          </a:p>
        </p:txBody>
      </p:sp>
      <p:pic>
        <p:nvPicPr>
          <p:cNvPr id="76802" name="Picture 2"/>
          <p:cNvPicPr>
            <a:picLocks noGrp="1" noChangeAspect="1" noChangeArrowheads="1"/>
          </p:cNvPicPr>
          <p:nvPr>
            <p:ph idx="1"/>
          </p:nvPr>
        </p:nvPicPr>
        <p:blipFill>
          <a:blip r:embed="rId2"/>
          <a:srcRect/>
          <a:stretch>
            <a:fillRect/>
          </a:stretch>
        </p:blipFill>
        <p:spPr bwMode="auto">
          <a:xfrm>
            <a:off x="1071538" y="2071678"/>
            <a:ext cx="7527040"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3-3-چارت سازمانی طرح</a:t>
            </a:r>
            <a:endParaRPr lang="en-US" dirty="0">
              <a:solidFill>
                <a:schemeClr val="bg2">
                  <a:lumMod val="10000"/>
                </a:schemeClr>
              </a:solidFill>
              <a:cs typeface="2  Titr" pitchFamily="2" charset="-78"/>
            </a:endParaRPr>
          </a:p>
        </p:txBody>
      </p:sp>
      <p:sp>
        <p:nvSpPr>
          <p:cNvPr id="3" name="Content Placeholder 2"/>
          <p:cNvSpPr>
            <a:spLocks noGrp="1"/>
          </p:cNvSpPr>
          <p:nvPr>
            <p:ph idx="1"/>
          </p:nvPr>
        </p:nvSpPr>
        <p:spPr/>
        <p:txBody>
          <a:bodyPr/>
          <a:lstStyle/>
          <a:p>
            <a:pPr>
              <a:buNone/>
            </a:pPr>
            <a:r>
              <a:rPr lang="fa-IR" dirty="0" smtClean="0">
                <a:solidFill>
                  <a:schemeClr val="bg2">
                    <a:lumMod val="10000"/>
                  </a:schemeClr>
                </a:solidFill>
                <a:cs typeface="2  Homa" pitchFamily="2" charset="-78"/>
              </a:rPr>
              <a:t>سازماندهی نیروی انسانی بر مبنای چارت سازمانی است</a:t>
            </a:r>
            <a:endParaRPr lang="en-US" dirty="0">
              <a:solidFill>
                <a:schemeClr val="bg2">
                  <a:lumMod val="10000"/>
                </a:schemeClr>
              </a:solidFill>
              <a:cs typeface="2  Homa"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مثال-تولید کامپوزیت های سیمانی چوبی</a:t>
            </a:r>
            <a:endParaRPr lang="en-US" dirty="0"/>
          </a:p>
        </p:txBody>
      </p:sp>
      <p:pic>
        <p:nvPicPr>
          <p:cNvPr id="77826" name="Picture 2"/>
          <p:cNvPicPr>
            <a:picLocks noGrp="1" noChangeAspect="1" noChangeArrowheads="1"/>
          </p:cNvPicPr>
          <p:nvPr>
            <p:ph idx="1"/>
          </p:nvPr>
        </p:nvPicPr>
        <p:blipFill>
          <a:blip r:embed="rId2"/>
          <a:srcRect/>
          <a:stretch>
            <a:fillRect/>
          </a:stretch>
        </p:blipFill>
        <p:spPr bwMode="auto">
          <a:xfrm>
            <a:off x="428596" y="1214422"/>
            <a:ext cx="7612037"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p:cNvPicPr>
            <a:picLocks noGrp="1" noChangeAspect="1" noChangeArrowheads="1"/>
          </p:cNvPicPr>
          <p:nvPr>
            <p:ph idx="1"/>
          </p:nvPr>
        </p:nvPicPr>
        <p:blipFill>
          <a:blip r:embed="rId2"/>
          <a:srcRect/>
          <a:stretch>
            <a:fillRect/>
          </a:stretch>
        </p:blipFill>
        <p:spPr bwMode="auto">
          <a:xfrm>
            <a:off x="1071538" y="1214422"/>
            <a:ext cx="694554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fa-IR" dirty="0" smtClean="0">
                <a:solidFill>
                  <a:srgbClr val="FFFF00"/>
                </a:solidFill>
              </a:rPr>
              <a:t>تشابه طرح کسب وکار با سفر</a:t>
            </a:r>
            <a:endParaRPr lang="en-US" dirty="0" smtClean="0">
              <a:solidFill>
                <a:srgbClr val="FFFF00"/>
              </a:solidFill>
            </a:endParaRPr>
          </a:p>
        </p:txBody>
      </p:sp>
      <p:sp>
        <p:nvSpPr>
          <p:cNvPr id="8195" name="Content Placeholder 2"/>
          <p:cNvSpPr>
            <a:spLocks noGrp="1"/>
          </p:cNvSpPr>
          <p:nvPr>
            <p:ph idx="1"/>
          </p:nvPr>
        </p:nvSpPr>
        <p:spPr/>
        <p:txBody>
          <a:bodyPr/>
          <a:lstStyle/>
          <a:p>
            <a:pPr algn="r" rtl="1" eaLnBrk="1" hangingPunct="1">
              <a:buFont typeface="Wingdings" pitchFamily="2" charset="2"/>
              <a:buNone/>
              <a:defRPr/>
            </a:pPr>
            <a:r>
              <a:rPr lang="ar-AE" sz="2000" dirty="0" smtClean="0">
                <a:solidFill>
                  <a:schemeClr val="accent4">
                    <a:lumMod val="60000"/>
                    <a:lumOff val="40000"/>
                  </a:schemeClr>
                </a:solidFill>
                <a:cs typeface="2  Homa" pitchFamily="2" charset="-78"/>
              </a:rPr>
              <a:t>اگر برنامه کسب و کار را مثل یک نقشه فرض کنیم، بهتر می‌توانیم، اهمیت آن را درک کنیم. فرضاً اگر بخواهیم برای یک ماموریت یا سفر تفریحی از شهر شیراز به مشهد سفر کنیم، راه‌های متعددی وجود دارد که هر کدام هزینه و زمان متفاوتی خواهند داشت.</a:t>
            </a:r>
          </a:p>
          <a:p>
            <a:pPr algn="r" rtl="1" eaLnBrk="1" hangingPunct="1">
              <a:buFont typeface="Wingdings" pitchFamily="2" charset="2"/>
              <a:buNone/>
              <a:defRPr/>
            </a:pPr>
            <a:r>
              <a:rPr lang="ar-AE" sz="2000" dirty="0" smtClean="0">
                <a:solidFill>
                  <a:schemeClr val="accent4">
                    <a:lumMod val="60000"/>
                    <a:lumOff val="40000"/>
                  </a:schemeClr>
                </a:solidFill>
                <a:cs typeface="2  Homa" pitchFamily="2" charset="-78"/>
              </a:rPr>
              <a:t>شما که در آغاز راه‌اندازی یک کسب‌ و کار می‌باشید، نیز همانند یک مسافر هستید که باید قبل از آماده‌سازی طرح سفر، بعضی تصمیم‌های مهم را بگیرید و اطّلاعات را جمع‌آوری کنید.</a:t>
            </a:r>
          </a:p>
          <a:p>
            <a:pPr algn="r" rtl="1" eaLnBrk="1" hangingPunct="1">
              <a:buFont typeface="Wingdings" pitchFamily="2" charset="2"/>
              <a:buNone/>
              <a:defRPr/>
            </a:pPr>
            <a:r>
              <a:rPr lang="ar-AE" sz="2000" dirty="0" smtClean="0">
                <a:solidFill>
                  <a:schemeClr val="accent4">
                    <a:lumMod val="60000"/>
                    <a:lumOff val="40000"/>
                  </a:schemeClr>
                </a:solidFill>
                <a:cs typeface="2  Homa" pitchFamily="2" charset="-78"/>
              </a:rPr>
              <a:t>در برنامه سفر، عوامل بیرونی مثل تعمیر اضطراری اتومبیل، شرایط آب و هوا، وضعیت جاده، مناظر دیدنی، زمین مناسب برای اردو و... نقش دارند. این‌ها عواملی هستند که مسافر هیچ کنترلی بر آن‌ها ندارد، اما باید در برنامه خود آن‌ها را مورد توجه قرار دهد. شما هم مثل یک مسافر باید عوامل بیرونی مثل قوانین جدید، رقابت، تغییرات اجتماعی، تغییر نیازهای مصرفی یا فنّاوری جدید را در نظر بگیرید.</a:t>
            </a:r>
          </a:p>
          <a:p>
            <a:pPr algn="r" rtl="1" eaLnBrk="1" hangingPunct="1">
              <a:buFont typeface="Wingdings" pitchFamily="2" charset="2"/>
              <a:buNone/>
              <a:defRPr/>
            </a:pPr>
            <a:r>
              <a:rPr lang="ar-AE" sz="2000" dirty="0" smtClean="0">
                <a:solidFill>
                  <a:schemeClr val="accent4">
                    <a:lumMod val="60000"/>
                    <a:lumOff val="40000"/>
                  </a:schemeClr>
                </a:solidFill>
                <a:cs typeface="2  Homa" pitchFamily="2" charset="-78"/>
              </a:rPr>
              <a:t>از طرف دیگر مسافر در نظر می‌گیرد، چه مقدار پول دارد، چه مدت زمان دارد و از کدام اتوبان‌ها، جاده‌ها، اردوگاه‌ها و... می‌خواهد استفاده کند، شما هم دقیقاً در آغاز کسب‌ و کار خود باید بر تولید، بازاریابی و... نظارت داشته باشید</a:t>
            </a:r>
          </a:p>
          <a:p>
            <a:pPr algn="r" rtl="1" eaLnBrk="1" hangingPunct="1">
              <a:buFont typeface="Wingdings" pitchFamily="2" charset="2"/>
              <a:buNone/>
              <a:defRPr/>
            </a:pPr>
            <a:endParaRPr lang="en-US" sz="20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642910" y="1071546"/>
            <a:ext cx="8001000" cy="914400"/>
          </a:xfrm>
        </p:spPr>
        <p:txBody>
          <a:bodyPr/>
          <a:lstStyle/>
          <a:p>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فصل چهارم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a:r>
            <a:br>
              <a:rPr lang="fa-IR" sz="6600" dirty="0" smtClean="0">
                <a:solidFill>
                  <a:schemeClr val="bg2">
                    <a:lumMod val="10000"/>
                  </a:schemeClr>
                </a:solidFill>
                <a:cs typeface="2  Titr" pitchFamily="2" charset="-78"/>
              </a:rPr>
            </a:br>
            <a:r>
              <a:rPr lang="fa-IR" sz="6600" dirty="0" smtClean="0">
                <a:solidFill>
                  <a:schemeClr val="bg2">
                    <a:lumMod val="10000"/>
                  </a:schemeClr>
                </a:solidFill>
                <a:cs typeface="2  Titr" pitchFamily="2" charset="-78"/>
              </a:rPr>
              <a:t> محاسبات مالی طرح</a:t>
            </a:r>
            <a:endParaRPr lang="en-US" sz="6600" dirty="0">
              <a:solidFill>
                <a:schemeClr val="bg2">
                  <a:lumMod val="10000"/>
                </a:schemeClr>
              </a:solidFill>
              <a:cs typeface="2  Titr"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rPr>
              <a:t>4-1- سرمایه گذاری ثابت</a:t>
            </a:r>
            <a:r>
              <a:rPr lang="en-US" dirty="0" smtClean="0"/>
              <a:t/>
            </a:r>
            <a:br>
              <a:rPr lang="en-US" dirty="0" smtClean="0"/>
            </a:br>
            <a:endParaRPr lang="en-US" dirty="0"/>
          </a:p>
        </p:txBody>
      </p:sp>
      <p:sp>
        <p:nvSpPr>
          <p:cNvPr id="3" name="Rectangle 2"/>
          <p:cNvSpPr/>
          <p:nvPr/>
        </p:nvSpPr>
        <p:spPr>
          <a:xfrm>
            <a:off x="642910" y="1428736"/>
            <a:ext cx="7358114" cy="1200329"/>
          </a:xfrm>
          <a:prstGeom prst="rect">
            <a:avLst/>
          </a:prstGeom>
        </p:spPr>
        <p:txBody>
          <a:bodyPr wrap="square">
            <a:spAutoFit/>
          </a:bodyPr>
          <a:lstStyle/>
          <a:p>
            <a:pPr algn="r" rtl="1">
              <a:lnSpc>
                <a:spcPct val="200000"/>
              </a:lnSpc>
            </a:pPr>
            <a:r>
              <a:rPr lang="fa-IR" dirty="0" smtClean="0">
                <a:solidFill>
                  <a:schemeClr val="bg2">
                    <a:lumMod val="10000"/>
                  </a:schemeClr>
                </a:solidFill>
                <a:cs typeface="2  Homa" pitchFamily="2" charset="-78"/>
              </a:rPr>
              <a:t> سرمایه ثابت بخشی از  سرمایه کل طرح است که ماهیت نسبتا ثابت یا دائم دارد</a:t>
            </a:r>
          </a:p>
          <a:p>
            <a:pPr algn="r" rtl="1">
              <a:lnSpc>
                <a:spcPct val="200000"/>
              </a:lnSpc>
            </a:pPr>
            <a:r>
              <a:rPr lang="fa-IR" dirty="0" smtClean="0">
                <a:solidFill>
                  <a:schemeClr val="bg2">
                    <a:lumMod val="10000"/>
                  </a:schemeClr>
                </a:solidFill>
                <a:cs typeface="2  Homa" pitchFamily="2" charset="-78"/>
              </a:rPr>
              <a:t>  و شامل دو بخش هزینه های سرمایه ای وقبل از بهره برداری تقسیم می شود </a:t>
            </a:r>
            <a:endParaRPr lang="en-US" dirty="0">
              <a:cs typeface="2  Homa"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rPr>
              <a:t>4-1-1زمین</a:t>
            </a:r>
            <a:endParaRPr lang="en-US" dirty="0">
              <a:solidFill>
                <a:schemeClr val="bg2">
                  <a:lumMod val="10000"/>
                </a:schemeClr>
              </a:solidFill>
            </a:endParaRPr>
          </a:p>
        </p:txBody>
      </p:sp>
      <p:graphicFrame>
        <p:nvGraphicFramePr>
          <p:cNvPr id="4" name="Table 3"/>
          <p:cNvGraphicFramePr>
            <a:graphicFrameLocks noGrp="1"/>
          </p:cNvGraphicFramePr>
          <p:nvPr/>
        </p:nvGraphicFramePr>
        <p:xfrm>
          <a:off x="1428728" y="1785926"/>
          <a:ext cx="6643734" cy="1928826"/>
        </p:xfrm>
        <a:graphic>
          <a:graphicData uri="http://schemas.openxmlformats.org/drawingml/2006/table">
            <a:tbl>
              <a:tblPr rtl="1"/>
              <a:tblGrid>
                <a:gridCol w="2214578"/>
                <a:gridCol w="2214578"/>
                <a:gridCol w="2214578"/>
              </a:tblGrid>
              <a:tr h="642942">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متراژ (متر مربع)</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هزینه واحد (هزار ریال)</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هزینه کل (میلیون ريال)</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0" marR="0" algn="ctr" rtl="1">
                        <a:spcBef>
                          <a:spcPts val="0"/>
                        </a:spcBef>
                        <a:spcAft>
                          <a:spcPts val="0"/>
                        </a:spcAft>
                      </a:pPr>
                      <a:endParaRPr lang="fa-IR" sz="1400" dirty="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42">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6" name="Table 5"/>
          <p:cNvGraphicFramePr>
            <a:graphicFrameLocks noGrp="1"/>
          </p:cNvGraphicFramePr>
          <p:nvPr/>
        </p:nvGraphicFramePr>
        <p:xfrm>
          <a:off x="1897063" y="2143116"/>
          <a:ext cx="5746771" cy="1618878"/>
        </p:xfrm>
        <a:graphic>
          <a:graphicData uri="http://schemas.openxmlformats.org/drawingml/2006/table">
            <a:tbl>
              <a:tblPr rtl="1"/>
              <a:tblGrid>
                <a:gridCol w="1298736"/>
                <a:gridCol w="1837603"/>
                <a:gridCol w="2610432"/>
              </a:tblGrid>
              <a:tr h="766837">
                <a:tc>
                  <a:txBody>
                    <a:bodyPr/>
                    <a:lstStyle/>
                    <a:p>
                      <a:pPr marL="0" marR="0" algn="r" rtl="1">
                        <a:lnSpc>
                          <a:spcPct val="115000"/>
                        </a:lnSpc>
                        <a:spcBef>
                          <a:spcPts val="0"/>
                        </a:spcBef>
                        <a:spcAft>
                          <a:spcPts val="0"/>
                        </a:spcAft>
                      </a:pPr>
                      <a:r>
                        <a:rPr lang="fa-IR" sz="1800">
                          <a:solidFill>
                            <a:srgbClr val="0070C0"/>
                          </a:solidFill>
                          <a:latin typeface="Calibri"/>
                          <a:ea typeface="Calibri"/>
                          <a:cs typeface="Arial"/>
                        </a:rPr>
                        <a:t>متراژ زمین</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800">
                          <a:solidFill>
                            <a:srgbClr val="0070C0"/>
                          </a:solidFill>
                          <a:latin typeface="Calibri"/>
                          <a:ea typeface="Calibri"/>
                          <a:cs typeface="Arial"/>
                        </a:rPr>
                        <a:t>قیمت واحد (ریال)</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800">
                          <a:solidFill>
                            <a:srgbClr val="0070C0"/>
                          </a:solidFill>
                          <a:latin typeface="Calibri"/>
                          <a:ea typeface="Calibri"/>
                          <a:cs typeface="Arial"/>
                        </a:rPr>
                        <a:t>قیمت کل (میلیون ریال)</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041">
                <a:tc>
                  <a:txBody>
                    <a:bodyPr/>
                    <a:lstStyle/>
                    <a:p>
                      <a:pPr marL="0" marR="0" algn="r" rtl="1">
                        <a:lnSpc>
                          <a:spcPct val="115000"/>
                        </a:lnSpc>
                        <a:spcBef>
                          <a:spcPts val="0"/>
                        </a:spcBef>
                        <a:spcAft>
                          <a:spcPts val="0"/>
                        </a:spcAft>
                      </a:pPr>
                      <a:r>
                        <a:rPr lang="fa-IR" sz="2000">
                          <a:latin typeface="Calibri"/>
                          <a:ea typeface="Calibri"/>
                          <a:cs typeface="Arial"/>
                        </a:rPr>
                        <a:t>   1728     </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latin typeface="Calibri"/>
                          <a:ea typeface="Calibri"/>
                          <a:cs typeface="Arial"/>
                        </a:rPr>
                        <a:t>350000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latin typeface="Calibri"/>
                          <a:ea typeface="Calibri"/>
                          <a:cs typeface="Arial"/>
                        </a:rPr>
                        <a:t>604.8</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4-1-2محوطه سازی</a:t>
            </a:r>
            <a:endParaRPr lang="en-US" dirty="0">
              <a:cs typeface="2  Titr" pitchFamily="2" charset="-78"/>
            </a:endParaRPr>
          </a:p>
        </p:txBody>
      </p:sp>
      <p:graphicFrame>
        <p:nvGraphicFramePr>
          <p:cNvPr id="4" name="Table 3"/>
          <p:cNvGraphicFramePr>
            <a:graphicFrameLocks noGrp="1"/>
          </p:cNvGraphicFramePr>
          <p:nvPr/>
        </p:nvGraphicFramePr>
        <p:xfrm>
          <a:off x="571473" y="1928802"/>
          <a:ext cx="7215237" cy="2140278"/>
        </p:xfrm>
        <a:graphic>
          <a:graphicData uri="http://schemas.openxmlformats.org/drawingml/2006/table">
            <a:tbl>
              <a:tblPr rtl="1"/>
              <a:tblGrid>
                <a:gridCol w="527945"/>
                <a:gridCol w="2786372"/>
                <a:gridCol w="1466511"/>
                <a:gridCol w="1173209"/>
                <a:gridCol w="1261200"/>
              </a:tblGrid>
              <a:tr h="713426">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ردیف</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شرح</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مقدار</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هزینه واحد (هزار ريال)</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هزینه کل (میلیون ريال)</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13">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13">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13">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713">
                <a:tc gridSpan="4">
                  <a:txBody>
                    <a:bodyPr/>
                    <a:lstStyle/>
                    <a:p>
                      <a:pPr marL="0" marR="0" algn="just" rtl="1">
                        <a:spcBef>
                          <a:spcPts val="0"/>
                        </a:spcBef>
                        <a:spcAft>
                          <a:spcPts val="0"/>
                        </a:spcAft>
                      </a:pPr>
                      <a:r>
                        <a:rPr lang="fa-IR" sz="1400">
                          <a:latin typeface="Times New Roman"/>
                          <a:ea typeface="Times New Roman"/>
                          <a:cs typeface="B Mitra"/>
                        </a:rPr>
                        <a:t>جمع</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endParaRPr lang="fa-IR" sz="1400" dirty="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428595" y="1874778"/>
          <a:ext cx="8358246" cy="3108443"/>
        </p:xfrm>
        <a:graphic>
          <a:graphicData uri="http://schemas.openxmlformats.org/drawingml/2006/table">
            <a:tbl>
              <a:tblPr rtl="1"/>
              <a:tblGrid>
                <a:gridCol w="836331"/>
                <a:gridCol w="2506462"/>
                <a:gridCol w="1791413"/>
                <a:gridCol w="1552222"/>
                <a:gridCol w="1671818"/>
              </a:tblGrid>
              <a:tr h="1038359">
                <a:tc>
                  <a:txBody>
                    <a:bodyPr/>
                    <a:lstStyle/>
                    <a:p>
                      <a:pPr marL="0" marR="0" algn="ctr" rtl="1">
                        <a:lnSpc>
                          <a:spcPct val="115000"/>
                        </a:lnSpc>
                        <a:spcBef>
                          <a:spcPts val="0"/>
                        </a:spcBef>
                        <a:spcAft>
                          <a:spcPts val="1000"/>
                        </a:spcAft>
                      </a:pPr>
                      <a:r>
                        <a:rPr lang="fa-IR" sz="1700">
                          <a:solidFill>
                            <a:schemeClr val="bg2">
                              <a:lumMod val="10000"/>
                            </a:schemeClr>
                          </a:solidFill>
                          <a:latin typeface="Calibri"/>
                          <a:ea typeface="Calibri"/>
                          <a:cs typeface="Arial"/>
                        </a:rPr>
                        <a:t>ردیف</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fa-IR" sz="1700">
                          <a:solidFill>
                            <a:schemeClr val="bg2">
                              <a:lumMod val="10000"/>
                            </a:schemeClr>
                          </a:solidFill>
                          <a:latin typeface="Calibri"/>
                          <a:ea typeface="Calibri"/>
                          <a:cs typeface="Arial"/>
                        </a:rPr>
                        <a:t>شرح  </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tabLst>
                          <a:tab pos="807085" algn="l"/>
                        </a:tabLst>
                      </a:pPr>
                      <a:r>
                        <a:rPr lang="fa-IR" sz="1700">
                          <a:solidFill>
                            <a:schemeClr val="bg2">
                              <a:lumMod val="10000"/>
                            </a:schemeClr>
                          </a:solidFill>
                          <a:latin typeface="Calibri"/>
                          <a:ea typeface="Calibri"/>
                          <a:cs typeface="Arial"/>
                        </a:rPr>
                        <a:t>   مساحت   </a:t>
                      </a:r>
                      <a:endParaRPr lang="en-US" sz="1100">
                        <a:solidFill>
                          <a:schemeClr val="bg2">
                            <a:lumMod val="10000"/>
                          </a:schemeClr>
                        </a:solidFill>
                        <a:latin typeface="Calibri"/>
                        <a:ea typeface="Calibri"/>
                        <a:cs typeface="Arial"/>
                      </a:endParaRPr>
                    </a:p>
                    <a:p>
                      <a:pPr marL="0" marR="0" algn="ctr" rtl="0">
                        <a:lnSpc>
                          <a:spcPct val="115000"/>
                        </a:lnSpc>
                        <a:spcBef>
                          <a:spcPts val="0"/>
                        </a:spcBef>
                        <a:spcAft>
                          <a:spcPts val="1000"/>
                        </a:spcAft>
                        <a:tabLst>
                          <a:tab pos="807085" algn="l"/>
                        </a:tabLst>
                      </a:pPr>
                      <a:r>
                        <a:rPr lang="fa-IR" sz="1700">
                          <a:solidFill>
                            <a:schemeClr val="bg2">
                              <a:lumMod val="10000"/>
                            </a:schemeClr>
                          </a:solidFill>
                          <a:latin typeface="Calibri"/>
                          <a:ea typeface="Calibri"/>
                          <a:cs typeface="Arial"/>
                        </a:rPr>
                        <a:t>متر مربع)  </a:t>
                      </a:r>
                      <a:r>
                        <a:rPr lang="en-US" sz="1700">
                          <a:solidFill>
                            <a:schemeClr val="bg2">
                              <a:lumMod val="10000"/>
                            </a:schemeClr>
                          </a:solidFill>
                          <a:latin typeface="Arial"/>
                          <a:ea typeface="Calibri"/>
                          <a:cs typeface="Arial"/>
                        </a:rPr>
                        <a:t>)	</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fa-IR" sz="1700">
                          <a:solidFill>
                            <a:schemeClr val="bg2">
                              <a:lumMod val="10000"/>
                            </a:schemeClr>
                          </a:solidFill>
                          <a:latin typeface="Calibri"/>
                          <a:ea typeface="Calibri"/>
                          <a:cs typeface="Arial"/>
                        </a:rPr>
                        <a:t>هزینه واحد </a:t>
                      </a:r>
                      <a:endParaRPr lang="en-US" sz="1100">
                        <a:solidFill>
                          <a:schemeClr val="bg2">
                            <a:lumMod val="10000"/>
                          </a:schemeClr>
                        </a:solidFill>
                        <a:latin typeface="Calibri"/>
                        <a:ea typeface="Calibri"/>
                        <a:cs typeface="Arial"/>
                      </a:endParaRPr>
                    </a:p>
                    <a:p>
                      <a:pPr marL="0" marR="0" algn="ctr" rtl="1">
                        <a:lnSpc>
                          <a:spcPct val="115000"/>
                        </a:lnSpc>
                        <a:spcBef>
                          <a:spcPts val="0"/>
                        </a:spcBef>
                        <a:spcAft>
                          <a:spcPts val="1000"/>
                        </a:spcAft>
                        <a:tabLst>
                          <a:tab pos="862330" algn="l"/>
                        </a:tabLst>
                      </a:pPr>
                      <a:r>
                        <a:rPr lang="fa-IR" sz="1700">
                          <a:solidFill>
                            <a:schemeClr val="bg2">
                              <a:lumMod val="10000"/>
                            </a:schemeClr>
                          </a:solidFill>
                          <a:latin typeface="Calibri"/>
                          <a:ea typeface="Calibri"/>
                          <a:cs typeface="Arial"/>
                        </a:rPr>
                        <a:t>   (ریال)	</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fa-IR" sz="1700">
                          <a:solidFill>
                            <a:schemeClr val="bg2">
                              <a:lumMod val="10000"/>
                            </a:schemeClr>
                          </a:solidFill>
                          <a:latin typeface="Calibri"/>
                          <a:ea typeface="Calibri"/>
                          <a:cs typeface="Arial"/>
                        </a:rPr>
                        <a:t>هزینه کل   </a:t>
                      </a:r>
                      <a:endParaRPr lang="en-US" sz="1100">
                        <a:solidFill>
                          <a:schemeClr val="bg2">
                            <a:lumMod val="10000"/>
                          </a:schemeClr>
                        </a:solidFill>
                        <a:latin typeface="Calibri"/>
                        <a:ea typeface="Calibri"/>
                        <a:cs typeface="Arial"/>
                      </a:endParaRPr>
                    </a:p>
                    <a:p>
                      <a:pPr marL="0" marR="0" algn="ctr" rtl="1">
                        <a:lnSpc>
                          <a:spcPct val="115000"/>
                        </a:lnSpc>
                        <a:spcBef>
                          <a:spcPts val="0"/>
                        </a:spcBef>
                        <a:spcAft>
                          <a:spcPts val="1000"/>
                        </a:spcAft>
                      </a:pPr>
                      <a:r>
                        <a:rPr lang="fa-IR" sz="1700">
                          <a:solidFill>
                            <a:schemeClr val="bg2">
                              <a:lumMod val="10000"/>
                            </a:schemeClr>
                          </a:solidFill>
                          <a:latin typeface="Calibri"/>
                          <a:ea typeface="Calibri"/>
                          <a:cs typeface="Arial"/>
                        </a:rPr>
                        <a:t>(میلیون ریال)</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74">
                <a:tc>
                  <a:txBody>
                    <a:bodyPr/>
                    <a:lstStyle/>
                    <a:p>
                      <a:pPr marL="0" marR="0" algn="ctr" rtl="1">
                        <a:lnSpc>
                          <a:spcPct val="115000"/>
                        </a:lnSpc>
                        <a:spcBef>
                          <a:spcPts val="0"/>
                        </a:spcBef>
                        <a:spcAft>
                          <a:spcPts val="1000"/>
                        </a:spcAft>
                      </a:pPr>
                      <a:r>
                        <a:rPr lang="fa-IR" sz="1900">
                          <a:solidFill>
                            <a:schemeClr val="bg2">
                              <a:lumMod val="10000"/>
                            </a:schemeClr>
                          </a:solidFill>
                          <a:latin typeface="Calibri"/>
                          <a:ea typeface="Calibri"/>
                          <a:cs typeface="Arial"/>
                        </a:rPr>
                        <a:t>   1</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solidFill>
                            <a:schemeClr val="bg2">
                              <a:lumMod val="10000"/>
                            </a:schemeClr>
                          </a:solidFill>
                          <a:latin typeface="Calibri"/>
                          <a:ea typeface="Calibri"/>
                          <a:cs typeface="Arial"/>
                        </a:rPr>
                        <a:t>خاکبرداری و تسطیح</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0" algn="ctr" rtl="1">
                        <a:lnSpc>
                          <a:spcPct val="115000"/>
                        </a:lnSpc>
                        <a:spcBef>
                          <a:spcPts val="0"/>
                        </a:spcBef>
                        <a:spcAft>
                          <a:spcPts val="1000"/>
                        </a:spcAft>
                      </a:pPr>
                      <a:r>
                        <a:rPr lang="fa-IR" sz="1900">
                          <a:solidFill>
                            <a:schemeClr val="bg2">
                              <a:lumMod val="10000"/>
                            </a:schemeClr>
                          </a:solidFill>
                          <a:latin typeface="Calibri"/>
                          <a:ea typeface="Calibri"/>
                          <a:cs typeface="Arial"/>
                        </a:rPr>
                        <a:t>1728</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900">
                          <a:solidFill>
                            <a:schemeClr val="bg2">
                              <a:lumMod val="10000"/>
                            </a:schemeClr>
                          </a:solidFill>
                          <a:latin typeface="Calibri"/>
                          <a:ea typeface="Calibri"/>
                          <a:cs typeface="Arial"/>
                        </a:rPr>
                        <a:t>20000</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0" algn="ctr" rtl="1">
                        <a:lnSpc>
                          <a:spcPct val="115000"/>
                        </a:lnSpc>
                        <a:spcBef>
                          <a:spcPts val="0"/>
                        </a:spcBef>
                        <a:spcAft>
                          <a:spcPts val="1000"/>
                        </a:spcAft>
                      </a:pPr>
                      <a:r>
                        <a:rPr lang="fa-IR" sz="1900">
                          <a:solidFill>
                            <a:schemeClr val="bg2">
                              <a:lumMod val="10000"/>
                            </a:schemeClr>
                          </a:solidFill>
                          <a:latin typeface="Calibri"/>
                          <a:ea typeface="Calibri"/>
                          <a:cs typeface="Arial"/>
                        </a:rPr>
                        <a:t>17.28</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285">
                <a:tc>
                  <a:txBody>
                    <a:bodyPr/>
                    <a:lstStyle/>
                    <a:p>
                      <a:pPr marL="0" marR="0" algn="ctr" rtl="1">
                        <a:lnSpc>
                          <a:spcPct val="115000"/>
                        </a:lnSpc>
                        <a:spcBef>
                          <a:spcPts val="0"/>
                        </a:spcBef>
                        <a:spcAft>
                          <a:spcPts val="1000"/>
                        </a:spcAft>
                      </a:pPr>
                      <a:r>
                        <a:rPr lang="fa-IR" sz="1900">
                          <a:solidFill>
                            <a:schemeClr val="bg2">
                              <a:lumMod val="10000"/>
                            </a:schemeClr>
                          </a:solidFill>
                          <a:latin typeface="Calibri"/>
                          <a:ea typeface="Calibri"/>
                          <a:cs typeface="Arial"/>
                        </a:rPr>
                        <a:t>   2</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solidFill>
                            <a:schemeClr val="bg2">
                              <a:lumMod val="10000"/>
                            </a:schemeClr>
                          </a:solidFill>
                          <a:latin typeface="Calibri"/>
                          <a:ea typeface="Calibri"/>
                          <a:cs typeface="Arial"/>
                        </a:rPr>
                        <a:t>حصار کشی</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0" algn="ctr" rtl="1">
                        <a:lnSpc>
                          <a:spcPct val="115000"/>
                        </a:lnSpc>
                        <a:spcBef>
                          <a:spcPts val="0"/>
                        </a:spcBef>
                        <a:spcAft>
                          <a:spcPts val="1000"/>
                        </a:spcAft>
                        <a:tabLst>
                          <a:tab pos="998220" algn="l"/>
                        </a:tabLst>
                      </a:pPr>
                      <a:r>
                        <a:rPr lang="fa-IR" sz="1900">
                          <a:solidFill>
                            <a:schemeClr val="bg2">
                              <a:lumMod val="10000"/>
                            </a:schemeClr>
                          </a:solidFill>
                          <a:latin typeface="Calibri"/>
                          <a:ea typeface="Calibri"/>
                          <a:cs typeface="Arial"/>
                        </a:rPr>
                        <a:t>136	</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900">
                          <a:solidFill>
                            <a:schemeClr val="bg2">
                              <a:lumMod val="10000"/>
                            </a:schemeClr>
                          </a:solidFill>
                          <a:latin typeface="Calibri"/>
                          <a:ea typeface="Calibri"/>
                          <a:cs typeface="Arial"/>
                        </a:rPr>
                        <a:t>66.17</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0" algn="ctr" rtl="1">
                        <a:lnSpc>
                          <a:spcPct val="115000"/>
                        </a:lnSpc>
                        <a:spcBef>
                          <a:spcPts val="0"/>
                        </a:spcBef>
                        <a:spcAft>
                          <a:spcPts val="1000"/>
                        </a:spcAft>
                      </a:pPr>
                      <a:r>
                        <a:rPr lang="fa-IR" sz="1900">
                          <a:solidFill>
                            <a:schemeClr val="bg2">
                              <a:lumMod val="10000"/>
                            </a:schemeClr>
                          </a:solidFill>
                          <a:latin typeface="Calibri"/>
                          <a:ea typeface="Calibri"/>
                          <a:cs typeface="Arial"/>
                        </a:rPr>
                        <a:t>90</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73">
                <a:tc>
                  <a:txBody>
                    <a:bodyPr/>
                    <a:lstStyle/>
                    <a:p>
                      <a:pPr marL="0" marR="0" algn="ctr" rtl="1">
                        <a:lnSpc>
                          <a:spcPct val="115000"/>
                        </a:lnSpc>
                        <a:spcBef>
                          <a:spcPts val="0"/>
                        </a:spcBef>
                        <a:spcAft>
                          <a:spcPts val="1000"/>
                        </a:spcAft>
                      </a:pPr>
                      <a:r>
                        <a:rPr lang="fa-IR" sz="1900">
                          <a:solidFill>
                            <a:schemeClr val="bg2">
                              <a:lumMod val="10000"/>
                            </a:schemeClr>
                          </a:solidFill>
                          <a:latin typeface="Calibri"/>
                          <a:ea typeface="Calibri"/>
                          <a:cs typeface="Arial"/>
                        </a:rPr>
                        <a:t>   3</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solidFill>
                            <a:schemeClr val="bg2">
                              <a:lumMod val="10000"/>
                            </a:schemeClr>
                          </a:solidFill>
                          <a:latin typeface="Calibri"/>
                          <a:ea typeface="Calibri"/>
                          <a:cs typeface="Arial"/>
                        </a:rPr>
                        <a:t>فضای سبز</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0" algn="ctr" rtl="1">
                        <a:lnSpc>
                          <a:spcPct val="115000"/>
                        </a:lnSpc>
                        <a:spcBef>
                          <a:spcPts val="0"/>
                        </a:spcBef>
                        <a:spcAft>
                          <a:spcPts val="1000"/>
                        </a:spcAft>
                      </a:pPr>
                      <a:r>
                        <a:rPr lang="fa-IR" sz="1900">
                          <a:solidFill>
                            <a:schemeClr val="bg2">
                              <a:lumMod val="10000"/>
                            </a:schemeClr>
                          </a:solidFill>
                          <a:latin typeface="Calibri"/>
                          <a:ea typeface="Calibri"/>
                          <a:cs typeface="Arial"/>
                        </a:rPr>
                        <a:t>20</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900">
                          <a:solidFill>
                            <a:schemeClr val="bg2">
                              <a:lumMod val="10000"/>
                            </a:schemeClr>
                          </a:solidFill>
                          <a:latin typeface="Calibri"/>
                          <a:ea typeface="Calibri"/>
                          <a:cs typeface="Arial"/>
                        </a:rPr>
                        <a:t>10000</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0" algn="ctr" rtl="1">
                        <a:lnSpc>
                          <a:spcPct val="115000"/>
                        </a:lnSpc>
                        <a:spcBef>
                          <a:spcPts val="0"/>
                        </a:spcBef>
                        <a:spcAft>
                          <a:spcPts val="1000"/>
                        </a:spcAft>
                      </a:pPr>
                      <a:r>
                        <a:rPr lang="fa-IR" sz="1900">
                          <a:solidFill>
                            <a:schemeClr val="bg2">
                              <a:lumMod val="10000"/>
                            </a:schemeClr>
                          </a:solidFill>
                          <a:latin typeface="Calibri"/>
                          <a:ea typeface="Calibri"/>
                          <a:cs typeface="Arial"/>
                        </a:rPr>
                        <a:t>  2</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8152">
                <a:tc gridSpan="4">
                  <a:txBody>
                    <a:bodyPr/>
                    <a:lstStyle/>
                    <a:p>
                      <a:pPr marL="403225" marR="0" algn="ctr" rtl="1">
                        <a:lnSpc>
                          <a:spcPct val="115000"/>
                        </a:lnSpc>
                        <a:spcBef>
                          <a:spcPts val="0"/>
                        </a:spcBef>
                        <a:spcAft>
                          <a:spcPts val="1000"/>
                        </a:spcAft>
                      </a:pPr>
                      <a:r>
                        <a:rPr lang="fa-IR" sz="1700">
                          <a:solidFill>
                            <a:schemeClr val="bg2">
                              <a:lumMod val="10000"/>
                            </a:schemeClr>
                          </a:solidFill>
                          <a:latin typeface="Calibri"/>
                          <a:ea typeface="Calibri"/>
                          <a:cs typeface="Arial"/>
                        </a:rPr>
                        <a:t>جمع</a:t>
                      </a:r>
                      <a:endParaRPr lang="en-US" sz="110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403225" marR="0" algn="ctr" rtl="1">
                        <a:lnSpc>
                          <a:spcPct val="115000"/>
                        </a:lnSpc>
                        <a:spcBef>
                          <a:spcPts val="0"/>
                        </a:spcBef>
                        <a:spcAft>
                          <a:spcPts val="1000"/>
                        </a:spcAft>
                      </a:pPr>
                      <a:r>
                        <a:rPr lang="fa-IR" sz="1900" dirty="0">
                          <a:solidFill>
                            <a:schemeClr val="bg2">
                              <a:lumMod val="10000"/>
                            </a:schemeClr>
                          </a:solidFill>
                          <a:latin typeface="Calibri"/>
                          <a:ea typeface="Calibri"/>
                          <a:cs typeface="Arial"/>
                        </a:rPr>
                        <a:t>109.28</a:t>
                      </a:r>
                      <a:endParaRPr lang="en-US" sz="1100" dirty="0">
                        <a:solidFill>
                          <a:schemeClr val="bg2">
                            <a:lumMod val="10000"/>
                          </a:schemeClr>
                        </a:solidFill>
                        <a:latin typeface="Calibri"/>
                        <a:ea typeface="Calibri"/>
                        <a:cs typeface="Arial"/>
                      </a:endParaRPr>
                    </a:p>
                  </a:txBody>
                  <a:tcPr marL="66341" marR="66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4-1-3ساختمانها</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357158" y="1714488"/>
          <a:ext cx="8001056" cy="3357585"/>
        </p:xfrm>
        <a:graphic>
          <a:graphicData uri="http://schemas.openxmlformats.org/drawingml/2006/table">
            <a:tbl>
              <a:tblPr rtl="1"/>
              <a:tblGrid>
                <a:gridCol w="585443"/>
                <a:gridCol w="3089838"/>
                <a:gridCol w="1626231"/>
                <a:gridCol w="1300985"/>
                <a:gridCol w="1398559"/>
              </a:tblGrid>
              <a:tr h="839397">
                <a:tc>
                  <a:txBody>
                    <a:bodyPr/>
                    <a:lstStyle/>
                    <a:p>
                      <a:pPr marL="0" marR="0" algn="ctr" rtl="1">
                        <a:spcBef>
                          <a:spcPts val="0"/>
                        </a:spcBef>
                        <a:spcAft>
                          <a:spcPts val="0"/>
                        </a:spcAft>
                      </a:pPr>
                      <a:r>
                        <a:rPr lang="fa-IR" sz="1400" dirty="0">
                          <a:latin typeface="Times New Roman"/>
                          <a:ea typeface="Times New Roman"/>
                          <a:cs typeface="B Mitra"/>
                        </a:rPr>
                        <a:t>ردیف</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شرح</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زیر بنا (</a:t>
                      </a:r>
                      <a:r>
                        <a:rPr lang="en-US" sz="1400">
                          <a:latin typeface="Times New Roman"/>
                          <a:ea typeface="Times New Roman"/>
                          <a:cs typeface="B Mitra"/>
                        </a:rPr>
                        <a:t> </a:t>
                      </a:r>
                      <a:r>
                        <a:rPr lang="fa-IR" sz="1400">
                          <a:latin typeface="Times New Roman"/>
                          <a:ea typeface="Times New Roman"/>
                          <a:cs typeface="B Mitra"/>
                        </a:rPr>
                        <a:t>)</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واحد (هزار ريال)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latin typeface="Times New Roman"/>
                          <a:ea typeface="Times New Roman"/>
                          <a:cs typeface="B Mitra"/>
                        </a:rPr>
                        <a:t>هزینه کل (میلیون ريال)</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8">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8">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8">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8">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8">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98">
                <a:tc gridSpan="4">
                  <a:txBody>
                    <a:bodyPr/>
                    <a:lstStyle/>
                    <a:p>
                      <a:pPr marL="0" marR="0" algn="just" rtl="1">
                        <a:spcBef>
                          <a:spcPts val="0"/>
                        </a:spcBef>
                        <a:spcAft>
                          <a:spcPts val="0"/>
                        </a:spcAft>
                      </a:pPr>
                      <a:r>
                        <a:rPr lang="fa-IR" sz="1400">
                          <a:latin typeface="Times New Roman"/>
                          <a:ea typeface="Times New Roman"/>
                          <a:cs typeface="B Mitra"/>
                        </a:rPr>
                        <a:t>جمع</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endParaRPr lang="fa-IR" sz="1400" dirty="0">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4993" name="Object 1"/>
          <p:cNvGraphicFramePr>
            <a:graphicFrameLocks noChangeAspect="1"/>
          </p:cNvGraphicFramePr>
          <p:nvPr/>
        </p:nvGraphicFramePr>
        <p:xfrm>
          <a:off x="0" y="0"/>
          <a:ext cx="212725" cy="206375"/>
        </p:xfrm>
        <a:graphic>
          <a:graphicData uri="http://schemas.openxmlformats.org/presentationml/2006/ole">
            <p:oleObj spid="_x0000_s84994" name="Equation" r:id="rId3" imgW="215713" imgH="203024" progId="Equation.3">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86018" name="Picture 2"/>
          <p:cNvPicPr>
            <a:picLocks noChangeAspect="1" noChangeArrowheads="1"/>
          </p:cNvPicPr>
          <p:nvPr/>
        </p:nvPicPr>
        <p:blipFill>
          <a:blip r:embed="rId2"/>
          <a:srcRect/>
          <a:stretch>
            <a:fillRect/>
          </a:stretch>
        </p:blipFill>
        <p:spPr bwMode="auto">
          <a:xfrm>
            <a:off x="857224" y="1781654"/>
            <a:ext cx="7257275" cy="3218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4-1-4ماشین آلات</a:t>
            </a:r>
            <a:endParaRPr lang="en-US" dirty="0">
              <a:solidFill>
                <a:schemeClr val="bg2">
                  <a:lumMod val="10000"/>
                </a:schemeClr>
              </a:solidFill>
              <a:cs typeface="2  Titr" pitchFamily="2" charset="-78"/>
            </a:endParaRPr>
          </a:p>
        </p:txBody>
      </p:sp>
      <p:graphicFrame>
        <p:nvGraphicFramePr>
          <p:cNvPr id="3" name="Table 2"/>
          <p:cNvGraphicFramePr>
            <a:graphicFrameLocks noGrp="1"/>
          </p:cNvGraphicFramePr>
          <p:nvPr/>
        </p:nvGraphicFramePr>
        <p:xfrm>
          <a:off x="1071538" y="2357430"/>
          <a:ext cx="6097928" cy="2257435"/>
        </p:xfrm>
        <a:graphic>
          <a:graphicData uri="http://schemas.openxmlformats.org/drawingml/2006/table">
            <a:tbl>
              <a:tblPr rtl="1"/>
              <a:tblGrid>
                <a:gridCol w="678686"/>
                <a:gridCol w="2122395"/>
                <a:gridCol w="1239416"/>
                <a:gridCol w="991533"/>
                <a:gridCol w="1065898"/>
              </a:tblGrid>
              <a:tr h="351157">
                <a:tc>
                  <a:txBody>
                    <a:bodyPr/>
                    <a:lstStyle/>
                    <a:p>
                      <a:pPr marL="0" marR="0" algn="ctr" rtl="1">
                        <a:spcBef>
                          <a:spcPts val="0"/>
                        </a:spcBef>
                        <a:spcAft>
                          <a:spcPts val="0"/>
                        </a:spcAft>
                      </a:pPr>
                      <a:r>
                        <a:rPr lang="fa-IR" sz="1400" b="1" dirty="0">
                          <a:solidFill>
                            <a:schemeClr val="bg2">
                              <a:lumMod val="10000"/>
                            </a:schemeClr>
                          </a:solidFill>
                          <a:latin typeface="Times New Roman"/>
                          <a:ea typeface="Times New Roman"/>
                          <a:cs typeface="B Mitra"/>
                        </a:rPr>
                        <a:t>ردیف</a:t>
                      </a:r>
                      <a:endParaRPr lang="en-US" sz="1200" b="1"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a:solidFill>
                            <a:schemeClr val="bg2">
                              <a:lumMod val="10000"/>
                            </a:schemeClr>
                          </a:solidFill>
                          <a:latin typeface="Times New Roman"/>
                          <a:ea typeface="Times New Roman"/>
                          <a:cs typeface="B Mitra"/>
                        </a:rPr>
                        <a:t>شرح</a:t>
                      </a:r>
                      <a:endParaRPr lang="en-US" sz="1200" b="1">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a:solidFill>
                            <a:schemeClr val="bg2">
                              <a:lumMod val="10000"/>
                            </a:schemeClr>
                          </a:solidFill>
                          <a:latin typeface="Times New Roman"/>
                          <a:ea typeface="Times New Roman"/>
                          <a:cs typeface="B Mitra"/>
                        </a:rPr>
                        <a:t>تعداد</a:t>
                      </a:r>
                      <a:endParaRPr lang="en-US" sz="1200" b="1">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a:solidFill>
                            <a:schemeClr val="bg2">
                              <a:lumMod val="10000"/>
                            </a:schemeClr>
                          </a:solidFill>
                          <a:latin typeface="Times New Roman"/>
                          <a:ea typeface="Times New Roman"/>
                          <a:cs typeface="B Mitra"/>
                        </a:rPr>
                        <a:t>هزینه واحد </a:t>
                      </a:r>
                      <a:endParaRPr lang="en-US" sz="1200" b="1">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dirty="0">
                          <a:solidFill>
                            <a:schemeClr val="bg2">
                              <a:lumMod val="10000"/>
                            </a:schemeClr>
                          </a:solidFill>
                          <a:latin typeface="Times New Roman"/>
                          <a:ea typeface="Times New Roman"/>
                          <a:cs typeface="B Mitra"/>
                        </a:rPr>
                        <a:t>هزینه کل </a:t>
                      </a:r>
                      <a:endParaRPr lang="en-US" sz="1200" b="1"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91">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91">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91">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91">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gridSpan="4">
                  <a:txBody>
                    <a:bodyPr/>
                    <a:lstStyle/>
                    <a:p>
                      <a:pPr marL="0" marR="0" algn="just" rtl="1">
                        <a:spcBef>
                          <a:spcPts val="0"/>
                        </a:spcBef>
                        <a:spcAft>
                          <a:spcPts val="0"/>
                        </a:spcAft>
                      </a:pPr>
                      <a:r>
                        <a:rPr lang="fa-IR" sz="1400">
                          <a:solidFill>
                            <a:schemeClr val="bg2">
                              <a:lumMod val="10000"/>
                            </a:schemeClr>
                          </a:solidFill>
                          <a:latin typeface="Times New Roman"/>
                          <a:ea typeface="Times New Roman"/>
                          <a:cs typeface="B Mitra"/>
                        </a:rPr>
                        <a:t>جمع</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169986" name="Picture 2"/>
          <p:cNvPicPr>
            <a:picLocks noChangeAspect="1" noChangeArrowheads="1"/>
          </p:cNvPicPr>
          <p:nvPr/>
        </p:nvPicPr>
        <p:blipFill>
          <a:blip r:embed="rId2"/>
          <a:srcRect/>
          <a:stretch>
            <a:fillRect/>
          </a:stretch>
        </p:blipFill>
        <p:spPr bwMode="auto">
          <a:xfrm>
            <a:off x="1643042" y="1571612"/>
            <a:ext cx="5353071" cy="4519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260350"/>
            <a:ext cx="6870700" cy="915988"/>
          </a:xfrm>
        </p:spPr>
        <p:txBody>
          <a:bodyPr/>
          <a:lstStyle/>
          <a:p>
            <a:pPr eaLnBrk="1" hangingPunct="1">
              <a:defRPr/>
            </a:pPr>
            <a:r>
              <a:rPr lang="ar-AE" sz="3600" dirty="0" smtClean="0">
                <a:cs typeface="B Titr" pitchFamily="2" charset="-78"/>
              </a:rPr>
              <a:t>چرا باید طرح کسب و کار تهیه کنیم؟</a:t>
            </a:r>
            <a:endParaRPr lang="en-US" sz="3600" i="1" dirty="0" smtClean="0">
              <a:latin typeface="Tahoma" pitchFamily="34" charset="0"/>
              <a:cs typeface="B Titr" pitchFamily="2" charset="-78"/>
            </a:endParaRPr>
          </a:p>
        </p:txBody>
      </p:sp>
      <p:sp>
        <p:nvSpPr>
          <p:cNvPr id="9223" name="Content Placeholder 12"/>
          <p:cNvSpPr>
            <a:spLocks noGrp="1"/>
          </p:cNvSpPr>
          <p:nvPr>
            <p:ph idx="1"/>
          </p:nvPr>
        </p:nvSpPr>
        <p:spPr>
          <a:xfrm>
            <a:off x="457200" y="4643438"/>
            <a:ext cx="8258175" cy="714375"/>
          </a:xfrm>
        </p:spPr>
        <p:txBody>
          <a:bodyPr/>
          <a:lstStyle/>
          <a:p>
            <a:pPr algn="r" rtl="1" eaLnBrk="1" hangingPunct="1">
              <a:buFont typeface="Wingdings" pitchFamily="2" charset="2"/>
              <a:buNone/>
              <a:defRPr/>
            </a:pPr>
            <a:r>
              <a:rPr lang="ar-AE" sz="1800" dirty="0" smtClean="0">
                <a:solidFill>
                  <a:schemeClr val="bg2">
                    <a:lumMod val="10000"/>
                  </a:schemeClr>
                </a:solidFill>
                <a:cs typeface="2  Homa" pitchFamily="2" charset="-78"/>
              </a:rPr>
              <a:t>۴- برنامه‌ریزی کلید موفقیت است! این یکی، اولین اصل پذیرفته‌ شده‌ی علم مدیریت است. این‌جا بدون دلیل می‌پذیریم‌</a:t>
            </a:r>
            <a:r>
              <a:rPr lang="fa-IR" sz="1800" dirty="0" smtClean="0">
                <a:solidFill>
                  <a:schemeClr val="bg2">
                    <a:lumMod val="10000"/>
                  </a:schemeClr>
                </a:solidFill>
                <a:cs typeface="2  Homa" pitchFamily="2" charset="-78"/>
              </a:rPr>
              <a:t>که </a:t>
            </a:r>
            <a:r>
              <a:rPr lang="ar-AE" sz="1800" dirty="0" smtClean="0">
                <a:solidFill>
                  <a:schemeClr val="bg2">
                    <a:lumMod val="10000"/>
                  </a:schemeClr>
                </a:solidFill>
                <a:cs typeface="2  Homa" pitchFamily="2" charset="-78"/>
              </a:rPr>
              <a:t>طرح کسب و کار برنامه‌ی موفقیت شما برای راه‌اندازی کسب و کارتان است.</a:t>
            </a:r>
            <a:endParaRPr lang="en-US" sz="1800" dirty="0" smtClean="0">
              <a:solidFill>
                <a:schemeClr val="bg2">
                  <a:lumMod val="10000"/>
                </a:schemeClr>
              </a:solidFill>
              <a:cs typeface="2  Homa" pitchFamily="2" charset="-78"/>
            </a:endParaRPr>
          </a:p>
        </p:txBody>
      </p:sp>
      <p:sp>
        <p:nvSpPr>
          <p:cNvPr id="14340" name="Slide Number Placeholder 5"/>
          <p:cNvSpPr>
            <a:spLocks noGrp="1"/>
          </p:cNvSpPr>
          <p:nvPr>
            <p:ph type="sldNum" sz="quarter" idx="11"/>
          </p:nvPr>
        </p:nvSpPr>
        <p:spPr/>
        <p:txBody>
          <a:bodyPr/>
          <a:lstStyle/>
          <a:p>
            <a:pPr>
              <a:defRPr/>
            </a:pPr>
            <a:fld id="{2D8133EC-B78D-485F-B2AA-D42CD2E6D40F}" type="slidenum">
              <a:rPr lang="ar-SA"/>
              <a:pPr>
                <a:defRPr/>
              </a:pPr>
              <a:t>7</a:t>
            </a:fld>
            <a:endParaRPr lang="en-US"/>
          </a:p>
        </p:txBody>
      </p:sp>
      <p:sp>
        <p:nvSpPr>
          <p:cNvPr id="9220" name="Rectangle 9"/>
          <p:cNvSpPr>
            <a:spLocks noChangeArrowheads="1"/>
          </p:cNvSpPr>
          <p:nvPr/>
        </p:nvSpPr>
        <p:spPr bwMode="auto">
          <a:xfrm>
            <a:off x="285750" y="1500188"/>
            <a:ext cx="8643938" cy="923925"/>
          </a:xfrm>
          <a:prstGeom prst="rect">
            <a:avLst/>
          </a:prstGeom>
          <a:noFill/>
          <a:ln w="9525">
            <a:noFill/>
            <a:miter lim="800000"/>
            <a:headEnd/>
            <a:tailEnd/>
          </a:ln>
        </p:spPr>
        <p:txBody>
          <a:bodyPr>
            <a:spAutoFit/>
          </a:bodyPr>
          <a:lstStyle/>
          <a:p>
            <a:pPr>
              <a:defRPr/>
            </a:pPr>
            <a:r>
              <a:rPr lang="ar-AE" b="1" dirty="0">
                <a:solidFill>
                  <a:schemeClr val="bg2">
                    <a:lumMod val="10000"/>
                  </a:schemeClr>
                </a:solidFill>
                <a:cs typeface="2  Homa" pitchFamily="2" charset="-78"/>
              </a:rPr>
              <a:t>۱- طرح کسب و کار به شما کمک می‌کند برای کسب و کارتان پول جمع‌آوری کنید.</a:t>
            </a:r>
            <a:r>
              <a:rPr lang="ar-AE" dirty="0"/>
              <a:t> </a:t>
            </a:r>
            <a:r>
              <a:rPr lang="ar-SA" dirty="0"/>
              <a:t> </a:t>
            </a:r>
            <a:r>
              <a:rPr lang="ar-SA" dirty="0">
                <a:solidFill>
                  <a:srgbClr val="3E33CD"/>
                </a:solidFill>
                <a:cs typeface="B Koodak" pitchFamily="2" charset="-78"/>
              </a:rPr>
              <a:t>حمایت‌کنندگان مالی -بانکها یا سرمایه‌گذاران ریسکی- باید متقاعد شوند که سرمایه‌گذاری در کسب و کار جدید، منطقی و درست است</a:t>
            </a:r>
            <a:r>
              <a:rPr lang="en-US" dirty="0">
                <a:solidFill>
                  <a:srgbClr val="3E33CD"/>
                </a:solidFill>
                <a:cs typeface="B Koodak" pitchFamily="2" charset="-78"/>
              </a:rPr>
              <a:t>.</a:t>
            </a:r>
            <a:r>
              <a:rPr lang="ar-AE" dirty="0">
                <a:solidFill>
                  <a:srgbClr val="3E33CD"/>
                </a:solidFill>
                <a:cs typeface="B Koodak" pitchFamily="2" charset="-78"/>
              </a:rPr>
              <a:t>.</a:t>
            </a:r>
            <a:endParaRPr lang="en-US" dirty="0">
              <a:solidFill>
                <a:srgbClr val="3E33CD"/>
              </a:solidFill>
              <a:cs typeface="B Koodak" pitchFamily="2" charset="-78"/>
            </a:endParaRPr>
          </a:p>
        </p:txBody>
      </p:sp>
      <p:sp>
        <p:nvSpPr>
          <p:cNvPr id="9221" name="Rectangle 10"/>
          <p:cNvSpPr>
            <a:spLocks noChangeArrowheads="1"/>
          </p:cNvSpPr>
          <p:nvPr/>
        </p:nvSpPr>
        <p:spPr bwMode="auto">
          <a:xfrm>
            <a:off x="642938" y="2428875"/>
            <a:ext cx="8215312" cy="1200150"/>
          </a:xfrm>
          <a:prstGeom prst="rect">
            <a:avLst/>
          </a:prstGeom>
          <a:noFill/>
          <a:ln w="9525">
            <a:noFill/>
            <a:miter lim="800000"/>
            <a:headEnd/>
            <a:tailEnd/>
          </a:ln>
        </p:spPr>
        <p:txBody>
          <a:bodyPr>
            <a:spAutoFit/>
          </a:bodyPr>
          <a:lstStyle/>
          <a:p>
            <a:pPr>
              <a:defRPr/>
            </a:pPr>
            <a:r>
              <a:rPr lang="ar-AE" b="1" dirty="0">
                <a:solidFill>
                  <a:schemeClr val="bg2">
                    <a:lumMod val="10000"/>
                  </a:schemeClr>
                </a:solidFill>
                <a:cs typeface="2  Homa" pitchFamily="2" charset="-78"/>
              </a:rPr>
              <a:t>۲- نوشتن طرح کسب و کار به شما کمک می‌کند که درک کنید آیا راه‌اندازی کسب و کارتان را ادامه دهید یا نه؟</a:t>
            </a:r>
            <a:r>
              <a:rPr lang="ar-AE" dirty="0">
                <a:solidFill>
                  <a:schemeClr val="bg2">
                    <a:lumMod val="10000"/>
                  </a:schemeClr>
                </a:solidFill>
                <a:cs typeface="2  Homa" pitchFamily="2" charset="-78"/>
              </a:rPr>
              <a:t> </a:t>
            </a:r>
            <a:r>
              <a:rPr lang="ar-AE" dirty="0">
                <a:solidFill>
                  <a:srgbClr val="0000FF"/>
                </a:solidFill>
                <a:cs typeface="B Koodak" pitchFamily="2" charset="-78"/>
              </a:rPr>
              <a:t>طرح کسب و کار با عدد و رقم و پول سر و کار دارد. شما موقع نوشتن طرح کسب و کار با بالا و پایین کردن سرمایه و منابع مورد نیاز و البته درآمدهای احتمالی، می‌توانید به خودتان ـ و طبیعتا سرمایه‌گذاران ـ قوت قلب بدهید که ایده‌ و مدل کسب و کارتان واقع</a:t>
            </a:r>
            <a:r>
              <a:rPr lang="fa-IR" dirty="0">
                <a:solidFill>
                  <a:srgbClr val="0000FF"/>
                </a:solidFill>
                <a:cs typeface="B Koodak" pitchFamily="2" charset="-78"/>
              </a:rPr>
              <a:t>ا</a:t>
            </a:r>
            <a:r>
              <a:rPr lang="ar-AE" dirty="0">
                <a:solidFill>
                  <a:srgbClr val="0000FF"/>
                </a:solidFill>
                <a:cs typeface="B Koodak" pitchFamily="2" charset="-78"/>
              </a:rPr>
              <a:t> شدنی هستند</a:t>
            </a:r>
            <a:endParaRPr lang="en-US" dirty="0">
              <a:solidFill>
                <a:srgbClr val="0000FF"/>
              </a:solidFill>
              <a:cs typeface="B Koodak" pitchFamily="2" charset="-78"/>
            </a:endParaRPr>
          </a:p>
        </p:txBody>
      </p:sp>
      <p:sp>
        <p:nvSpPr>
          <p:cNvPr id="9222" name="Rectangle 11"/>
          <p:cNvSpPr>
            <a:spLocks noChangeArrowheads="1"/>
          </p:cNvSpPr>
          <p:nvPr/>
        </p:nvSpPr>
        <p:spPr bwMode="auto">
          <a:xfrm>
            <a:off x="785813" y="3643313"/>
            <a:ext cx="7929562" cy="923925"/>
          </a:xfrm>
          <a:prstGeom prst="rect">
            <a:avLst/>
          </a:prstGeom>
          <a:noFill/>
          <a:ln w="9525">
            <a:noFill/>
            <a:miter lim="800000"/>
            <a:headEnd/>
            <a:tailEnd/>
          </a:ln>
        </p:spPr>
        <p:txBody>
          <a:bodyPr>
            <a:spAutoFit/>
          </a:bodyPr>
          <a:lstStyle/>
          <a:p>
            <a:pPr>
              <a:defRPr/>
            </a:pPr>
            <a:r>
              <a:rPr lang="ar-AE" b="1" dirty="0">
                <a:solidFill>
                  <a:schemeClr val="bg2">
                    <a:lumMod val="10000"/>
                  </a:schemeClr>
                </a:solidFill>
                <a:cs typeface="2  Homa" pitchFamily="2" charset="-78"/>
              </a:rPr>
              <a:t>۳- طرح کسب و کار به شما کمک می‌کند ماهیت کسب و کارتان را ب</a:t>
            </a:r>
            <a:r>
              <a:rPr lang="fa-IR" b="1" dirty="0">
                <a:solidFill>
                  <a:schemeClr val="bg2">
                    <a:lumMod val="10000"/>
                  </a:schemeClr>
                </a:solidFill>
                <a:cs typeface="2  Homa" pitchFamily="2" charset="-78"/>
              </a:rPr>
              <a:t>ه</a:t>
            </a:r>
            <a:r>
              <a:rPr lang="ar-AE" b="1" dirty="0">
                <a:solidFill>
                  <a:schemeClr val="bg2">
                    <a:lumMod val="10000"/>
                  </a:schemeClr>
                </a:solidFill>
                <a:cs typeface="2  Homa" pitchFamily="2" charset="-78"/>
              </a:rPr>
              <a:t>تر درک کنید</a:t>
            </a:r>
            <a:r>
              <a:rPr lang="ar-AE" b="1" dirty="0"/>
              <a:t>.</a:t>
            </a:r>
            <a:r>
              <a:rPr lang="ar-AE" dirty="0"/>
              <a:t> </a:t>
            </a:r>
            <a:r>
              <a:rPr lang="ar-AE" dirty="0">
                <a:solidFill>
                  <a:srgbClr val="0000FF"/>
                </a:solidFill>
                <a:cs typeface="2  Homa" pitchFamily="2" charset="-78"/>
              </a:rPr>
              <a:t>برای نوشتن طرح کسب و کار شما لازم است در مورد ایده و مدل کسب و کارتان حسابی تحقیق کنید. بنابراین در این تحقیقات مفصل به جزئیات و نیازمندی‌ها و ویژگی‌های کسب و کارتان پی خواهید برد</a:t>
            </a:r>
            <a:r>
              <a:rPr lang="ar-AE" dirty="0"/>
              <a:t>.</a:t>
            </a:r>
            <a:endParaRPr lang="en-US" dirty="0"/>
          </a:p>
        </p:txBody>
      </p:sp>
      <p:sp>
        <p:nvSpPr>
          <p:cNvPr id="9224" name="Rectangle 13"/>
          <p:cNvSpPr>
            <a:spLocks noChangeArrowheads="1"/>
          </p:cNvSpPr>
          <p:nvPr/>
        </p:nvSpPr>
        <p:spPr bwMode="auto">
          <a:xfrm>
            <a:off x="571500" y="5357813"/>
            <a:ext cx="8143875" cy="1200150"/>
          </a:xfrm>
          <a:prstGeom prst="rect">
            <a:avLst/>
          </a:prstGeom>
          <a:noFill/>
          <a:ln w="9525">
            <a:noFill/>
            <a:miter lim="800000"/>
            <a:headEnd/>
            <a:tailEnd/>
          </a:ln>
        </p:spPr>
        <p:txBody>
          <a:bodyPr>
            <a:spAutoFit/>
          </a:bodyPr>
          <a:lstStyle/>
          <a:p>
            <a:pPr>
              <a:defRPr/>
            </a:pPr>
            <a:r>
              <a:rPr lang="ar-AE" b="1" dirty="0">
                <a:solidFill>
                  <a:schemeClr val="bg2">
                    <a:lumMod val="10000"/>
                  </a:schemeClr>
                </a:solidFill>
                <a:cs typeface="2  Homa" pitchFamily="2" charset="-78"/>
              </a:rPr>
              <a:t>۵- طرح کسب و کار به شما کمک می‌کند مسیرتان را روی خط مستقیم طی کنید و منحرف نشوید</a:t>
            </a:r>
            <a:r>
              <a:rPr lang="ar-AE" b="1" dirty="0"/>
              <a:t>.</a:t>
            </a:r>
            <a:r>
              <a:rPr lang="ar-AE" dirty="0"/>
              <a:t> </a:t>
            </a:r>
            <a:r>
              <a:rPr lang="ar-AE" dirty="0">
                <a:solidFill>
                  <a:srgbClr val="0000FF"/>
                </a:solidFill>
                <a:cs typeface="2  Homa" pitchFamily="2" charset="-78"/>
              </a:rPr>
              <a:t>یک برنامه مسیر حرکت را در طی یک دوره‌‌ی زمانی نشان می‌دهد. بنابراین در درجه‌ی اول شما با کمک طرح کسب و کار می‌دانید که در هر نقطه‌ی زمانی باید چه بکنید و در کنار آن با مقایسه‌ی وضعیت در هر لحظه با طرح کسب و کار می‌توانید اشتباهات احتمالی را اصلاح کنید.</a:t>
            </a:r>
            <a:endParaRPr lang="en-US" dirty="0">
              <a:solidFill>
                <a:srgbClr val="0000FF"/>
              </a:solidFill>
              <a:cs typeface="2  Homa" pitchFamily="2" charset="-78"/>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 calcmode="lin" valueType="num">
                                      <p:cBhvr additive="base">
                                        <p:cTn id="13"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22">
                                            <p:txEl>
                                              <p:pRg st="0" end="0"/>
                                            </p:txEl>
                                          </p:spTgt>
                                        </p:tgtEl>
                                        <p:attrNameLst>
                                          <p:attrName>style.visibility</p:attrName>
                                        </p:attrNameLst>
                                      </p:cBhvr>
                                      <p:to>
                                        <p:strVal val="visible"/>
                                      </p:to>
                                    </p:set>
                                    <p:anim calcmode="lin" valueType="num">
                                      <p:cBhvr additive="base">
                                        <p:cTn id="19" dur="5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23">
                                            <p:txEl>
                                              <p:pRg st="0" end="0"/>
                                            </p:txEl>
                                          </p:spTgt>
                                        </p:tgtEl>
                                        <p:attrNameLst>
                                          <p:attrName>style.visibility</p:attrName>
                                        </p:attrNameLst>
                                      </p:cBhvr>
                                      <p:to>
                                        <p:strVal val="visible"/>
                                      </p:to>
                                    </p:set>
                                    <p:anim calcmode="lin" valueType="num">
                                      <p:cBhvr additive="base">
                                        <p:cTn id="25" dur="500" fill="hold"/>
                                        <p:tgtEl>
                                          <p:spTgt spid="92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24">
                                            <p:txEl>
                                              <p:pRg st="0" end="0"/>
                                            </p:txEl>
                                          </p:spTgt>
                                        </p:tgtEl>
                                        <p:attrNameLst>
                                          <p:attrName>style.visibility</p:attrName>
                                        </p:attrNameLst>
                                      </p:cBhvr>
                                      <p:to>
                                        <p:strVal val="visible"/>
                                      </p:to>
                                    </p:set>
                                    <p:anim calcmode="lin" valueType="num">
                                      <p:cBhvr additive="base">
                                        <p:cTn id="31" dur="500" fill="hold"/>
                                        <p:tgtEl>
                                          <p:spTgt spid="922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build="allAtOnce"/>
      <p:bldP spid="9220" grpId="0" build="allAtOnce"/>
      <p:bldP spid="9221" grpId="0" build="allAtOnce"/>
      <p:bldP spid="9222" grpId="0" build="allAtOnce"/>
      <p:bldP spid="9224" grpId="0"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4-1-5- تأسیسات</a:t>
            </a:r>
            <a:r>
              <a:rPr lang="en-US" dirty="0" smtClean="0"/>
              <a:t/>
            </a:r>
            <a:br>
              <a:rPr lang="en-US" dirty="0" smtClean="0"/>
            </a:br>
            <a:endParaRPr lang="en-US" dirty="0"/>
          </a:p>
        </p:txBody>
      </p:sp>
      <p:graphicFrame>
        <p:nvGraphicFramePr>
          <p:cNvPr id="4" name="Table 3"/>
          <p:cNvGraphicFramePr>
            <a:graphicFrameLocks noGrp="1"/>
          </p:cNvGraphicFramePr>
          <p:nvPr/>
        </p:nvGraphicFramePr>
        <p:xfrm>
          <a:off x="1760220" y="2428240"/>
          <a:ext cx="5623560" cy="2001520"/>
        </p:xfrm>
        <a:graphic>
          <a:graphicData uri="http://schemas.openxmlformats.org/drawingml/2006/table">
            <a:tbl>
              <a:tblPr rtl="1"/>
              <a:tblGrid>
                <a:gridCol w="411480"/>
                <a:gridCol w="4114800"/>
                <a:gridCol w="1097280"/>
              </a:tblGrid>
              <a:tr h="0">
                <a:tc>
                  <a:txBody>
                    <a:bodyPr/>
                    <a:lstStyle/>
                    <a:p>
                      <a:pPr marL="0" marR="0" algn="ctr" rtl="1">
                        <a:spcBef>
                          <a:spcPts val="0"/>
                        </a:spcBef>
                        <a:spcAft>
                          <a:spcPts val="0"/>
                        </a:spcAft>
                      </a:pPr>
                      <a:r>
                        <a:rPr lang="fa-IR" sz="1400" dirty="0">
                          <a:latin typeface="Times New Roman"/>
                          <a:ea typeface="Times New Roman"/>
                          <a:cs typeface="B Mitra"/>
                        </a:rPr>
                        <a:t>ردیف</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شرح</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کل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98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4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74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algn="just" rtl="1">
                        <a:spcBef>
                          <a:spcPts val="0"/>
                        </a:spcBef>
                        <a:spcAft>
                          <a:spcPts val="0"/>
                        </a:spcAft>
                      </a:pPr>
                      <a:r>
                        <a:rPr lang="fa-IR" sz="1400">
                          <a:latin typeface="Times New Roman"/>
                          <a:ea typeface="Times New Roman"/>
                          <a:cs typeface="B Mitra"/>
                        </a:rPr>
                        <a:t>جمع</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172033" name="Picture 1"/>
          <p:cNvPicPr>
            <a:picLocks noChangeAspect="1" noChangeArrowheads="1"/>
          </p:cNvPicPr>
          <p:nvPr/>
        </p:nvPicPr>
        <p:blipFill>
          <a:blip r:embed="rId2"/>
          <a:srcRect/>
          <a:stretch>
            <a:fillRect/>
          </a:stretch>
        </p:blipFill>
        <p:spPr bwMode="auto">
          <a:xfrm>
            <a:off x="1000100" y="1357298"/>
            <a:ext cx="7362825"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4-1-6- وسایل نقلیه</a:t>
            </a:r>
            <a:r>
              <a:rPr lang="en-US" dirty="0" smtClean="0"/>
              <a:t/>
            </a:r>
            <a:br>
              <a:rPr lang="en-US" dirty="0" smtClean="0"/>
            </a:br>
            <a:endParaRPr lang="en-US" dirty="0"/>
          </a:p>
        </p:txBody>
      </p:sp>
      <p:graphicFrame>
        <p:nvGraphicFramePr>
          <p:cNvPr id="4" name="Table 3"/>
          <p:cNvGraphicFramePr>
            <a:graphicFrameLocks noGrp="1"/>
          </p:cNvGraphicFramePr>
          <p:nvPr/>
        </p:nvGraphicFramePr>
        <p:xfrm>
          <a:off x="1000100" y="2000243"/>
          <a:ext cx="6279540" cy="2243780"/>
        </p:xfrm>
        <a:graphic>
          <a:graphicData uri="http://schemas.openxmlformats.org/drawingml/2006/table">
            <a:tbl>
              <a:tblPr rtl="1"/>
              <a:tblGrid>
                <a:gridCol w="602329"/>
                <a:gridCol w="1908603"/>
                <a:gridCol w="1253994"/>
                <a:gridCol w="1256939"/>
                <a:gridCol w="1257675"/>
              </a:tblGrid>
              <a:tr h="293693">
                <a:tc>
                  <a:txBody>
                    <a:bodyPr/>
                    <a:lstStyle/>
                    <a:p>
                      <a:pPr marL="0" marR="0" algn="ctr" rtl="1">
                        <a:spcBef>
                          <a:spcPts val="0"/>
                        </a:spcBef>
                        <a:spcAft>
                          <a:spcPts val="0"/>
                        </a:spcAft>
                      </a:pPr>
                      <a:r>
                        <a:rPr lang="fa-IR" sz="1400" dirty="0">
                          <a:latin typeface="Times New Roman"/>
                          <a:ea typeface="Times New Roman"/>
                          <a:cs typeface="B Mitra"/>
                        </a:rPr>
                        <a:t>ردیف</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شرح</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تعداد</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واحد</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کل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368">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947">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93">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93">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93">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693">
                <a:tc gridSpan="4">
                  <a:txBody>
                    <a:bodyPr/>
                    <a:lstStyle/>
                    <a:p>
                      <a:pPr marL="0" marR="0" algn="just" rtl="1">
                        <a:spcBef>
                          <a:spcPts val="0"/>
                        </a:spcBef>
                        <a:spcAft>
                          <a:spcPts val="0"/>
                        </a:spcAft>
                      </a:pPr>
                      <a:r>
                        <a:rPr lang="fa-IR" sz="1400">
                          <a:latin typeface="Times New Roman"/>
                          <a:ea typeface="Times New Roman"/>
                          <a:cs typeface="B Mitra"/>
                        </a:rPr>
                        <a:t>جمع</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173057" name="Picture 1"/>
          <p:cNvPicPr>
            <a:picLocks noChangeAspect="1" noChangeArrowheads="1"/>
          </p:cNvPicPr>
          <p:nvPr/>
        </p:nvPicPr>
        <p:blipFill>
          <a:blip r:embed="rId2"/>
          <a:srcRect/>
          <a:stretch>
            <a:fillRect/>
          </a:stretch>
        </p:blipFill>
        <p:spPr bwMode="auto">
          <a:xfrm>
            <a:off x="1185075" y="2000240"/>
            <a:ext cx="5915814" cy="2495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4-1-7- تجهیزات اداری</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857223" y="1714487"/>
          <a:ext cx="7286677" cy="3643339"/>
        </p:xfrm>
        <a:graphic>
          <a:graphicData uri="http://schemas.openxmlformats.org/drawingml/2006/table">
            <a:tbl>
              <a:tblPr rtl="1"/>
              <a:tblGrid>
                <a:gridCol w="699788"/>
                <a:gridCol w="4420880"/>
                <a:gridCol w="2166009"/>
              </a:tblGrid>
              <a:tr h="333650">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ردیف</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شرح</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هزینه کل</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188">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852">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594">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20">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587">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70">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028">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50">
                <a:tc gridSpan="2">
                  <a:txBody>
                    <a:bodyPr/>
                    <a:lstStyle/>
                    <a:p>
                      <a:pPr marL="0" marR="0" algn="just" rtl="1">
                        <a:spcBef>
                          <a:spcPts val="0"/>
                        </a:spcBef>
                        <a:spcAft>
                          <a:spcPts val="0"/>
                        </a:spcAft>
                      </a:pPr>
                      <a:r>
                        <a:rPr lang="fa-IR" sz="1400">
                          <a:solidFill>
                            <a:schemeClr val="bg2">
                              <a:lumMod val="10000"/>
                            </a:schemeClr>
                          </a:solidFill>
                          <a:latin typeface="Times New Roman"/>
                          <a:ea typeface="Times New Roman"/>
                          <a:cs typeface="B Mitra"/>
                        </a:rPr>
                        <a:t>جمع</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1524000" y="2426911"/>
          <a:ext cx="6096000" cy="2004178"/>
        </p:xfrm>
        <a:graphic>
          <a:graphicData uri="http://schemas.openxmlformats.org/drawingml/2006/table">
            <a:tbl>
              <a:tblPr rtl="1"/>
              <a:tblGrid>
                <a:gridCol w="750326"/>
                <a:gridCol w="3567129"/>
                <a:gridCol w="1778545"/>
              </a:tblGrid>
              <a:tr h="618754">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ردیف</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شرح</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هزینه کل(میلیون ریال)</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752">
                <a:tc>
                  <a:txBody>
                    <a:bodyPr/>
                    <a:lstStyle/>
                    <a:p>
                      <a:pPr marL="0" marR="0" algn="r" rtl="1">
                        <a:lnSpc>
                          <a:spcPct val="115000"/>
                        </a:lnSpc>
                        <a:spcBef>
                          <a:spcPts val="0"/>
                        </a:spcBef>
                        <a:spcAft>
                          <a:spcPts val="1000"/>
                        </a:spcAft>
                      </a:pPr>
                      <a:r>
                        <a:rPr lang="fa-IR" sz="2000">
                          <a:solidFill>
                            <a:srgbClr val="0070C0"/>
                          </a:solidFill>
                          <a:latin typeface="Calibri"/>
                          <a:ea typeface="Calibri"/>
                          <a:cs typeface="Arial"/>
                        </a:rPr>
                        <a:t>  1</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latin typeface="Calibri"/>
                          <a:ea typeface="Calibri"/>
                          <a:cs typeface="Arial"/>
                        </a:rPr>
                        <a:t>لوازم اداری(میز- صندلی- فایل- گوشی تلفن </a:t>
                      </a:r>
                      <a:r>
                        <a:rPr lang="fa-IR" sz="1800" dirty="0" smtClean="0">
                          <a:latin typeface="Calibri"/>
                          <a:ea typeface="Calibri"/>
                          <a:cs typeface="Arial"/>
                        </a:rPr>
                        <a:t>-کامپیوتر</a:t>
                      </a:r>
                      <a:r>
                        <a:rPr lang="fa-IR" sz="1800" baseline="0" dirty="0" smtClean="0">
                          <a:latin typeface="Calibri"/>
                          <a:ea typeface="Calibri"/>
                          <a:cs typeface="Arial"/>
                        </a:rPr>
                        <a:t> – پرینتر و</a:t>
                      </a:r>
                      <a:r>
                        <a:rPr lang="fa-IR" sz="1800" dirty="0" smtClean="0">
                          <a:latin typeface="Calibri"/>
                          <a:ea typeface="Calibri"/>
                          <a:cs typeface="Arial"/>
                        </a:rPr>
                        <a:t>...)</a:t>
                      </a:r>
                      <a:endParaRPr lang="en-US" sz="1100" dirty="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2000">
                          <a:latin typeface="Calibri"/>
                          <a:ea typeface="Calibri"/>
                          <a:cs typeface="Arial"/>
                        </a:rPr>
                        <a:t>          40</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44">
                <a:tc>
                  <a:txBody>
                    <a:bodyPr/>
                    <a:lstStyle/>
                    <a:p>
                      <a:pPr marL="0" marR="0" algn="r" rtl="1">
                        <a:lnSpc>
                          <a:spcPct val="115000"/>
                        </a:lnSpc>
                        <a:spcBef>
                          <a:spcPts val="0"/>
                        </a:spcBef>
                        <a:spcAft>
                          <a:spcPts val="1000"/>
                        </a:spcAft>
                      </a:pPr>
                      <a:r>
                        <a:rPr lang="fa-IR" sz="2000">
                          <a:solidFill>
                            <a:srgbClr val="0070C0"/>
                          </a:solidFill>
                          <a:latin typeface="Calibri"/>
                          <a:ea typeface="Calibri"/>
                          <a:cs typeface="Arial"/>
                        </a:rPr>
                        <a:t>  2</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لوازم آشپزخانه</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2000">
                          <a:latin typeface="Calibri"/>
                          <a:ea typeface="Calibri"/>
                          <a:cs typeface="Arial"/>
                        </a:rPr>
                        <a:t>          20</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662">
                <a:tc gridSpan="2">
                  <a:txBody>
                    <a:bodyPr/>
                    <a:lstStyle/>
                    <a:p>
                      <a:pPr marL="283210" marR="0" algn="r" rtl="1">
                        <a:lnSpc>
                          <a:spcPct val="115000"/>
                        </a:lnSpc>
                        <a:spcBef>
                          <a:spcPts val="0"/>
                        </a:spcBef>
                        <a:spcAft>
                          <a:spcPts val="1000"/>
                        </a:spcAft>
                      </a:pPr>
                      <a:r>
                        <a:rPr lang="fa-IR" sz="1800">
                          <a:solidFill>
                            <a:srgbClr val="0070C0"/>
                          </a:solidFill>
                          <a:latin typeface="Calibri"/>
                          <a:ea typeface="Calibri"/>
                          <a:cs typeface="Arial"/>
                        </a:rPr>
                        <a:t>                           جمع</a:t>
                      </a:r>
                      <a:endParaRPr lang="en-US" sz="110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83210" marR="0" algn="r" rtl="1">
                        <a:lnSpc>
                          <a:spcPct val="115000"/>
                        </a:lnSpc>
                        <a:spcBef>
                          <a:spcPts val="0"/>
                        </a:spcBef>
                        <a:spcAft>
                          <a:spcPts val="1000"/>
                        </a:spcAft>
                      </a:pPr>
                      <a:r>
                        <a:rPr lang="fa-IR" sz="2000" dirty="0">
                          <a:solidFill>
                            <a:srgbClr val="0070C0"/>
                          </a:solidFill>
                          <a:latin typeface="Calibri"/>
                          <a:ea typeface="Calibri"/>
                          <a:cs typeface="Arial"/>
                        </a:rPr>
                        <a:t>     60</a:t>
                      </a:r>
                      <a:endParaRPr lang="en-US" sz="1100" dirty="0">
                        <a:latin typeface="Calibri"/>
                        <a:ea typeface="Calibri"/>
                        <a:cs typeface="Arial"/>
                      </a:endParaRPr>
                    </a:p>
                  </a:txBody>
                  <a:tcPr marL="67256" marR="67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4-1-8- هزینه­های قبل از بهره برداری</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1864360" y="2248852"/>
          <a:ext cx="5415280" cy="2360295"/>
        </p:xfrm>
        <a:graphic>
          <a:graphicData uri="http://schemas.openxmlformats.org/drawingml/2006/table">
            <a:tbl>
              <a:tblPr rtl="1"/>
              <a:tblGrid>
                <a:gridCol w="520065"/>
                <a:gridCol w="3285490"/>
                <a:gridCol w="1609725"/>
              </a:tblGrid>
              <a:tr h="0">
                <a:tc>
                  <a:txBody>
                    <a:bodyPr/>
                    <a:lstStyle/>
                    <a:p>
                      <a:pPr marL="0" marR="0" algn="ctr" rtl="1">
                        <a:spcBef>
                          <a:spcPts val="0"/>
                        </a:spcBef>
                        <a:spcAft>
                          <a:spcPts val="0"/>
                        </a:spcAft>
                      </a:pPr>
                      <a:r>
                        <a:rPr lang="fa-IR" sz="1400">
                          <a:latin typeface="Times New Roman"/>
                          <a:ea typeface="Times New Roman"/>
                          <a:cs typeface="B Mitra"/>
                        </a:rPr>
                        <a:t>ردیف</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شرح</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کل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5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algn="just" rtl="1">
                        <a:spcBef>
                          <a:spcPts val="0"/>
                        </a:spcBef>
                        <a:spcAft>
                          <a:spcPts val="0"/>
                        </a:spcAft>
                      </a:pPr>
                      <a:r>
                        <a:rPr lang="fa-IR" sz="1400">
                          <a:latin typeface="Times New Roman"/>
                          <a:ea typeface="Times New Roman"/>
                          <a:cs typeface="B Mitra"/>
                        </a:rPr>
                        <a:t>جمع</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177153" name="Picture 1"/>
          <p:cNvPicPr>
            <a:picLocks noChangeAspect="1" noChangeArrowheads="1"/>
          </p:cNvPicPr>
          <p:nvPr/>
        </p:nvPicPr>
        <p:blipFill>
          <a:blip r:embed="rId2"/>
          <a:srcRect/>
          <a:stretch>
            <a:fillRect/>
          </a:stretch>
        </p:blipFill>
        <p:spPr bwMode="auto">
          <a:xfrm>
            <a:off x="837299" y="2028824"/>
            <a:ext cx="6258826" cy="34718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4-1-9جمع کل سرمایه گذاری ثابت</a:t>
            </a:r>
            <a:endParaRPr lang="en-US" dirty="0">
              <a:solidFill>
                <a:schemeClr val="bg2">
                  <a:lumMod val="10000"/>
                </a:schemeClr>
              </a:solidFill>
              <a:cs typeface="2  Titr" pitchFamily="2" charset="-78"/>
            </a:endParaRPr>
          </a:p>
        </p:txBody>
      </p:sp>
      <p:graphicFrame>
        <p:nvGraphicFramePr>
          <p:cNvPr id="5" name="Table 4"/>
          <p:cNvGraphicFramePr>
            <a:graphicFrameLocks noGrp="1"/>
          </p:cNvGraphicFramePr>
          <p:nvPr/>
        </p:nvGraphicFramePr>
        <p:xfrm>
          <a:off x="1071539" y="1714488"/>
          <a:ext cx="7000924" cy="3853307"/>
        </p:xfrm>
        <a:graphic>
          <a:graphicData uri="http://schemas.openxmlformats.org/drawingml/2006/table">
            <a:tbl>
              <a:tblPr rtl="1"/>
              <a:tblGrid>
                <a:gridCol w="767675"/>
                <a:gridCol w="3530788"/>
                <a:gridCol w="2702461"/>
              </a:tblGrid>
              <a:tr h="283210">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ردیف</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شرح</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chemeClr val="bg2">
                              <a:lumMod val="10000"/>
                            </a:schemeClr>
                          </a:solidFill>
                          <a:latin typeface="Calibri"/>
                          <a:ea typeface="Calibri"/>
                          <a:cs typeface="2  Titr" pitchFamily="2" charset="-78"/>
                        </a:rPr>
                        <a:t>هزینه کل (میلیون ریال)</a:t>
                      </a:r>
                      <a:endParaRPr lang="en-US" sz="110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185">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  1</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زمین</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820">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2</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محوطه سازی و ساختمان</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005">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3</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تاسیسات </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05">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4</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ماشین آلات و تجهیزات</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05">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5</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smtClean="0">
                          <a:solidFill>
                            <a:schemeClr val="bg2">
                              <a:lumMod val="10000"/>
                            </a:schemeClr>
                          </a:solidFill>
                          <a:cs typeface="2  Titr" pitchFamily="2" charset="-78"/>
                        </a:rPr>
                        <a:t>وسایل نقلیه</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05">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6</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تجهیزات </a:t>
                      </a:r>
                      <a:r>
                        <a:rPr lang="fa-IR" sz="1800" dirty="0" smtClean="0">
                          <a:solidFill>
                            <a:schemeClr val="bg2">
                              <a:lumMod val="10000"/>
                            </a:schemeClr>
                          </a:solidFill>
                          <a:latin typeface="Calibri"/>
                          <a:ea typeface="Calibri"/>
                          <a:cs typeface="2  Titr" pitchFamily="2" charset="-78"/>
                        </a:rPr>
                        <a:t>اداری</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95">
                <a:tc>
                  <a:txBody>
                    <a:bodyPr/>
                    <a:lstStyle/>
                    <a:p>
                      <a:pPr marL="0" marR="0" algn="ct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7</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متفرقه و پیش بینی </a:t>
                      </a:r>
                      <a:r>
                        <a:rPr lang="fa-IR" sz="1800" dirty="0" smtClean="0">
                          <a:solidFill>
                            <a:schemeClr val="bg2">
                              <a:lumMod val="10000"/>
                            </a:schemeClr>
                          </a:solidFill>
                          <a:latin typeface="Calibri"/>
                          <a:ea typeface="Calibri"/>
                          <a:cs typeface="2  Titr" pitchFamily="2" charset="-78"/>
                        </a:rPr>
                        <a:t>نشده(5درصد</a:t>
                      </a:r>
                      <a:r>
                        <a:rPr lang="en-US" sz="1800" baseline="0" dirty="0" smtClean="0">
                          <a:solidFill>
                            <a:schemeClr val="bg2">
                              <a:lumMod val="10000"/>
                            </a:schemeClr>
                          </a:solidFill>
                          <a:latin typeface="Calibri"/>
                          <a:ea typeface="Calibri"/>
                          <a:cs typeface="2  Titr" pitchFamily="2" charset="-78"/>
                        </a:rPr>
                        <a:t> </a:t>
                      </a:r>
                      <a:r>
                        <a:rPr lang="fa-IR" sz="1800" baseline="0" dirty="0" smtClean="0">
                          <a:solidFill>
                            <a:schemeClr val="bg2">
                              <a:lumMod val="10000"/>
                            </a:schemeClr>
                          </a:solidFill>
                          <a:latin typeface="Calibri"/>
                          <a:ea typeface="Calibri"/>
                          <a:cs typeface="2  Titr" pitchFamily="2" charset="-78"/>
                        </a:rPr>
                        <a:t> ردیف 1 تا 6)</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025">
                <a:tc>
                  <a:txBody>
                    <a:bodyPr/>
                    <a:lstStyle/>
                    <a:p>
                      <a:pPr algn="ctr"/>
                      <a:r>
                        <a:rPr lang="fa-IR" sz="1800" dirty="0" smtClean="0">
                          <a:cs typeface="2  Titr" pitchFamily="2" charset="-78"/>
                        </a:rPr>
                        <a:t>8</a:t>
                      </a:r>
                      <a:endParaRPr lang="en-US" sz="1800" dirty="0">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هزینه های قبل از بهره </a:t>
                      </a:r>
                      <a:r>
                        <a:rPr lang="fa-IR" sz="1800" dirty="0" smtClean="0">
                          <a:solidFill>
                            <a:schemeClr val="bg2">
                              <a:lumMod val="10000"/>
                            </a:schemeClr>
                          </a:solidFill>
                          <a:latin typeface="Calibri"/>
                          <a:ea typeface="Calibri"/>
                          <a:cs typeface="2  Titr" pitchFamily="2" charset="-78"/>
                        </a:rPr>
                        <a:t>برداری</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en-US" sz="11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790">
                <a:tc gridSpan="2">
                  <a:txBody>
                    <a:bodyPr/>
                    <a:lstStyle/>
                    <a:p>
                      <a:pPr marL="0" marR="0" algn="r" rtl="1">
                        <a:lnSpc>
                          <a:spcPct val="115000"/>
                        </a:lnSpc>
                        <a:spcBef>
                          <a:spcPts val="0"/>
                        </a:spcBef>
                        <a:spcAft>
                          <a:spcPts val="1000"/>
                        </a:spcAft>
                      </a:pPr>
                      <a:r>
                        <a:rPr lang="fa-IR" sz="1800" dirty="0">
                          <a:solidFill>
                            <a:schemeClr val="bg2">
                              <a:lumMod val="10000"/>
                            </a:schemeClr>
                          </a:solidFill>
                          <a:latin typeface="Calibri"/>
                          <a:ea typeface="Calibri"/>
                          <a:cs typeface="2  Titr" pitchFamily="2" charset="-78"/>
                        </a:rPr>
                        <a:t>                      جمع</a:t>
                      </a:r>
                      <a:endParaRPr lang="en-US" sz="18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15000"/>
                        </a:lnSpc>
                        <a:spcBef>
                          <a:spcPts val="0"/>
                        </a:spcBef>
                        <a:spcAft>
                          <a:spcPts val="1000"/>
                        </a:spcAft>
                      </a:pPr>
                      <a:endParaRPr lang="en-US" sz="1100" dirty="0">
                        <a:solidFill>
                          <a:schemeClr val="bg2">
                            <a:lumMod val="10000"/>
                          </a:schemeClr>
                        </a:solidFill>
                        <a:latin typeface="Calibri"/>
                        <a:ea typeface="Calibri"/>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4-2-هزینه­های جاری</a:t>
            </a:r>
            <a:endParaRPr lang="en-US" dirty="0">
              <a:solidFill>
                <a:schemeClr val="bg2">
                  <a:lumMod val="10000"/>
                </a:schemeClr>
              </a:solidFill>
              <a:cs typeface="2  Tit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ar-AE" dirty="0" smtClean="0">
                <a:cs typeface="B Titr" pitchFamily="2" charset="-78"/>
              </a:rPr>
              <a:t>ن</a:t>
            </a:r>
            <a:r>
              <a:rPr lang="ar-AE" dirty="0" smtClean="0">
                <a:solidFill>
                  <a:srgbClr val="FFC000"/>
                </a:solidFill>
                <a:cs typeface="B Titr" pitchFamily="2" charset="-78"/>
              </a:rPr>
              <a:t>کته</a:t>
            </a:r>
            <a:endParaRPr lang="en-US" dirty="0" smtClean="0">
              <a:solidFill>
                <a:srgbClr val="FFC000"/>
              </a:solidFill>
              <a:cs typeface="B Titr" pitchFamily="2" charset="-78"/>
            </a:endParaRPr>
          </a:p>
        </p:txBody>
      </p:sp>
      <p:sp>
        <p:nvSpPr>
          <p:cNvPr id="10243" name="Content Placeholder 2"/>
          <p:cNvSpPr>
            <a:spLocks noGrp="1"/>
          </p:cNvSpPr>
          <p:nvPr>
            <p:ph idx="1"/>
          </p:nvPr>
        </p:nvSpPr>
        <p:spPr/>
        <p:txBody>
          <a:bodyPr/>
          <a:lstStyle/>
          <a:p>
            <a:pPr algn="r" rtl="1" eaLnBrk="1" hangingPunct="1">
              <a:lnSpc>
                <a:spcPct val="200000"/>
              </a:lnSpc>
            </a:pPr>
            <a:r>
              <a:rPr lang="ar-AE" smtClean="0">
                <a:solidFill>
                  <a:srgbClr val="0000FF"/>
                </a:solidFill>
                <a:cs typeface="2  Homa" pitchFamily="2" charset="-78"/>
              </a:rPr>
              <a:t>مطالعات نشان می‌دهد افرادی که بدون مطالعه و تنظیم طرح کسب‌ و کار </a:t>
            </a:r>
            <a:r>
              <a:rPr lang="en-US" smtClean="0">
                <a:solidFill>
                  <a:srgbClr val="0000FF"/>
                </a:solidFill>
                <a:cs typeface="2  Homa" pitchFamily="2" charset="-78"/>
              </a:rPr>
              <a:t>BP) </a:t>
            </a:r>
            <a:r>
              <a:rPr lang="fa-IR" smtClean="0">
                <a:solidFill>
                  <a:srgbClr val="0000FF"/>
                </a:solidFill>
                <a:cs typeface="2  Homa" pitchFamily="2" charset="-78"/>
              </a:rPr>
              <a:t> )</a:t>
            </a:r>
            <a:r>
              <a:rPr lang="ar-AE" smtClean="0">
                <a:solidFill>
                  <a:srgbClr val="0000FF"/>
                </a:solidFill>
                <a:cs typeface="2  Homa" pitchFamily="2" charset="-78"/>
              </a:rPr>
              <a:t>اقدام به کار می‌کنند، در مقابله با مشکلات و افت و خیزهای اقتصادی و بازار کار توان کمتری دارند و لذا احتمال ورشکستگی و عدم موفقیت‌شان زیاد است.</a:t>
            </a:r>
            <a:endParaRPr lang="en-US" smtClean="0">
              <a:solidFill>
                <a:srgbClr val="0000FF"/>
              </a:solidFill>
              <a:cs typeface="2  Homa" pitchFamily="2" charset="-78"/>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4-2-1- مواد اولیه</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1864360" y="1925637"/>
          <a:ext cx="5415280" cy="3128645"/>
        </p:xfrm>
        <a:graphic>
          <a:graphicData uri="http://schemas.openxmlformats.org/drawingml/2006/table">
            <a:tbl>
              <a:tblPr rtl="1"/>
              <a:tblGrid>
                <a:gridCol w="347780"/>
                <a:gridCol w="1834433"/>
                <a:gridCol w="750303"/>
                <a:gridCol w="838322"/>
                <a:gridCol w="838322"/>
                <a:gridCol w="806120"/>
              </a:tblGrid>
              <a:tr h="0">
                <a:tc>
                  <a:txBody>
                    <a:bodyPr/>
                    <a:lstStyle/>
                    <a:p>
                      <a:pPr marL="0" marR="0" algn="ctr" rtl="1">
                        <a:spcBef>
                          <a:spcPts val="0"/>
                        </a:spcBef>
                        <a:spcAft>
                          <a:spcPts val="0"/>
                        </a:spcAft>
                      </a:pPr>
                      <a:r>
                        <a:rPr lang="fa-IR" sz="1400" dirty="0">
                          <a:latin typeface="Times New Roman"/>
                          <a:ea typeface="Times New Roman"/>
                          <a:cs typeface="B Mitra"/>
                        </a:rPr>
                        <a:t>ردیف</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شرح</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مصرف سالانه</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200" dirty="0" smtClean="0">
                          <a:latin typeface="Times New Roman"/>
                          <a:ea typeface="Times New Roman"/>
                          <a:cs typeface="Nazanin"/>
                        </a:rPr>
                        <a:t>واحد</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200" dirty="0" smtClean="0">
                          <a:latin typeface="Times New Roman"/>
                          <a:ea typeface="Times New Roman"/>
                          <a:cs typeface="B Mitra"/>
                        </a:rPr>
                        <a:t>هزینه واحد </a:t>
                      </a:r>
                      <a:endParaRPr lang="en-US" sz="1100" dirty="0" smtClean="0">
                        <a:latin typeface="Times New Roman"/>
                        <a:ea typeface="Times New Roman"/>
                        <a:cs typeface="Nazanin"/>
                      </a:endParaRPr>
                    </a:p>
                    <a:p>
                      <a:pPr marL="0" marR="0" algn="ctr" rtl="1">
                        <a:spcBef>
                          <a:spcPts val="0"/>
                        </a:spcBef>
                        <a:spcAft>
                          <a:spcPts val="0"/>
                        </a:spcAft>
                      </a:pPr>
                      <a:r>
                        <a:rPr lang="fa-IR" sz="1200" dirty="0" smtClean="0">
                          <a:latin typeface="Times New Roman"/>
                          <a:ea typeface="Times New Roman"/>
                          <a:cs typeface="B Mitra"/>
                        </a:rPr>
                        <a:t>(هزار ريال)</a:t>
                      </a:r>
                      <a:endParaRPr lang="en-US" sz="1100" dirty="0" smtClean="0">
                        <a:latin typeface="Times New Roman"/>
                        <a:ea typeface="Times New Roman"/>
                        <a:cs typeface="Nazanin"/>
                      </a:endParaRPr>
                    </a:p>
                    <a:p>
                      <a:pPr marL="0" marR="0" algn="ctr" rtl="1">
                        <a:spcBef>
                          <a:spcPts val="0"/>
                        </a:spcBef>
                        <a:spcAft>
                          <a:spcPts val="0"/>
                        </a:spcAft>
                      </a:pP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کل (میلیون ريال)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0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gridSpan="4">
                  <a:txBody>
                    <a:bodyPr/>
                    <a:lstStyle/>
                    <a:p>
                      <a:pPr marL="0" marR="0" algn="just" rtl="1">
                        <a:spcBef>
                          <a:spcPts val="0"/>
                        </a:spcBef>
                        <a:spcAft>
                          <a:spcPts val="0"/>
                        </a:spcAft>
                      </a:pPr>
                      <a:r>
                        <a:rPr lang="fa-IR" sz="1400" dirty="0">
                          <a:latin typeface="Times New Roman"/>
                          <a:ea typeface="Times New Roman"/>
                          <a:cs typeface="B Mitra"/>
                        </a:rPr>
                        <a:t>جمع</a:t>
                      </a:r>
                      <a:endParaRPr lang="en-US" sz="1200" dirty="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rtl="1">
                        <a:spcBef>
                          <a:spcPts val="0"/>
                        </a:spcBef>
                        <a:spcAft>
                          <a:spcPts val="0"/>
                        </a:spcAft>
                      </a:pPr>
                      <a:endParaRPr lang="en-US" sz="1200" dirty="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 مثال تابلوسازی</a:t>
            </a:r>
            <a:endParaRPr lang="en-US" dirty="0"/>
          </a:p>
        </p:txBody>
      </p:sp>
      <p:graphicFrame>
        <p:nvGraphicFramePr>
          <p:cNvPr id="4" name="Table 3"/>
          <p:cNvGraphicFramePr>
            <a:graphicFrameLocks noGrp="1"/>
          </p:cNvGraphicFramePr>
          <p:nvPr/>
        </p:nvGraphicFramePr>
        <p:xfrm>
          <a:off x="2214546" y="1428736"/>
          <a:ext cx="4643470" cy="4294670"/>
        </p:xfrm>
        <a:graphic>
          <a:graphicData uri="http://schemas.openxmlformats.org/drawingml/2006/table">
            <a:tbl>
              <a:tblPr rtl="1"/>
              <a:tblGrid>
                <a:gridCol w="407659"/>
                <a:gridCol w="1309907"/>
                <a:gridCol w="713290"/>
                <a:gridCol w="648777"/>
                <a:gridCol w="713290"/>
                <a:gridCol w="850547"/>
              </a:tblGrid>
              <a:tr h="362584">
                <a:tc>
                  <a:txBody>
                    <a:bodyPr/>
                    <a:lstStyle/>
                    <a:p>
                      <a:pPr marL="0" marR="0" algn="r" rtl="1">
                        <a:lnSpc>
                          <a:spcPct val="115000"/>
                        </a:lnSpc>
                        <a:spcBef>
                          <a:spcPts val="0"/>
                        </a:spcBef>
                        <a:spcAft>
                          <a:spcPts val="1000"/>
                        </a:spcAft>
                      </a:pPr>
                      <a:r>
                        <a:rPr lang="fa-IR" sz="900">
                          <a:solidFill>
                            <a:srgbClr val="0070C0"/>
                          </a:solidFill>
                          <a:latin typeface="Calibri"/>
                          <a:ea typeface="Calibri"/>
                          <a:cs typeface="Arial"/>
                        </a:rPr>
                        <a:t>ردیف</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0070C0"/>
                          </a:solidFill>
                          <a:latin typeface="Calibri"/>
                          <a:ea typeface="Calibri"/>
                          <a:cs typeface="Arial"/>
                        </a:rPr>
                        <a:t>مواد اولیه و بسته بندی</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0070C0"/>
                          </a:solidFill>
                          <a:latin typeface="Calibri"/>
                          <a:ea typeface="Calibri"/>
                          <a:cs typeface="Arial"/>
                        </a:rPr>
                        <a:t>  مصرف</a:t>
                      </a:r>
                      <a:endParaRPr lang="en-US" sz="500">
                        <a:latin typeface="Calibri"/>
                        <a:ea typeface="Calibri"/>
                        <a:cs typeface="Arial"/>
                      </a:endParaRPr>
                    </a:p>
                    <a:p>
                      <a:pPr marL="0" marR="0" algn="r" rtl="1">
                        <a:lnSpc>
                          <a:spcPct val="115000"/>
                        </a:lnSpc>
                        <a:spcBef>
                          <a:spcPts val="0"/>
                        </a:spcBef>
                        <a:spcAft>
                          <a:spcPts val="1000"/>
                        </a:spcAft>
                      </a:pPr>
                      <a:r>
                        <a:rPr lang="fa-IR" sz="900">
                          <a:solidFill>
                            <a:srgbClr val="0070C0"/>
                          </a:solidFill>
                          <a:latin typeface="Calibri"/>
                          <a:ea typeface="Calibri"/>
                          <a:cs typeface="Arial"/>
                        </a:rPr>
                        <a:t>   سالیانه</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0070C0"/>
                          </a:solidFill>
                          <a:latin typeface="Calibri"/>
                          <a:ea typeface="Calibri"/>
                          <a:cs typeface="Arial"/>
                        </a:rPr>
                        <a:t>   واحد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0070C0"/>
                          </a:solidFill>
                          <a:latin typeface="Calibri"/>
                          <a:ea typeface="Calibri"/>
                          <a:cs typeface="Arial"/>
                        </a:rPr>
                        <a:t>هزینه واحد</a:t>
                      </a:r>
                      <a:endParaRPr lang="en-US" sz="500">
                        <a:latin typeface="Calibri"/>
                        <a:ea typeface="Calibri"/>
                        <a:cs typeface="Arial"/>
                      </a:endParaRPr>
                    </a:p>
                    <a:p>
                      <a:pPr marL="0" marR="0" algn="r" rtl="1">
                        <a:lnSpc>
                          <a:spcPct val="115000"/>
                        </a:lnSpc>
                        <a:spcBef>
                          <a:spcPts val="0"/>
                        </a:spcBef>
                        <a:spcAft>
                          <a:spcPts val="1000"/>
                        </a:spcAft>
                      </a:pPr>
                      <a:r>
                        <a:rPr lang="fa-IR" sz="900">
                          <a:solidFill>
                            <a:srgbClr val="0070C0"/>
                          </a:solidFill>
                          <a:latin typeface="Calibri"/>
                          <a:ea typeface="Calibri"/>
                          <a:cs typeface="Arial"/>
                        </a:rPr>
                        <a:t>   (ریال)</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1000"/>
                        </a:spcAft>
                        <a:tabLst>
                          <a:tab pos="805815" algn="l"/>
                        </a:tabLst>
                      </a:pPr>
                      <a:r>
                        <a:rPr lang="fa-IR" sz="900">
                          <a:solidFill>
                            <a:srgbClr val="0070C0"/>
                          </a:solidFill>
                          <a:latin typeface="Calibri"/>
                          <a:ea typeface="Calibri"/>
                          <a:cs typeface="Arial"/>
                        </a:rPr>
                        <a:t>هزینه کل</a:t>
                      </a:r>
                      <a:endParaRPr lang="en-US" sz="500">
                        <a:latin typeface="Calibri"/>
                        <a:ea typeface="Calibri"/>
                        <a:cs typeface="Arial"/>
                      </a:endParaRPr>
                    </a:p>
                    <a:p>
                      <a:pPr marL="0" marR="0" algn="r" rtl="1">
                        <a:lnSpc>
                          <a:spcPct val="115000"/>
                        </a:lnSpc>
                        <a:spcBef>
                          <a:spcPts val="0"/>
                        </a:spcBef>
                        <a:spcAft>
                          <a:spcPts val="1000"/>
                        </a:spcAft>
                      </a:pPr>
                      <a:r>
                        <a:rPr lang="fa-IR" sz="900">
                          <a:solidFill>
                            <a:srgbClr val="0070C0"/>
                          </a:solidFill>
                          <a:latin typeface="Calibri"/>
                          <a:ea typeface="Calibri"/>
                          <a:cs typeface="Arial"/>
                        </a:rPr>
                        <a:t>(میلیون ریال)</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کنتاکتور</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10800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80000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864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2</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چراغ سیگنال</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7200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14.4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3</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کلیدهای گردان</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720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80000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57.6</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00">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4</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رله</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1800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54</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5</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ورقه آهن</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11000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متر</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150000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1650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6</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شین</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کلاف</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2000000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428">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7</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کلیدهای </a:t>
                      </a:r>
                      <a:r>
                        <a:rPr lang="en-US" sz="900">
                          <a:latin typeface="Arial"/>
                          <a:ea typeface="Calibri"/>
                          <a:cs typeface="Arial"/>
                        </a:rPr>
                        <a:t>stop-start</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10000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8</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سیم تک لا</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360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کلاف</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1000000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360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9</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شمش مسی</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3600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متر</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150000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540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فتوسل</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80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35000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2.8</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11</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وارنیش</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کلاف</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12</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ترمینال</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13</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مقره</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18000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36</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14</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فیوز فشنگی</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5400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30000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162</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15</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فیوز فشار قوی</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1080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54</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16</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فیوزمینیاتوری تکفاز</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7200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35000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252</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17</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فیوز مینیاتوری سه فاز</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70000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70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18</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تایمر</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19</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کلید کمپکت</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1000 </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عدد</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250000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250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20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رنگ معمولی</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5400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کیلو گرم</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50000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270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83">
                <a:tc>
                  <a:txBody>
                    <a:bodyPr/>
                    <a:lstStyle/>
                    <a:p>
                      <a:pPr marL="0" marR="0" algn="r" rtl="1">
                        <a:lnSpc>
                          <a:spcPct val="115000"/>
                        </a:lnSpc>
                        <a:spcBef>
                          <a:spcPts val="0"/>
                        </a:spcBef>
                        <a:spcAft>
                          <a:spcPts val="1000"/>
                        </a:spcAft>
                      </a:pPr>
                      <a:r>
                        <a:rPr lang="fa-IR" sz="1000">
                          <a:solidFill>
                            <a:srgbClr val="0070C0"/>
                          </a:solidFill>
                          <a:latin typeface="Calibri"/>
                          <a:ea typeface="Calibri"/>
                          <a:cs typeface="Arial"/>
                        </a:rPr>
                        <a:t> 21</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رنگ استاتیک</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360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solidFill>
                            <a:srgbClr val="7030A0"/>
                          </a:solidFill>
                          <a:latin typeface="Calibri"/>
                          <a:ea typeface="Calibri"/>
                          <a:cs typeface="Arial"/>
                        </a:rPr>
                        <a:t> کیلو گرم</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90000</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900">
                          <a:latin typeface="Calibri"/>
                          <a:ea typeface="Calibri"/>
                          <a:cs typeface="Arial"/>
                        </a:rPr>
                        <a:t>        32.4</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915">
                <a:tc gridSpan="5">
                  <a:txBody>
                    <a:bodyPr/>
                    <a:lstStyle/>
                    <a:p>
                      <a:pPr marL="0" marR="0" algn="r" rtl="1">
                        <a:lnSpc>
                          <a:spcPct val="115000"/>
                        </a:lnSpc>
                        <a:spcBef>
                          <a:spcPts val="0"/>
                        </a:spcBef>
                        <a:spcAft>
                          <a:spcPts val="1000"/>
                        </a:spcAft>
                      </a:pPr>
                      <a:r>
                        <a:rPr lang="fa-IR" sz="900">
                          <a:solidFill>
                            <a:srgbClr val="0070C0"/>
                          </a:solidFill>
                          <a:latin typeface="Calibri"/>
                          <a:ea typeface="Calibri"/>
                          <a:cs typeface="Arial"/>
                        </a:rPr>
                        <a:t>                                     جمع</a:t>
                      </a:r>
                      <a:endParaRPr lang="en-US" sz="50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900" dirty="0">
                          <a:solidFill>
                            <a:srgbClr val="0070C0"/>
                          </a:solidFill>
                          <a:latin typeface="Calibri"/>
                          <a:ea typeface="Calibri"/>
                          <a:cs typeface="Arial"/>
                        </a:rPr>
                        <a:t>  5097.2</a:t>
                      </a:r>
                      <a:endParaRPr lang="en-US" sz="500" dirty="0">
                        <a:latin typeface="Calibri"/>
                        <a:ea typeface="Calibri"/>
                        <a:cs typeface="Arial"/>
                      </a:endParaRPr>
                    </a:p>
                  </a:txBody>
                  <a:tcPr marL="32808" marR="32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 مثال قالب های صنعتی </a:t>
            </a:r>
            <a:endParaRPr lang="en-US" dirty="0"/>
          </a:p>
        </p:txBody>
      </p:sp>
      <p:pic>
        <p:nvPicPr>
          <p:cNvPr id="194562" name="Picture 2"/>
          <p:cNvPicPr>
            <a:picLocks noChangeAspect="1" noChangeArrowheads="1"/>
          </p:cNvPicPr>
          <p:nvPr/>
        </p:nvPicPr>
        <p:blipFill>
          <a:blip r:embed="rId2"/>
          <a:srcRect/>
          <a:stretch>
            <a:fillRect/>
          </a:stretch>
        </p:blipFill>
        <p:spPr bwMode="auto">
          <a:xfrm>
            <a:off x="1285852" y="2285992"/>
            <a:ext cx="50800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مثال  -تولید بلندگو</a:t>
            </a:r>
            <a:endParaRPr lang="en-US" dirty="0"/>
          </a:p>
        </p:txBody>
      </p:sp>
      <p:pic>
        <p:nvPicPr>
          <p:cNvPr id="195586" name="Picture 2"/>
          <p:cNvPicPr>
            <a:picLocks noChangeAspect="1" noChangeArrowheads="1"/>
          </p:cNvPicPr>
          <p:nvPr/>
        </p:nvPicPr>
        <p:blipFill>
          <a:blip r:embed="rId2"/>
          <a:srcRect/>
          <a:stretch>
            <a:fillRect/>
          </a:stretch>
        </p:blipFill>
        <p:spPr bwMode="auto">
          <a:xfrm>
            <a:off x="700088" y="1176338"/>
            <a:ext cx="7743825" cy="4505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563562"/>
          </a:xfrm>
        </p:spPr>
        <p:txBody>
          <a:bodyPr/>
          <a:lstStyle/>
          <a:p>
            <a:pPr rtl="1"/>
            <a:r>
              <a:rPr lang="fa-IR" dirty="0" smtClean="0">
                <a:solidFill>
                  <a:schemeClr val="bg2">
                    <a:lumMod val="10000"/>
                  </a:schemeClr>
                </a:solidFill>
                <a:cs typeface="2  Titr" pitchFamily="2" charset="-78"/>
              </a:rPr>
              <a:t>4-2-2- حقوق و دستمزد</a:t>
            </a:r>
            <a:r>
              <a:rPr lang="en-US" dirty="0" smtClean="0">
                <a:solidFill>
                  <a:schemeClr val="bg2">
                    <a:lumMod val="10000"/>
                  </a:schemeClr>
                </a:solidFill>
                <a:cs typeface="2  Titr" pitchFamily="2" charset="-78"/>
              </a:rPr>
              <a:t/>
            </a:r>
            <a:br>
              <a:rPr lang="en-US" dirty="0" smtClean="0">
                <a:solidFill>
                  <a:schemeClr val="bg2">
                    <a:lumMod val="10000"/>
                  </a:schemeClr>
                </a:solidFill>
                <a:cs typeface="2  Titr" pitchFamily="2" charset="-78"/>
              </a:rPr>
            </a:b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1714480" y="1285860"/>
          <a:ext cx="5929354" cy="1936137"/>
        </p:xfrm>
        <a:graphic>
          <a:graphicData uri="http://schemas.openxmlformats.org/drawingml/2006/table">
            <a:tbl>
              <a:tblPr rtl="1"/>
              <a:tblGrid>
                <a:gridCol w="554370"/>
                <a:gridCol w="2410307"/>
                <a:gridCol w="1084638"/>
                <a:gridCol w="964123"/>
                <a:gridCol w="915916"/>
              </a:tblGrid>
              <a:tr h="139296">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ردیف</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شرح</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تعداد</a:t>
                      </a:r>
                      <a:r>
                        <a:rPr lang="en-US" sz="1400">
                          <a:solidFill>
                            <a:schemeClr val="bg2">
                              <a:lumMod val="10000"/>
                            </a:schemeClr>
                          </a:solidFill>
                          <a:latin typeface="Times New Roman"/>
                          <a:ea typeface="Times New Roman"/>
                          <a:cs typeface="B Mitra"/>
                        </a:rPr>
                        <a:t>)</a:t>
                      </a:r>
                      <a:r>
                        <a:rPr lang="fa-IR" sz="1400">
                          <a:solidFill>
                            <a:schemeClr val="bg2">
                              <a:lumMod val="10000"/>
                            </a:schemeClr>
                          </a:solidFill>
                          <a:latin typeface="Times New Roman"/>
                          <a:ea typeface="Times New Roman"/>
                          <a:cs typeface="B Mitra"/>
                        </a:rPr>
                        <a:t>نفر</a:t>
                      </a:r>
                      <a:r>
                        <a:rPr lang="en-US" sz="1400">
                          <a:solidFill>
                            <a:schemeClr val="bg2">
                              <a:lumMod val="10000"/>
                            </a:schemeClr>
                          </a:solidFill>
                          <a:latin typeface="Times New Roman"/>
                          <a:ea typeface="Times New Roman"/>
                          <a:cs typeface="B Mitra"/>
                        </a:rPr>
                        <a:t>(</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حقوق ماهانه</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حقوق </a:t>
                      </a:r>
                      <a:r>
                        <a:rPr lang="fa-IR" sz="1400" dirty="0" smtClean="0">
                          <a:solidFill>
                            <a:schemeClr val="bg2">
                              <a:lumMod val="10000"/>
                            </a:schemeClr>
                          </a:solidFill>
                          <a:latin typeface="Times New Roman"/>
                          <a:ea typeface="Times New Roman"/>
                          <a:cs typeface="B Mitra"/>
                        </a:rPr>
                        <a:t>کل(سالیانه)</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62">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57">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57">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gridSpan="4">
                  <a:txBody>
                    <a:bodyPr/>
                    <a:lstStyle/>
                    <a:p>
                      <a:pPr marL="0" marR="0" algn="just" rtl="1">
                        <a:spcBef>
                          <a:spcPts val="0"/>
                        </a:spcBef>
                        <a:spcAft>
                          <a:spcPts val="0"/>
                        </a:spcAft>
                      </a:pPr>
                      <a:r>
                        <a:rPr lang="fa-IR" sz="1400" dirty="0">
                          <a:solidFill>
                            <a:schemeClr val="bg2">
                              <a:lumMod val="10000"/>
                            </a:schemeClr>
                          </a:solidFill>
                          <a:latin typeface="Times New Roman"/>
                          <a:ea typeface="Times New Roman"/>
                          <a:cs typeface="B Mitra"/>
                        </a:rPr>
                        <a:t>مزایا و پاداش و حق بیمه کارفرما معادل 70% جمع حقوق یک ماه</a:t>
                      </a: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gridSpan="4">
                  <a:txBody>
                    <a:bodyPr/>
                    <a:lstStyle/>
                    <a:p>
                      <a:pPr marL="0" marR="0" algn="ctr" rtl="1">
                        <a:spcBef>
                          <a:spcPts val="0"/>
                        </a:spcBef>
                        <a:spcAft>
                          <a:spcPts val="0"/>
                        </a:spcAft>
                      </a:pPr>
                      <a:r>
                        <a:rPr lang="fa-IR" sz="1400" dirty="0">
                          <a:latin typeface="Times New Roman"/>
                          <a:ea typeface="Times New Roman"/>
                          <a:cs typeface="B Mitra"/>
                        </a:rPr>
                        <a:t>جمع کل</a:t>
                      </a:r>
                      <a:endParaRPr lang="en-US" sz="1200" dirty="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0225" name="Rectangle 1"/>
          <p:cNvSpPr>
            <a:spLocks noChangeArrowheads="1"/>
          </p:cNvSpPr>
          <p:nvPr/>
        </p:nvSpPr>
        <p:spPr bwMode="auto">
          <a:xfrm>
            <a:off x="7715272" y="1285860"/>
            <a:ext cx="112242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2  Titr" pitchFamily="2" charset="-78"/>
              </a:rPr>
              <a:t>پرسنل تولیدی:</a:t>
            </a:r>
            <a:endParaRPr kumimoji="0" lang="fa-IR" sz="1800" b="0" i="0" u="none" strike="noStrike" cap="none" normalizeH="0" baseline="0" dirty="0" smtClean="0">
              <a:ln>
                <a:noFill/>
              </a:ln>
              <a:solidFill>
                <a:schemeClr val="bg2">
                  <a:lumMod val="10000"/>
                </a:schemeClr>
              </a:solidFill>
              <a:effectLst/>
              <a:latin typeface="Arial" pitchFamily="34" charset="0"/>
              <a:cs typeface="2  Titr" pitchFamily="2" charset="-78"/>
            </a:endParaRPr>
          </a:p>
        </p:txBody>
      </p:sp>
      <p:sp>
        <p:nvSpPr>
          <p:cNvPr id="180226" name="Rectangle 2"/>
          <p:cNvSpPr>
            <a:spLocks noChangeArrowheads="1"/>
          </p:cNvSpPr>
          <p:nvPr/>
        </p:nvSpPr>
        <p:spPr bwMode="auto">
          <a:xfrm>
            <a:off x="7643834" y="3071810"/>
            <a:ext cx="137088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dirty="0" smtClean="0">
                <a:ln>
                  <a:noFill/>
                </a:ln>
                <a:solidFill>
                  <a:schemeClr val="bg2">
                    <a:lumMod val="10000"/>
                  </a:schemeClr>
                </a:solidFill>
                <a:effectLst/>
                <a:latin typeface="Arial" pitchFamily="34" charset="0"/>
                <a:ea typeface="Times New Roman" pitchFamily="18" charset="0"/>
                <a:cs typeface="2  Titr" pitchFamily="2" charset="-78"/>
              </a:rPr>
              <a:t>پرسنل غیر تولیدی:</a:t>
            </a:r>
            <a:endParaRPr kumimoji="0" lang="fa-IR" sz="1800" b="0" i="0" u="none" strike="noStrike" cap="none" normalizeH="0" baseline="0" dirty="0" smtClean="0">
              <a:ln>
                <a:noFill/>
              </a:ln>
              <a:solidFill>
                <a:schemeClr val="bg2">
                  <a:lumMod val="10000"/>
                </a:schemeClr>
              </a:solidFill>
              <a:effectLst/>
              <a:latin typeface="Arial" pitchFamily="34" charset="0"/>
              <a:cs typeface="2  Titr" pitchFamily="2" charset="-78"/>
            </a:endParaRPr>
          </a:p>
        </p:txBody>
      </p:sp>
      <p:graphicFrame>
        <p:nvGraphicFramePr>
          <p:cNvPr id="8" name="Table 7"/>
          <p:cNvGraphicFramePr>
            <a:graphicFrameLocks noGrp="1"/>
          </p:cNvGraphicFramePr>
          <p:nvPr/>
        </p:nvGraphicFramePr>
        <p:xfrm>
          <a:off x="2000232" y="5143512"/>
          <a:ext cx="5415280" cy="213360"/>
        </p:xfrm>
        <a:graphic>
          <a:graphicData uri="http://schemas.openxmlformats.org/drawingml/2006/table">
            <a:tbl>
              <a:tblPr rtl="1"/>
              <a:tblGrid>
                <a:gridCol w="2707640"/>
                <a:gridCol w="2707640"/>
              </a:tblGrid>
              <a:tr h="0">
                <a:tc>
                  <a:txBody>
                    <a:bodyPr/>
                    <a:lstStyle/>
                    <a:p>
                      <a:pPr marL="0" marR="0" algn="just" rtl="1">
                        <a:spcBef>
                          <a:spcPts val="0"/>
                        </a:spcBef>
                        <a:spcAft>
                          <a:spcPts val="0"/>
                        </a:spcAft>
                      </a:pPr>
                      <a:r>
                        <a:rPr lang="fa-IR" sz="1400">
                          <a:latin typeface="Times New Roman"/>
                          <a:ea typeface="Times New Roman"/>
                          <a:cs typeface="B Mitra"/>
                        </a:rPr>
                        <a:t>جمع کل حقوق و مزایای پرسنل</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1714480" y="3357562"/>
          <a:ext cx="5929354" cy="1936137"/>
        </p:xfrm>
        <a:graphic>
          <a:graphicData uri="http://schemas.openxmlformats.org/drawingml/2006/table">
            <a:tbl>
              <a:tblPr rtl="1"/>
              <a:tblGrid>
                <a:gridCol w="554370"/>
                <a:gridCol w="2410307"/>
                <a:gridCol w="1084638"/>
                <a:gridCol w="964123"/>
                <a:gridCol w="915916"/>
              </a:tblGrid>
              <a:tr h="139296">
                <a:tc>
                  <a:txBody>
                    <a:bodyPr/>
                    <a:lstStyle/>
                    <a:p>
                      <a:pPr marL="0" marR="0" algn="ctr" rtl="1">
                        <a:spcBef>
                          <a:spcPts val="0"/>
                        </a:spcBef>
                        <a:spcAft>
                          <a:spcPts val="0"/>
                        </a:spcAft>
                      </a:pPr>
                      <a:r>
                        <a:rPr lang="fa-IR" sz="1400" dirty="0">
                          <a:latin typeface="Times New Roman"/>
                          <a:ea typeface="Times New Roman"/>
                          <a:cs typeface="B Mitra"/>
                        </a:rPr>
                        <a:t>ردیف</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شرح</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تعداد</a:t>
                      </a:r>
                      <a:r>
                        <a:rPr lang="en-US" sz="1400">
                          <a:solidFill>
                            <a:schemeClr val="bg2">
                              <a:lumMod val="10000"/>
                            </a:schemeClr>
                          </a:solidFill>
                          <a:latin typeface="Times New Roman"/>
                          <a:ea typeface="Times New Roman"/>
                          <a:cs typeface="B Mitra"/>
                        </a:rPr>
                        <a:t>)</a:t>
                      </a:r>
                      <a:r>
                        <a:rPr lang="fa-IR" sz="1400">
                          <a:solidFill>
                            <a:schemeClr val="bg2">
                              <a:lumMod val="10000"/>
                            </a:schemeClr>
                          </a:solidFill>
                          <a:latin typeface="Times New Roman"/>
                          <a:ea typeface="Times New Roman"/>
                          <a:cs typeface="B Mitra"/>
                        </a:rPr>
                        <a:t>نفر</a:t>
                      </a:r>
                      <a:r>
                        <a:rPr lang="en-US" sz="1400">
                          <a:solidFill>
                            <a:schemeClr val="bg2">
                              <a:lumMod val="10000"/>
                            </a:schemeClr>
                          </a:solidFill>
                          <a:latin typeface="Times New Roman"/>
                          <a:ea typeface="Times New Roman"/>
                          <a:cs typeface="B Mitra"/>
                        </a:rPr>
                        <a:t>(</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حقوق ماهانه</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smtClean="0">
                          <a:solidFill>
                            <a:schemeClr val="bg2">
                              <a:lumMod val="10000"/>
                            </a:schemeClr>
                          </a:solidFill>
                          <a:latin typeface="Times New Roman"/>
                          <a:ea typeface="Times New Roman"/>
                          <a:cs typeface="B Mitra"/>
                        </a:rPr>
                        <a:t>حقوق کل(سالیانه)</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562">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57">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57">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gridSpan="4">
                  <a:txBody>
                    <a:bodyPr/>
                    <a:lstStyle/>
                    <a:p>
                      <a:pPr marL="0" marR="0" algn="just" rtl="1">
                        <a:spcBef>
                          <a:spcPts val="0"/>
                        </a:spcBef>
                        <a:spcAft>
                          <a:spcPts val="0"/>
                        </a:spcAft>
                      </a:pPr>
                      <a:r>
                        <a:rPr lang="fa-IR" sz="1400">
                          <a:solidFill>
                            <a:schemeClr val="bg2">
                              <a:lumMod val="10000"/>
                            </a:schemeClr>
                          </a:solidFill>
                          <a:latin typeface="Times New Roman"/>
                          <a:ea typeface="Times New Roman"/>
                          <a:cs typeface="B Mitra"/>
                        </a:rPr>
                        <a:t>مزایا و پاداش و حق بیمه کارفرما معادل 70% جمع حقوق یک ماه</a:t>
                      </a:r>
                      <a:endParaRPr lang="en-US" sz="120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296">
                <a:tc gridSpan="4">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جمع کل</a:t>
                      </a: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مثال -تابلوسازی </a:t>
            </a:r>
            <a:endParaRPr lang="en-US" dirty="0"/>
          </a:p>
        </p:txBody>
      </p:sp>
      <p:graphicFrame>
        <p:nvGraphicFramePr>
          <p:cNvPr id="4" name="Table 3"/>
          <p:cNvGraphicFramePr>
            <a:graphicFrameLocks noGrp="1"/>
          </p:cNvGraphicFramePr>
          <p:nvPr/>
        </p:nvGraphicFramePr>
        <p:xfrm>
          <a:off x="857224" y="3929066"/>
          <a:ext cx="5857916" cy="2488692"/>
        </p:xfrm>
        <a:graphic>
          <a:graphicData uri="http://schemas.openxmlformats.org/drawingml/2006/table">
            <a:tbl>
              <a:tblPr rtl="1"/>
              <a:tblGrid>
                <a:gridCol w="529046"/>
                <a:gridCol w="1286238"/>
                <a:gridCol w="494708"/>
                <a:gridCol w="1567931"/>
                <a:gridCol w="1979993"/>
              </a:tblGrid>
              <a:tr h="302461">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ردیف</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      شرح</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تعداد</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حقوق ماهیانه (ریال)</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حقوق سالیانه (میلیون ریال)</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296">
                <a:tc>
                  <a:txBody>
                    <a:bodyPr/>
                    <a:lstStyle/>
                    <a:p>
                      <a:pPr marL="0" marR="0" algn="r" rtl="1">
                        <a:lnSpc>
                          <a:spcPct val="115000"/>
                        </a:lnSpc>
                        <a:spcBef>
                          <a:spcPts val="0"/>
                        </a:spcBef>
                        <a:spcAft>
                          <a:spcPts val="1000"/>
                        </a:spcAft>
                      </a:pPr>
                      <a:r>
                        <a:rPr lang="fa-IR" sz="1900">
                          <a:solidFill>
                            <a:srgbClr val="0070C0"/>
                          </a:solidFill>
                          <a:latin typeface="Calibri"/>
                          <a:ea typeface="Calibri"/>
                          <a:cs typeface="Arial"/>
                        </a:rPr>
                        <a:t>  1</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مدیر عامل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1</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8000000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96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650">
                <a:tc>
                  <a:txBody>
                    <a:bodyPr/>
                    <a:lstStyle/>
                    <a:p>
                      <a:pPr marL="0" marR="0" algn="r" rtl="1">
                        <a:lnSpc>
                          <a:spcPct val="115000"/>
                        </a:lnSpc>
                        <a:spcBef>
                          <a:spcPts val="0"/>
                        </a:spcBef>
                        <a:spcAft>
                          <a:spcPts val="1000"/>
                        </a:spcAft>
                      </a:pPr>
                      <a:r>
                        <a:rPr lang="fa-IR" sz="1900">
                          <a:solidFill>
                            <a:srgbClr val="0070C0"/>
                          </a:solidFill>
                          <a:latin typeface="Calibri"/>
                          <a:ea typeface="Calibri"/>
                          <a:cs typeface="Arial"/>
                        </a:rPr>
                        <a:t>  2</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طراح نقشه تابلو</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1</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5000000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60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34">
                <a:tc>
                  <a:txBody>
                    <a:bodyPr/>
                    <a:lstStyle/>
                    <a:p>
                      <a:pPr marL="0" marR="0" algn="r" rtl="1">
                        <a:lnSpc>
                          <a:spcPct val="115000"/>
                        </a:lnSpc>
                        <a:spcBef>
                          <a:spcPts val="0"/>
                        </a:spcBef>
                        <a:spcAft>
                          <a:spcPts val="1000"/>
                        </a:spcAft>
                      </a:pPr>
                      <a:r>
                        <a:rPr lang="fa-IR" sz="1900">
                          <a:solidFill>
                            <a:srgbClr val="0070C0"/>
                          </a:solidFill>
                          <a:latin typeface="Calibri"/>
                          <a:ea typeface="Calibri"/>
                          <a:cs typeface="Arial"/>
                        </a:rPr>
                        <a:t>  3</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نگهبان</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2</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3500000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84</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31">
                <a:tc gridSpan="2">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جمع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4</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240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31">
                <a:tc gridSpan="4">
                  <a:txBody>
                    <a:bodyPr/>
                    <a:lstStyle/>
                    <a:p>
                      <a:pPr marL="0" marR="0" algn="r" rtl="1">
                        <a:lnSpc>
                          <a:spcPct val="115000"/>
                        </a:lnSpc>
                        <a:spcBef>
                          <a:spcPts val="0"/>
                        </a:spcBef>
                        <a:spcAft>
                          <a:spcPts val="1000"/>
                        </a:spcAft>
                      </a:pPr>
                      <a:r>
                        <a:rPr lang="fa-IR" sz="1500">
                          <a:latin typeface="Calibri"/>
                          <a:ea typeface="Calibri"/>
                          <a:cs typeface="Arial"/>
                        </a:rPr>
                        <a:t>  مزایا و پاداش وحق بیمه کارفرما (معادل70٪ جمع حقوق)</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700">
                          <a:latin typeface="Calibri"/>
                          <a:ea typeface="Calibri"/>
                          <a:cs typeface="Arial"/>
                        </a:rPr>
                        <a:t>             168</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31">
                <a:tc gridSpan="4">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جمع کل</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             408</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857224" y="1285860"/>
          <a:ext cx="6072231" cy="2285058"/>
        </p:xfrm>
        <a:graphic>
          <a:graphicData uri="http://schemas.openxmlformats.org/drawingml/2006/table">
            <a:tbl>
              <a:tblPr rtl="1"/>
              <a:tblGrid>
                <a:gridCol w="548401"/>
                <a:gridCol w="1333296"/>
                <a:gridCol w="512807"/>
                <a:gridCol w="1625295"/>
                <a:gridCol w="2052432"/>
              </a:tblGrid>
              <a:tr h="392250">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ردیف</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شرح</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تعداد</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حقوق ماهیانه (ریال)</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حقوق سالیانه (میلیون ریال)</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298">
                <a:tc>
                  <a:txBody>
                    <a:bodyPr/>
                    <a:lstStyle/>
                    <a:p>
                      <a:pPr marL="0" marR="0" algn="r" rtl="1">
                        <a:lnSpc>
                          <a:spcPct val="115000"/>
                        </a:lnSpc>
                        <a:spcBef>
                          <a:spcPts val="0"/>
                        </a:spcBef>
                        <a:spcAft>
                          <a:spcPts val="1000"/>
                        </a:spcAft>
                      </a:pPr>
                      <a:r>
                        <a:rPr lang="fa-IR" sz="1900">
                          <a:solidFill>
                            <a:srgbClr val="0070C0"/>
                          </a:solidFill>
                          <a:latin typeface="Calibri"/>
                          <a:ea typeface="Calibri"/>
                          <a:cs typeface="Arial"/>
                        </a:rPr>
                        <a:t>  1</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مهندس برق</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1</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6500000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78</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298">
                <a:tc>
                  <a:txBody>
                    <a:bodyPr/>
                    <a:lstStyle/>
                    <a:p>
                      <a:pPr marL="0" marR="0" algn="r" rtl="1">
                        <a:lnSpc>
                          <a:spcPct val="115000"/>
                        </a:lnSpc>
                        <a:spcBef>
                          <a:spcPts val="0"/>
                        </a:spcBef>
                        <a:spcAft>
                          <a:spcPts val="1000"/>
                        </a:spcAft>
                      </a:pPr>
                      <a:r>
                        <a:rPr lang="fa-IR" sz="1900">
                          <a:solidFill>
                            <a:srgbClr val="0070C0"/>
                          </a:solidFill>
                          <a:latin typeface="Calibri"/>
                          <a:ea typeface="Calibri"/>
                          <a:cs typeface="Arial"/>
                        </a:rPr>
                        <a:t>  2</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تکنسین برق</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2</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5000000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120</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298">
                <a:tc>
                  <a:txBody>
                    <a:bodyPr/>
                    <a:lstStyle/>
                    <a:p>
                      <a:pPr marL="0" marR="0" algn="r" rtl="1">
                        <a:lnSpc>
                          <a:spcPct val="115000"/>
                        </a:lnSpc>
                        <a:spcBef>
                          <a:spcPts val="0"/>
                        </a:spcBef>
                        <a:spcAft>
                          <a:spcPts val="1000"/>
                        </a:spcAft>
                      </a:pPr>
                      <a:r>
                        <a:rPr lang="fa-IR" sz="1900">
                          <a:solidFill>
                            <a:srgbClr val="0070C0"/>
                          </a:solidFill>
                          <a:latin typeface="Calibri"/>
                          <a:ea typeface="Calibri"/>
                          <a:cs typeface="Arial"/>
                        </a:rPr>
                        <a:t>  3</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کار گر ساده</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4</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latin typeface="Calibri"/>
                          <a:ea typeface="Calibri"/>
                          <a:cs typeface="Arial"/>
                        </a:rPr>
                        <a:t>      4500000</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216</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77">
                <a:tc gridSpan="2">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جمع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7</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414</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77">
                <a:tc gridSpan="4">
                  <a:txBody>
                    <a:bodyPr/>
                    <a:lstStyle/>
                    <a:p>
                      <a:pPr marL="0" marR="0" algn="r" rtl="1">
                        <a:lnSpc>
                          <a:spcPct val="115000"/>
                        </a:lnSpc>
                        <a:spcBef>
                          <a:spcPts val="0"/>
                        </a:spcBef>
                        <a:spcAft>
                          <a:spcPts val="1000"/>
                        </a:spcAft>
                      </a:pPr>
                      <a:r>
                        <a:rPr lang="fa-IR" sz="1500">
                          <a:latin typeface="Calibri"/>
                          <a:ea typeface="Calibri"/>
                          <a:cs typeface="Arial"/>
                        </a:rPr>
                        <a:t>مزایا و پاداش وحق بیمه کارفرما (معادل70٪ جمع حقوق)</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700">
                          <a:latin typeface="Calibri"/>
                          <a:ea typeface="Calibri"/>
                          <a:cs typeface="Arial"/>
                        </a:rPr>
                        <a:t>  289.8</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77">
                <a:tc gridSpan="4">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جمع کل</a:t>
                      </a:r>
                      <a:endParaRPr lang="en-US" sz="100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           703.8</a:t>
                      </a:r>
                      <a:endParaRPr lang="en-US" sz="1000" dirty="0">
                        <a:latin typeface="Calibri"/>
                        <a:ea typeface="Calibri"/>
                        <a:cs typeface="Arial"/>
                      </a:endParaRPr>
                    </a:p>
                  </a:txBody>
                  <a:tcPr marL="65392" marR="65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7143768" y="1214422"/>
            <a:ext cx="1571636" cy="1107996"/>
          </a:xfrm>
          <a:prstGeom prst="rect">
            <a:avLst/>
          </a:prstGeom>
        </p:spPr>
        <p:txBody>
          <a:bodyPr wrap="square">
            <a:spAutoFit/>
          </a:bodyPr>
          <a:lstStyle/>
          <a:p>
            <a:r>
              <a:rPr lang="fa-IR" sz="2200" dirty="0" smtClean="0">
                <a:solidFill>
                  <a:srgbClr val="C00000"/>
                </a:solidFill>
                <a:latin typeface="Calibri" pitchFamily="34" charset="0"/>
                <a:ea typeface="Calibri" pitchFamily="34" charset="0"/>
                <a:cs typeface="Arial" pitchFamily="34" charset="0"/>
              </a:rPr>
              <a:t>حقوق و دستمزد پرسنل تولیدی</a:t>
            </a:r>
            <a:endParaRPr lang="en-US" dirty="0"/>
          </a:p>
        </p:txBody>
      </p:sp>
      <p:sp>
        <p:nvSpPr>
          <p:cNvPr id="8" name="Rectangle 7"/>
          <p:cNvSpPr/>
          <p:nvPr/>
        </p:nvSpPr>
        <p:spPr>
          <a:xfrm>
            <a:off x="7072330" y="4071942"/>
            <a:ext cx="1357322" cy="1446550"/>
          </a:xfrm>
          <a:prstGeom prst="rect">
            <a:avLst/>
          </a:prstGeom>
        </p:spPr>
        <p:txBody>
          <a:bodyPr wrap="square">
            <a:spAutoFit/>
          </a:bodyPr>
          <a:lstStyle/>
          <a:p>
            <a:r>
              <a:rPr lang="fa-IR" sz="2200" dirty="0" smtClean="0">
                <a:solidFill>
                  <a:srgbClr val="C00000"/>
                </a:solidFill>
                <a:latin typeface="Calibri" pitchFamily="34" charset="0"/>
                <a:ea typeface="Calibri" pitchFamily="34" charset="0"/>
                <a:cs typeface="Arial" pitchFamily="34" charset="0"/>
              </a:rPr>
              <a:t>حقوق و دستمزد پرسنل غیر تولیدی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مثال- قالب های صنعتی</a:t>
            </a:r>
            <a:endParaRPr lang="en-US" dirty="0"/>
          </a:p>
        </p:txBody>
      </p:sp>
      <p:pic>
        <p:nvPicPr>
          <p:cNvPr id="202754" name="Picture 2"/>
          <p:cNvPicPr>
            <a:picLocks noChangeAspect="1" noChangeArrowheads="1"/>
          </p:cNvPicPr>
          <p:nvPr/>
        </p:nvPicPr>
        <p:blipFill>
          <a:blip r:embed="rId2"/>
          <a:srcRect/>
          <a:stretch>
            <a:fillRect/>
          </a:stretch>
        </p:blipFill>
        <p:spPr bwMode="auto">
          <a:xfrm>
            <a:off x="428596" y="1214422"/>
            <a:ext cx="6000792" cy="2286016"/>
          </a:xfrm>
          <a:prstGeom prst="rect">
            <a:avLst/>
          </a:prstGeom>
          <a:noFill/>
          <a:ln w="9525">
            <a:noFill/>
            <a:miter lim="800000"/>
            <a:headEnd/>
            <a:tailEnd/>
          </a:ln>
        </p:spPr>
      </p:pic>
      <p:pic>
        <p:nvPicPr>
          <p:cNvPr id="202755" name="Picture 3"/>
          <p:cNvPicPr>
            <a:picLocks noChangeAspect="1" noChangeArrowheads="1"/>
          </p:cNvPicPr>
          <p:nvPr/>
        </p:nvPicPr>
        <p:blipFill>
          <a:blip r:embed="rId3"/>
          <a:srcRect/>
          <a:stretch>
            <a:fillRect/>
          </a:stretch>
        </p:blipFill>
        <p:spPr bwMode="auto">
          <a:xfrm>
            <a:off x="571472" y="3571876"/>
            <a:ext cx="6286544" cy="2898252"/>
          </a:xfrm>
          <a:prstGeom prst="rect">
            <a:avLst/>
          </a:prstGeom>
          <a:noFill/>
          <a:ln w="9525">
            <a:noFill/>
            <a:miter lim="800000"/>
            <a:headEnd/>
            <a:tailEnd/>
          </a:ln>
        </p:spPr>
      </p:pic>
      <p:sp>
        <p:nvSpPr>
          <p:cNvPr id="6" name="Rectangle 5"/>
          <p:cNvSpPr/>
          <p:nvPr/>
        </p:nvSpPr>
        <p:spPr>
          <a:xfrm>
            <a:off x="7143768" y="1214422"/>
            <a:ext cx="1571636" cy="1107996"/>
          </a:xfrm>
          <a:prstGeom prst="rect">
            <a:avLst/>
          </a:prstGeom>
        </p:spPr>
        <p:txBody>
          <a:bodyPr wrap="square">
            <a:spAutoFit/>
          </a:bodyPr>
          <a:lstStyle/>
          <a:p>
            <a:r>
              <a:rPr lang="fa-IR" sz="2200" dirty="0" smtClean="0">
                <a:solidFill>
                  <a:srgbClr val="C00000"/>
                </a:solidFill>
                <a:latin typeface="Calibri" pitchFamily="34" charset="0"/>
                <a:ea typeface="Calibri" pitchFamily="34" charset="0"/>
                <a:cs typeface="Arial" pitchFamily="34" charset="0"/>
              </a:rPr>
              <a:t>حقوق و دستمزد پرسنل تولیدی</a:t>
            </a:r>
            <a:endParaRPr lang="en-US" dirty="0"/>
          </a:p>
        </p:txBody>
      </p:sp>
      <p:sp>
        <p:nvSpPr>
          <p:cNvPr id="7" name="Rectangle 6"/>
          <p:cNvSpPr/>
          <p:nvPr/>
        </p:nvSpPr>
        <p:spPr>
          <a:xfrm>
            <a:off x="7072330" y="4071942"/>
            <a:ext cx="1357322" cy="1446550"/>
          </a:xfrm>
          <a:prstGeom prst="rect">
            <a:avLst/>
          </a:prstGeom>
        </p:spPr>
        <p:txBody>
          <a:bodyPr wrap="square">
            <a:spAutoFit/>
          </a:bodyPr>
          <a:lstStyle/>
          <a:p>
            <a:r>
              <a:rPr lang="fa-IR" sz="2200" dirty="0" smtClean="0">
                <a:solidFill>
                  <a:srgbClr val="C00000"/>
                </a:solidFill>
                <a:latin typeface="Calibri" pitchFamily="34" charset="0"/>
                <a:ea typeface="Calibri" pitchFamily="34" charset="0"/>
                <a:cs typeface="Arial" pitchFamily="34" charset="0"/>
              </a:rPr>
              <a:t>حقوق و دستمزد پرسنل غیر تولیدی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4-2-3 - هزینه نگهداری و تعمیرات</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1785918" y="1714488"/>
          <a:ext cx="5415280" cy="2619121"/>
        </p:xfrm>
        <a:graphic>
          <a:graphicData uri="http://schemas.openxmlformats.org/drawingml/2006/table">
            <a:tbl>
              <a:tblPr rtl="1"/>
              <a:tblGrid>
                <a:gridCol w="518795"/>
                <a:gridCol w="2178050"/>
                <a:gridCol w="995045"/>
                <a:gridCol w="880110"/>
                <a:gridCol w="843280"/>
              </a:tblGrid>
              <a:tr h="0">
                <a:tc>
                  <a:txBody>
                    <a:bodyPr/>
                    <a:lstStyle/>
                    <a:p>
                      <a:pPr marL="0" marR="0" algn="ctr" rtl="1">
                        <a:spcBef>
                          <a:spcPts val="0"/>
                        </a:spcBef>
                        <a:spcAft>
                          <a:spcPts val="0"/>
                        </a:spcAft>
                      </a:pPr>
                      <a:r>
                        <a:rPr lang="fa-IR" sz="1400" dirty="0">
                          <a:latin typeface="Times New Roman"/>
                          <a:ea typeface="Times New Roman"/>
                          <a:cs typeface="B Mitra"/>
                        </a:rPr>
                        <a:t>ردیف</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a:latin typeface="Times New Roman"/>
                          <a:ea typeface="Times New Roman"/>
                          <a:cs typeface="B Mitra"/>
                        </a:rPr>
                        <a:t>شرح</a:t>
                      </a:r>
                      <a:endParaRPr lang="en-US" sz="1200" b="1">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ارزش دارایی</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smtClean="0">
                          <a:latin typeface="Times New Roman"/>
                          <a:ea typeface="Times New Roman"/>
                          <a:cs typeface="B Mitra"/>
                        </a:rPr>
                        <a:t>نرخ(درصد)</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کل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2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ساختمان</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2</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91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تاسیسات</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5</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43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ماشین آلات وتجهیزات</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5</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52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latin typeface="Calibri"/>
                          <a:ea typeface="Calibri"/>
                          <a:cs typeface="Arial"/>
                        </a:rPr>
                        <a:t>تجهیزات اداری</a:t>
                      </a:r>
                      <a:endParaRPr lang="en-US" sz="1000" b="1" dirty="0" smtClean="0">
                        <a:latin typeface="Calibri"/>
                        <a:ea typeface="Calibri"/>
                        <a:cs typeface="Arial"/>
                      </a:endParaRPr>
                    </a:p>
                    <a:p>
                      <a:pPr marL="0" marR="0" algn="ctr" rtl="1">
                        <a:spcBef>
                          <a:spcPts val="0"/>
                        </a:spcBef>
                        <a:spcAft>
                          <a:spcPts val="0"/>
                        </a:spcAft>
                      </a:pPr>
                      <a:endParaRPr lang="fa-IR" sz="1400" b="1"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10</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1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dirty="0" smtClean="0">
                          <a:latin typeface="Times New Roman"/>
                          <a:ea typeface="Times New Roman"/>
                          <a:cs typeface="B Mitra"/>
                        </a:rPr>
                        <a:t>وسایل</a:t>
                      </a:r>
                      <a:r>
                        <a:rPr lang="fa-IR" sz="1400" b="1" baseline="0" dirty="0" smtClean="0">
                          <a:latin typeface="Times New Roman"/>
                          <a:ea typeface="Times New Roman"/>
                          <a:cs typeface="B Mitra"/>
                        </a:rPr>
                        <a:t> نقلیه</a:t>
                      </a:r>
                      <a:endParaRPr lang="fa-IR" sz="1400" b="1"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dirty="0" smtClean="0">
                          <a:latin typeface="Times New Roman"/>
                          <a:ea typeface="Times New Roman"/>
                          <a:cs typeface="B Mitra"/>
                        </a:rPr>
                        <a:t>10</a:t>
                      </a:r>
                      <a:endParaRPr lang="fa-IR" sz="1400" b="1"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770">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marL="0" marR="0" algn="ctr" rtl="1">
                        <a:spcBef>
                          <a:spcPts val="0"/>
                        </a:spcBef>
                        <a:spcAft>
                          <a:spcPts val="0"/>
                        </a:spcAft>
                      </a:pPr>
                      <a:r>
                        <a:rPr lang="fa-IR" sz="1400" dirty="0">
                          <a:latin typeface="Times New Roman"/>
                          <a:ea typeface="Times New Roman"/>
                          <a:cs typeface="B Mitra"/>
                        </a:rPr>
                        <a:t>جمع کل</a:t>
                      </a:r>
                      <a:endParaRPr lang="en-US" sz="1200" dirty="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714346" y="1397001"/>
          <a:ext cx="7358116" cy="3831025"/>
        </p:xfrm>
        <a:graphic>
          <a:graphicData uri="http://schemas.openxmlformats.org/drawingml/2006/table">
            <a:tbl>
              <a:tblPr rtl="1"/>
              <a:tblGrid>
                <a:gridCol w="933050"/>
                <a:gridCol w="2648658"/>
                <a:gridCol w="1733478"/>
                <a:gridCol w="1021465"/>
                <a:gridCol w="1021465"/>
              </a:tblGrid>
              <a:tr h="432346">
                <a:tc rowSpan="2">
                  <a:txBody>
                    <a:bodyPr/>
                    <a:lstStyle/>
                    <a:p>
                      <a:pPr marL="0" marR="0" algn="ctr" rtl="1">
                        <a:lnSpc>
                          <a:spcPct val="115000"/>
                        </a:lnSpc>
                        <a:spcBef>
                          <a:spcPts val="0"/>
                        </a:spcBef>
                        <a:spcAft>
                          <a:spcPts val="1000"/>
                        </a:spcAft>
                      </a:pPr>
                      <a:r>
                        <a:rPr lang="fa-IR" sz="1700" dirty="0">
                          <a:solidFill>
                            <a:srgbClr val="0070C0"/>
                          </a:solidFill>
                          <a:latin typeface="Calibri"/>
                          <a:ea typeface="Calibri"/>
                          <a:cs typeface="Arial"/>
                        </a:rPr>
                        <a:t>ردیف</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          شرح</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ارزش دارایی</a:t>
                      </a:r>
                      <a:endParaRPr lang="en-US" sz="1100">
                        <a:latin typeface="Calibri"/>
                        <a:ea typeface="Calibri"/>
                        <a:cs typeface="Arial"/>
                      </a:endParaRPr>
                    </a:p>
                    <a:p>
                      <a:pPr marL="0" marR="0" algn="ctr" rtl="1">
                        <a:lnSpc>
                          <a:spcPct val="115000"/>
                        </a:lnSpc>
                        <a:spcBef>
                          <a:spcPts val="0"/>
                        </a:spcBef>
                        <a:spcAft>
                          <a:spcPts val="1000"/>
                        </a:spcAft>
                      </a:pPr>
                      <a:r>
                        <a:rPr lang="fa-IR" sz="1700">
                          <a:solidFill>
                            <a:srgbClr val="0070C0"/>
                          </a:solidFill>
                          <a:latin typeface="Calibri"/>
                          <a:ea typeface="Calibri"/>
                          <a:cs typeface="Arial"/>
                        </a:rPr>
                        <a:t>(میلیون ریال)</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lnSpc>
                          <a:spcPct val="115000"/>
                        </a:lnSpc>
                        <a:spcBef>
                          <a:spcPts val="0"/>
                        </a:spcBef>
                        <a:spcAft>
                          <a:spcPts val="1000"/>
                        </a:spcAft>
                      </a:pPr>
                      <a:r>
                        <a:rPr lang="fa-IR" sz="1700" dirty="0">
                          <a:solidFill>
                            <a:srgbClr val="0070C0"/>
                          </a:solidFill>
                          <a:latin typeface="Calibri"/>
                          <a:ea typeface="Calibri"/>
                          <a:cs typeface="Arial"/>
                        </a:rPr>
                        <a:t>تعمیرونگهداری</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2180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درصد</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 مبلغ</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734">
                <a:tc>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  1</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ساختمان</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   797.28 </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dirty="0">
                          <a:latin typeface="Calibri"/>
                          <a:ea typeface="Calibri"/>
                          <a:cs typeface="Arial"/>
                        </a:rPr>
                        <a:t>   2</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15.94</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734">
                <a:tc>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  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تاسیسات</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250</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dirty="0">
                          <a:latin typeface="Calibri"/>
                          <a:ea typeface="Calibri"/>
                          <a:cs typeface="Arial"/>
                        </a:rPr>
                        <a:t>   5</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  12.5</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734">
                <a:tc>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  3</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ماشین آلات وتجهیزات</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     411.2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dirty="0">
                          <a:latin typeface="Calibri"/>
                          <a:ea typeface="Calibri"/>
                          <a:cs typeface="Arial"/>
                        </a:rPr>
                        <a:t>   5</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20.56</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867">
                <a:tc>
                  <a:txBody>
                    <a:bodyPr/>
                    <a:lstStyle/>
                    <a:p>
                      <a:pPr marL="0" marR="0" algn="ctr" rtl="1">
                        <a:lnSpc>
                          <a:spcPct val="115000"/>
                        </a:lnSpc>
                        <a:spcBef>
                          <a:spcPts val="0"/>
                        </a:spcBef>
                        <a:spcAft>
                          <a:spcPts val="1000"/>
                        </a:spcAft>
                      </a:pPr>
                      <a:r>
                        <a:rPr lang="fa-IR" sz="1700">
                          <a:solidFill>
                            <a:srgbClr val="0070C0"/>
                          </a:solidFill>
                          <a:latin typeface="Calibri"/>
                          <a:ea typeface="Calibri"/>
                          <a:cs typeface="Arial"/>
                        </a:rPr>
                        <a:t>  4</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dirty="0">
                          <a:latin typeface="Calibri"/>
                          <a:ea typeface="Calibri"/>
                          <a:cs typeface="Arial"/>
                        </a:rPr>
                        <a:t>تجهیزات اداری</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          60</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dirty="0">
                          <a:latin typeface="Calibri"/>
                          <a:ea typeface="Calibri"/>
                          <a:cs typeface="Arial"/>
                        </a:rPr>
                        <a:t>  10</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a:latin typeface="Calibri"/>
                          <a:ea typeface="Calibri"/>
                          <a:cs typeface="Arial"/>
                        </a:rPr>
                        <a:t>      6</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734">
                <a:tc gridSpan="4">
                  <a:txBody>
                    <a:bodyPr/>
                    <a:lstStyle/>
                    <a:p>
                      <a:pPr marL="0" marR="0" algn="ctr" rtl="1">
                        <a:lnSpc>
                          <a:spcPct val="115000"/>
                        </a:lnSpc>
                        <a:spcBef>
                          <a:spcPts val="0"/>
                        </a:spcBef>
                        <a:spcAft>
                          <a:spcPts val="1000"/>
                        </a:spcAft>
                      </a:pPr>
                      <a:r>
                        <a:rPr lang="fa-IR" sz="1700" dirty="0">
                          <a:solidFill>
                            <a:srgbClr val="0070C0"/>
                          </a:solidFill>
                          <a:latin typeface="Calibri"/>
                          <a:ea typeface="Calibri"/>
                          <a:cs typeface="Arial"/>
                        </a:rPr>
                        <a:t>                               </a:t>
                      </a:r>
                      <a:r>
                        <a:rPr lang="fa-IR" sz="1700" dirty="0" smtClean="0">
                          <a:solidFill>
                            <a:srgbClr val="0070C0"/>
                          </a:solidFill>
                          <a:latin typeface="Calibri"/>
                          <a:ea typeface="Calibri"/>
                          <a:cs typeface="Arial"/>
                        </a:rPr>
                        <a:t>جمع</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r" rtl="1">
                        <a:lnSpc>
                          <a:spcPct val="115000"/>
                        </a:lnSpc>
                        <a:spcBef>
                          <a:spcPts val="0"/>
                        </a:spcBef>
                        <a:spcAft>
                          <a:spcPts val="1000"/>
                        </a:spcAft>
                      </a:pP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dirty="0">
                          <a:solidFill>
                            <a:srgbClr val="0070C0"/>
                          </a:solidFill>
                          <a:latin typeface="Calibri"/>
                          <a:ea typeface="Calibri"/>
                          <a:cs typeface="Arial"/>
                        </a:rPr>
                        <a:t>   55</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165891" name="Picture 3"/>
          <p:cNvPicPr>
            <a:picLocks noChangeAspect="1" noChangeArrowheads="1"/>
          </p:cNvPicPr>
          <p:nvPr/>
        </p:nvPicPr>
        <p:blipFill>
          <a:blip r:embed="rId2"/>
          <a:srcRect/>
          <a:stretch>
            <a:fillRect/>
          </a:stretch>
        </p:blipFill>
        <p:spPr bwMode="auto">
          <a:xfrm>
            <a:off x="1514475" y="1690688"/>
            <a:ext cx="6115050" cy="347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r>
              <a:rPr lang="ar-AE" dirty="0" smtClean="0">
                <a:cs typeface="B Titr" pitchFamily="2" charset="-78"/>
              </a:rPr>
              <a:t>چه کسانی طرح کسب و کار را مطالعه می‌کنند</a:t>
            </a:r>
            <a:r>
              <a:rPr lang="fa-IR" dirty="0" smtClean="0">
                <a:cs typeface="B Titr" pitchFamily="2" charset="-78"/>
              </a:rPr>
              <a:t>؟</a:t>
            </a:r>
            <a:endParaRPr lang="en-US" dirty="0" smtClean="0">
              <a:cs typeface="B Titr" pitchFamily="2" charset="-78"/>
            </a:endParaRPr>
          </a:p>
        </p:txBody>
      </p:sp>
      <p:sp>
        <p:nvSpPr>
          <p:cNvPr id="11267" name="Content Placeholder 2"/>
          <p:cNvSpPr>
            <a:spLocks noGrp="1"/>
          </p:cNvSpPr>
          <p:nvPr>
            <p:ph idx="1"/>
          </p:nvPr>
        </p:nvSpPr>
        <p:spPr/>
        <p:txBody>
          <a:bodyPr/>
          <a:lstStyle/>
          <a:p>
            <a:pPr algn="r" rtl="1" eaLnBrk="1" hangingPunct="1">
              <a:lnSpc>
                <a:spcPct val="250000"/>
              </a:lnSpc>
              <a:buFont typeface="Wingdings" pitchFamily="2" charset="2"/>
              <a:buNone/>
              <a:defRPr/>
            </a:pPr>
            <a:r>
              <a:rPr lang="fa-IR" dirty="0" smtClean="0">
                <a:solidFill>
                  <a:srgbClr val="0000FF"/>
                </a:solidFill>
                <a:cs typeface="B Koodak" pitchFamily="2" charset="-78"/>
              </a:rPr>
              <a:t>    </a:t>
            </a:r>
            <a:r>
              <a:rPr lang="fa-IR" dirty="0" smtClean="0">
                <a:solidFill>
                  <a:schemeClr val="bg2">
                    <a:lumMod val="10000"/>
                  </a:schemeClr>
                </a:solidFill>
                <a:cs typeface="B Koodak" pitchFamily="2" charset="-78"/>
              </a:rPr>
              <a:t> </a:t>
            </a:r>
            <a:r>
              <a:rPr lang="ar-AE" dirty="0" smtClean="0">
                <a:solidFill>
                  <a:schemeClr val="bg2">
                    <a:lumMod val="10000"/>
                  </a:schemeClr>
                </a:solidFill>
                <a:cs typeface="B Koodak" pitchFamily="2" charset="-78"/>
              </a:rPr>
              <a:t>برنامه کسب و کار را ممکن است کارمندان، سرمایه‌گذاران، بانکداران، سرمایه‌داران فعالیت‌های کارآفرینانه، اعضای هیئت مدیره، سهام‌داران شرکت، شرکای تجاری، خریداران، مشاوران بخوانند</a:t>
            </a:r>
          </a:p>
          <a:p>
            <a:pPr algn="r" rtl="1" eaLnBrk="1" hangingPunct="1">
              <a:lnSpc>
                <a:spcPct val="250000"/>
              </a:lnSpc>
              <a:defRPr/>
            </a:pPr>
            <a:endParaRPr lang="en-US" dirty="0" smtClean="0">
              <a:solidFill>
                <a:srgbClr val="0000FF"/>
              </a:solidFill>
              <a:cs typeface="B Koodak" pitchFamily="2" charset="-7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4-2-4- هزینه استهلاک</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1857356" y="1643050"/>
          <a:ext cx="5415280" cy="2411922"/>
        </p:xfrm>
        <a:graphic>
          <a:graphicData uri="http://schemas.openxmlformats.org/drawingml/2006/table">
            <a:tbl>
              <a:tblPr rtl="1"/>
              <a:tblGrid>
                <a:gridCol w="518795"/>
                <a:gridCol w="2178050"/>
                <a:gridCol w="995045"/>
                <a:gridCol w="880110"/>
                <a:gridCol w="843280"/>
              </a:tblGrid>
              <a:tr h="214314">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ردیف</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شرح</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ارزش دارایی</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نرخ </a:t>
                      </a:r>
                      <a:r>
                        <a:rPr lang="fa-IR" sz="1400" baseline="30000" dirty="0" smtClean="0">
                          <a:solidFill>
                            <a:schemeClr val="bg2">
                              <a:lumMod val="10000"/>
                            </a:schemeClr>
                          </a:solidFill>
                          <a:latin typeface="Times New Roman"/>
                          <a:ea typeface="Times New Roman"/>
                          <a:cs typeface="B Mitra"/>
                        </a:rPr>
                        <a:t>(درصد)</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هزینه کل</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930">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ساختمان</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10  </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475">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تاسیسات</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12</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499">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ماشین آلات وتجهیزات</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10</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400" b="1" dirty="0" smtClean="0">
                          <a:latin typeface="Calibri"/>
                          <a:ea typeface="Calibri"/>
                          <a:cs typeface="Arial"/>
                        </a:rPr>
                        <a:t>تجهیزات اداری</a:t>
                      </a:r>
                      <a:endParaRPr lang="en-US" sz="1000" b="1" dirty="0" smtClean="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fa-IR" sz="1700" b="1" dirty="0">
                          <a:latin typeface="Calibri"/>
                          <a:ea typeface="Calibri"/>
                          <a:cs typeface="Arial"/>
                        </a:rPr>
                        <a:t>  20</a:t>
                      </a:r>
                      <a:endParaRPr lang="en-US" sz="1100" b="1"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770">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400" b="1" dirty="0" smtClean="0">
                          <a:latin typeface="Times New Roman"/>
                          <a:ea typeface="Times New Roman"/>
                          <a:cs typeface="B Mitra"/>
                        </a:rPr>
                        <a:t>وسایل</a:t>
                      </a:r>
                      <a:r>
                        <a:rPr lang="fa-IR" sz="1400" b="1" baseline="0" dirty="0" smtClean="0">
                          <a:latin typeface="Times New Roman"/>
                          <a:ea typeface="Times New Roman"/>
                          <a:cs typeface="B Mitra"/>
                        </a:rPr>
                        <a:t> نقلیه</a:t>
                      </a:r>
                      <a:endParaRPr lang="fa-IR" sz="1400" b="1" dirty="0" smtClean="0">
                        <a:latin typeface="Times New Roman"/>
                        <a:ea typeface="Times New Roman"/>
                        <a:cs typeface="B Mitra"/>
                      </a:endParaRPr>
                    </a:p>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b="1" dirty="0" smtClean="0">
                          <a:solidFill>
                            <a:schemeClr val="bg2">
                              <a:lumMod val="10000"/>
                            </a:schemeClr>
                          </a:solidFill>
                          <a:latin typeface="Times New Roman"/>
                          <a:ea typeface="Times New Roman"/>
                          <a:cs typeface="B Mitra"/>
                        </a:rPr>
                        <a:t>20</a:t>
                      </a:r>
                      <a:endParaRPr lang="fa-IR" sz="1400" b="1"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dirty="0" smtClean="0">
                          <a:solidFill>
                            <a:schemeClr val="bg2">
                              <a:lumMod val="10000"/>
                            </a:schemeClr>
                          </a:solidFill>
                          <a:latin typeface="Times New Roman"/>
                          <a:ea typeface="Times New Roman"/>
                          <a:cs typeface="B Mitra"/>
                        </a:rPr>
                        <a:t>جمع کل</a:t>
                      </a:r>
                      <a:endParaRPr lang="en-US" sz="1100" dirty="0" smtClean="0">
                        <a:solidFill>
                          <a:schemeClr val="bg2">
                            <a:lumMod val="10000"/>
                          </a:schemeClr>
                        </a:solidFill>
                        <a:latin typeface="Times New Roman"/>
                        <a:ea typeface="Times New Roman"/>
                        <a:cs typeface="Nazanin"/>
                      </a:endParaRPr>
                    </a:p>
                    <a:p>
                      <a:pPr marL="0" marR="0" algn="just"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5" name="Table 4"/>
          <p:cNvGraphicFramePr>
            <a:graphicFrameLocks noGrp="1"/>
          </p:cNvGraphicFramePr>
          <p:nvPr/>
        </p:nvGraphicFramePr>
        <p:xfrm>
          <a:off x="928662" y="1397000"/>
          <a:ext cx="6660942" cy="4064001"/>
        </p:xfrm>
        <a:graphic>
          <a:graphicData uri="http://schemas.openxmlformats.org/drawingml/2006/table">
            <a:tbl>
              <a:tblPr rtl="1"/>
              <a:tblGrid>
                <a:gridCol w="805517"/>
                <a:gridCol w="2286628"/>
                <a:gridCol w="1496539"/>
                <a:gridCol w="1036129"/>
                <a:gridCol w="1036129"/>
              </a:tblGrid>
              <a:tr h="460209">
                <a:tc rowSpan="2">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ردیف</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شرح</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ارزش دارایی</a:t>
                      </a:r>
                      <a:endParaRPr lang="en-US" sz="1100">
                        <a:latin typeface="Calibri"/>
                        <a:ea typeface="Calibri"/>
                        <a:cs typeface="Arial"/>
                      </a:endParaRPr>
                    </a:p>
                    <a:p>
                      <a:pPr marL="0" marR="0" algn="r" rtl="1">
                        <a:lnSpc>
                          <a:spcPct val="115000"/>
                        </a:lnSpc>
                        <a:spcBef>
                          <a:spcPts val="0"/>
                        </a:spcBef>
                        <a:spcAft>
                          <a:spcPts val="1000"/>
                        </a:spcAft>
                      </a:pPr>
                      <a:r>
                        <a:rPr lang="fa-IR" sz="1700">
                          <a:solidFill>
                            <a:srgbClr val="0070C0"/>
                          </a:solidFill>
                          <a:latin typeface="Calibri"/>
                          <a:ea typeface="Calibri"/>
                          <a:cs typeface="Arial"/>
                        </a:rPr>
                        <a:t>(میلیون ریال)</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استهلاک</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87476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درصد</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مبلغ</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451">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1</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ساختمان</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797.28 </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latin typeface="Calibri"/>
                          <a:ea typeface="Calibri"/>
                          <a:cs typeface="Arial"/>
                        </a:rPr>
                        <a:t>  10  </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79.72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451">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تاسیسات</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250</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latin typeface="Calibri"/>
                          <a:ea typeface="Calibri"/>
                          <a:cs typeface="Arial"/>
                        </a:rPr>
                        <a:t>  12</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30 </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451">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3</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ماشین آلات وتجهیزات</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411.2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latin typeface="Calibri"/>
                          <a:ea typeface="Calibri"/>
                          <a:cs typeface="Arial"/>
                        </a:rPr>
                        <a:t>  10</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41.12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225">
                <a:tc>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4</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latin typeface="Calibri"/>
                          <a:ea typeface="Calibri"/>
                          <a:cs typeface="Arial"/>
                        </a:rPr>
                        <a:t>تجهیزات اداری</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60</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dirty="0">
                          <a:latin typeface="Calibri"/>
                          <a:ea typeface="Calibri"/>
                          <a:cs typeface="Arial"/>
                        </a:rPr>
                        <a:t>  20</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700">
                          <a:latin typeface="Calibri"/>
                          <a:ea typeface="Calibri"/>
                          <a:cs typeface="Arial"/>
                        </a:rPr>
                        <a:t>     12</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6451">
                <a:tc gridSpan="4">
                  <a:txBody>
                    <a:bodyPr/>
                    <a:lstStyle/>
                    <a:p>
                      <a:pPr marL="0" marR="0" algn="r" rtl="1">
                        <a:lnSpc>
                          <a:spcPct val="115000"/>
                        </a:lnSpc>
                        <a:spcBef>
                          <a:spcPts val="0"/>
                        </a:spcBef>
                        <a:spcAft>
                          <a:spcPts val="1000"/>
                        </a:spcAft>
                      </a:pPr>
                      <a:r>
                        <a:rPr lang="fa-IR" sz="1700">
                          <a:solidFill>
                            <a:srgbClr val="0070C0"/>
                          </a:solidFill>
                          <a:latin typeface="Calibri"/>
                          <a:ea typeface="Calibri"/>
                          <a:cs typeface="Arial"/>
                        </a:rPr>
                        <a:t>                               جمع</a:t>
                      </a:r>
                      <a:endParaRPr lang="en-US" sz="110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700" dirty="0">
                          <a:solidFill>
                            <a:srgbClr val="0070C0"/>
                          </a:solidFill>
                          <a:latin typeface="Calibri"/>
                          <a:ea typeface="Calibri"/>
                          <a:cs typeface="Arial"/>
                        </a:rPr>
                        <a:t>162.84</a:t>
                      </a:r>
                      <a:endParaRPr lang="en-US" sz="1100" dirty="0">
                        <a:latin typeface="Calibri"/>
                        <a:ea typeface="Calibri"/>
                        <a:cs typeface="Arial"/>
                      </a:endParaRPr>
                    </a:p>
                  </a:txBody>
                  <a:tcPr marL="65919" marR="6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204802" name="Picture 2"/>
          <p:cNvPicPr>
            <a:picLocks noChangeAspect="1" noChangeArrowheads="1"/>
          </p:cNvPicPr>
          <p:nvPr/>
        </p:nvPicPr>
        <p:blipFill>
          <a:blip r:embed="rId2"/>
          <a:srcRect/>
          <a:stretch>
            <a:fillRect/>
          </a:stretch>
        </p:blipFill>
        <p:spPr bwMode="auto">
          <a:xfrm>
            <a:off x="857224" y="2119313"/>
            <a:ext cx="7000924" cy="261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4-2-5- سوخت و انرژی</a:t>
            </a:r>
            <a:endParaRPr lang="en-US" dirty="0">
              <a:solidFill>
                <a:schemeClr val="bg2">
                  <a:lumMod val="10000"/>
                </a:schemeClr>
              </a:solidFill>
              <a:cs typeface="2  Titr" pitchFamily="2" charset="-78"/>
            </a:endParaRPr>
          </a:p>
        </p:txBody>
      </p:sp>
      <p:graphicFrame>
        <p:nvGraphicFramePr>
          <p:cNvPr id="4" name="Table 3"/>
          <p:cNvGraphicFramePr>
            <a:graphicFrameLocks noGrp="1"/>
          </p:cNvGraphicFramePr>
          <p:nvPr/>
        </p:nvGraphicFramePr>
        <p:xfrm>
          <a:off x="928662" y="2540317"/>
          <a:ext cx="7143800" cy="1832991"/>
        </p:xfrm>
        <a:graphic>
          <a:graphicData uri="http://schemas.openxmlformats.org/drawingml/2006/table">
            <a:tbl>
              <a:tblPr rtl="1"/>
              <a:tblGrid>
                <a:gridCol w="1424069"/>
                <a:gridCol w="1116638"/>
                <a:gridCol w="1543858"/>
                <a:gridCol w="1424907"/>
                <a:gridCol w="1634328"/>
              </a:tblGrid>
              <a:tr h="0">
                <a:tc>
                  <a:txBody>
                    <a:bodyPr/>
                    <a:lstStyle/>
                    <a:p>
                      <a:pPr marL="0" marR="0" algn="ctr" rtl="1">
                        <a:spcBef>
                          <a:spcPts val="0"/>
                        </a:spcBef>
                        <a:spcAft>
                          <a:spcPts val="0"/>
                        </a:spcAft>
                      </a:pPr>
                      <a:r>
                        <a:rPr lang="fa-IR" sz="1400" dirty="0">
                          <a:latin typeface="Times New Roman"/>
                          <a:ea typeface="Times New Roman"/>
                          <a:cs typeface="B Mitra"/>
                        </a:rPr>
                        <a:t>شرح</a:t>
                      </a:r>
                      <a:endParaRPr lang="en-US" sz="1200" dirty="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واحد</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مصرف سالانه</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واحد </a:t>
                      </a:r>
                      <a:r>
                        <a:rPr lang="fa-IR" sz="1200">
                          <a:latin typeface="Times New Roman"/>
                          <a:ea typeface="Times New Roman"/>
                          <a:cs typeface="B Mitra"/>
                        </a:rPr>
                        <a:t>(ريال)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latin typeface="Times New Roman"/>
                          <a:ea typeface="Times New Roman"/>
                          <a:cs typeface="B Mitra"/>
                        </a:rPr>
                        <a:t>هزینه کل </a:t>
                      </a:r>
                      <a:r>
                        <a:rPr lang="fa-IR" sz="1200">
                          <a:latin typeface="Times New Roman"/>
                          <a:ea typeface="Times New Roman"/>
                          <a:cs typeface="B Mitra"/>
                        </a:rPr>
                        <a:t>(میلیون ريال)</a:t>
                      </a:r>
                      <a:endParaRPr lang="en-US" sz="1200">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0" marR="0" algn="r" rtl="1">
                        <a:lnSpc>
                          <a:spcPct val="115000"/>
                        </a:lnSpc>
                        <a:spcBef>
                          <a:spcPts val="0"/>
                        </a:spcBef>
                        <a:spcAft>
                          <a:spcPts val="1000"/>
                        </a:spcAft>
                      </a:pPr>
                      <a:r>
                        <a:rPr lang="fa-IR" sz="1800">
                          <a:latin typeface="Calibri"/>
                          <a:ea typeface="Calibri"/>
                          <a:cs typeface="Arial"/>
                        </a:rPr>
                        <a:t>برق مصرفی</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85">
                <a:tc>
                  <a:txBody>
                    <a:bodyPr/>
                    <a:lstStyle/>
                    <a:p>
                      <a:pPr marL="0" marR="0" algn="r" rtl="1">
                        <a:lnSpc>
                          <a:spcPct val="115000"/>
                        </a:lnSpc>
                        <a:spcBef>
                          <a:spcPts val="0"/>
                        </a:spcBef>
                        <a:spcAft>
                          <a:spcPts val="1000"/>
                        </a:spcAft>
                      </a:pPr>
                      <a:r>
                        <a:rPr lang="fa-IR" sz="1800" dirty="0">
                          <a:latin typeface="Calibri"/>
                          <a:ea typeface="Calibri"/>
                          <a:cs typeface="Arial"/>
                        </a:rPr>
                        <a:t>آب مصرفی</a:t>
                      </a:r>
                      <a:endParaRPr lang="en-US" sz="1100" dirty="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just" rtl="1">
                        <a:spcBef>
                          <a:spcPts val="0"/>
                        </a:spcBef>
                        <a:spcAft>
                          <a:spcPts val="0"/>
                        </a:spcAft>
                      </a:pPr>
                      <a:r>
                        <a:rPr lang="fa-IR" sz="1400" dirty="0" smtClean="0">
                          <a:latin typeface="Times New Roman"/>
                          <a:ea typeface="Times New Roman"/>
                          <a:cs typeface="B Mitra"/>
                        </a:rPr>
                        <a:t>گاز مصرفی </a:t>
                      </a: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7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225">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endParaRPr lang="fa-IR" sz="140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marL="0" marR="0" algn="just" rtl="1">
                        <a:spcBef>
                          <a:spcPts val="0"/>
                        </a:spcBef>
                        <a:spcAft>
                          <a:spcPts val="0"/>
                        </a:spcAft>
                      </a:pPr>
                      <a:r>
                        <a:rPr lang="fa-IR" sz="1400">
                          <a:latin typeface="Times New Roman"/>
                          <a:ea typeface="Times New Roman"/>
                          <a:cs typeface="B Mitra"/>
                        </a:rPr>
                        <a:t>جمع</a:t>
                      </a:r>
                      <a:endParaRPr lang="en-US" sz="120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rtl="1">
                        <a:spcBef>
                          <a:spcPts val="0"/>
                        </a:spcBef>
                        <a:spcAft>
                          <a:spcPts val="0"/>
                        </a:spcAft>
                      </a:pPr>
                      <a:endParaRPr lang="fa-IR" sz="1400" dirty="0">
                        <a:latin typeface="Times New Roman"/>
                        <a:ea typeface="Times New Roman"/>
                        <a:cs typeface="B Mitr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1523999" y="2261362"/>
          <a:ext cx="6096001" cy="2335276"/>
        </p:xfrm>
        <a:graphic>
          <a:graphicData uri="http://schemas.openxmlformats.org/drawingml/2006/table">
            <a:tbl>
              <a:tblPr rtl="1"/>
              <a:tblGrid>
                <a:gridCol w="548888"/>
                <a:gridCol w="1077332"/>
                <a:gridCol w="1306551"/>
                <a:gridCol w="871034"/>
                <a:gridCol w="1094059"/>
                <a:gridCol w="1198137"/>
              </a:tblGrid>
              <a:tr h="739450">
                <a:tc>
                  <a:txBody>
                    <a:bodyPr/>
                    <a:lstStyle/>
                    <a:p>
                      <a:pPr marL="0" marR="0" algn="r" rtl="1">
                        <a:lnSpc>
                          <a:spcPct val="115000"/>
                        </a:lnSpc>
                        <a:spcBef>
                          <a:spcPts val="0"/>
                        </a:spcBef>
                        <a:spcAft>
                          <a:spcPts val="1000"/>
                        </a:spcAft>
                      </a:pPr>
                      <a:r>
                        <a:rPr lang="fa-IR" sz="1800" dirty="0">
                          <a:solidFill>
                            <a:srgbClr val="0070C0"/>
                          </a:solidFill>
                          <a:latin typeface="Calibri"/>
                          <a:ea typeface="Calibri"/>
                          <a:cs typeface="Arial"/>
                        </a:rPr>
                        <a:t>ردیف</a:t>
                      </a:r>
                      <a:endParaRPr lang="en-US" sz="1100" dirty="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شرح </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واحد</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مصرف</a:t>
                      </a:r>
                      <a:endParaRPr lang="en-US" sz="1100">
                        <a:latin typeface="Calibri"/>
                        <a:ea typeface="Calibri"/>
                        <a:cs typeface="Arial"/>
                      </a:endParaRPr>
                    </a:p>
                    <a:p>
                      <a:pPr marL="0" marR="0" algn="r" rtl="1">
                        <a:lnSpc>
                          <a:spcPct val="115000"/>
                        </a:lnSpc>
                        <a:spcBef>
                          <a:spcPts val="0"/>
                        </a:spcBef>
                        <a:spcAft>
                          <a:spcPts val="1000"/>
                        </a:spcAft>
                      </a:pPr>
                      <a:r>
                        <a:rPr lang="fa-IR" sz="1800">
                          <a:solidFill>
                            <a:srgbClr val="0070C0"/>
                          </a:solidFill>
                          <a:latin typeface="Calibri"/>
                          <a:ea typeface="Calibri"/>
                          <a:cs typeface="Arial"/>
                        </a:rPr>
                        <a:t>  سالیانه</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1000"/>
                        </a:spcAft>
                        <a:tabLst>
                          <a:tab pos="413385" algn="l"/>
                          <a:tab pos="925195" algn="l"/>
                        </a:tabLst>
                      </a:pPr>
                      <a:r>
                        <a:rPr lang="fa-IR" sz="1800">
                          <a:solidFill>
                            <a:srgbClr val="0070C0"/>
                          </a:solidFill>
                          <a:latin typeface="Calibri"/>
                          <a:ea typeface="Calibri"/>
                          <a:cs typeface="Arial"/>
                        </a:rPr>
                        <a:t>هزینه واحد</a:t>
                      </a:r>
                      <a:endParaRPr lang="en-US" sz="1100">
                        <a:latin typeface="Calibri"/>
                        <a:ea typeface="Calibri"/>
                        <a:cs typeface="Arial"/>
                      </a:endParaRPr>
                    </a:p>
                    <a:p>
                      <a:pPr marL="0" marR="0" algn="l" rtl="0">
                        <a:lnSpc>
                          <a:spcPct val="115000"/>
                        </a:lnSpc>
                        <a:spcBef>
                          <a:spcPts val="0"/>
                        </a:spcBef>
                        <a:spcAft>
                          <a:spcPts val="1000"/>
                        </a:spcAft>
                        <a:tabLst>
                          <a:tab pos="413385" algn="l"/>
                          <a:tab pos="925195" algn="l"/>
                        </a:tabLst>
                      </a:pPr>
                      <a:r>
                        <a:rPr lang="fa-IR" sz="1800">
                          <a:solidFill>
                            <a:srgbClr val="0070C0"/>
                          </a:solidFill>
                          <a:latin typeface="Calibri"/>
                          <a:ea typeface="Calibri"/>
                          <a:cs typeface="Arial"/>
                        </a:rPr>
                        <a:t>	(ریال)</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fa-IR" sz="1800">
                          <a:solidFill>
                            <a:srgbClr val="0070C0"/>
                          </a:solidFill>
                          <a:latin typeface="Calibri"/>
                          <a:ea typeface="Calibri"/>
                          <a:cs typeface="Arial"/>
                        </a:rPr>
                        <a:t>هزینه کل</a:t>
                      </a:r>
                      <a:endParaRPr lang="en-US" sz="1100">
                        <a:latin typeface="Calibri"/>
                        <a:ea typeface="Calibri"/>
                        <a:cs typeface="Arial"/>
                      </a:endParaRPr>
                    </a:p>
                    <a:p>
                      <a:pPr marL="0" marR="0" algn="r" rtl="1">
                        <a:lnSpc>
                          <a:spcPct val="115000"/>
                        </a:lnSpc>
                        <a:spcBef>
                          <a:spcPts val="0"/>
                        </a:spcBef>
                        <a:spcAft>
                          <a:spcPts val="1000"/>
                        </a:spcAft>
                      </a:pPr>
                      <a:r>
                        <a:rPr lang="fa-IR" sz="1800">
                          <a:solidFill>
                            <a:srgbClr val="0070C0"/>
                          </a:solidFill>
                          <a:latin typeface="Calibri"/>
                          <a:ea typeface="Calibri"/>
                          <a:cs typeface="Arial"/>
                        </a:rPr>
                        <a:t> (میلیون ریال)</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74">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1</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برق مصرفی</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کیلو وات ساعت</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95000</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773</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73.43 </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98">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2</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dirty="0">
                          <a:latin typeface="Calibri"/>
                          <a:ea typeface="Calibri"/>
                          <a:cs typeface="Arial"/>
                        </a:rPr>
                        <a:t>آب مصرفی</a:t>
                      </a:r>
                      <a:endParaRPr lang="en-US" sz="1100" dirty="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متر مکعب</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2000</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1500</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3</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74">
                <a:tc gridSpan="5">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جمع</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800" dirty="0">
                          <a:solidFill>
                            <a:srgbClr val="0070C0"/>
                          </a:solidFill>
                          <a:latin typeface="Calibri"/>
                          <a:ea typeface="Calibri"/>
                          <a:cs typeface="Arial"/>
                        </a:rPr>
                        <a:t>    76.43</a:t>
                      </a:r>
                      <a:endParaRPr lang="en-US" sz="1100" dirty="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pic>
        <p:nvPicPr>
          <p:cNvPr id="203778" name="Picture 2"/>
          <p:cNvPicPr>
            <a:picLocks noChangeAspect="1" noChangeArrowheads="1"/>
          </p:cNvPicPr>
          <p:nvPr/>
        </p:nvPicPr>
        <p:blipFill>
          <a:blip r:embed="rId2"/>
          <a:srcRect/>
          <a:stretch>
            <a:fillRect/>
          </a:stretch>
        </p:blipFill>
        <p:spPr bwMode="auto">
          <a:xfrm>
            <a:off x="623888" y="1562100"/>
            <a:ext cx="7896225"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4" name="Table 3"/>
          <p:cNvGraphicFramePr>
            <a:graphicFrameLocks noGrp="1"/>
          </p:cNvGraphicFramePr>
          <p:nvPr/>
        </p:nvGraphicFramePr>
        <p:xfrm>
          <a:off x="1523999" y="2261362"/>
          <a:ext cx="6762777" cy="1704340"/>
        </p:xfrm>
        <a:graphic>
          <a:graphicData uri="http://schemas.openxmlformats.org/drawingml/2006/table">
            <a:tbl>
              <a:tblPr rtl="1"/>
              <a:tblGrid>
                <a:gridCol w="608925"/>
                <a:gridCol w="1195170"/>
                <a:gridCol w="1449461"/>
                <a:gridCol w="966307"/>
                <a:gridCol w="1213726"/>
                <a:gridCol w="1329188"/>
              </a:tblGrid>
              <a:tr h="739450">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ردیف</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شرح </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واحد</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مصرف</a:t>
                      </a:r>
                      <a:endParaRPr lang="en-US" sz="1100">
                        <a:latin typeface="Calibri"/>
                        <a:ea typeface="Calibri"/>
                        <a:cs typeface="Arial"/>
                      </a:endParaRPr>
                    </a:p>
                    <a:p>
                      <a:pPr marL="0" marR="0" algn="r" rtl="1">
                        <a:lnSpc>
                          <a:spcPct val="115000"/>
                        </a:lnSpc>
                        <a:spcBef>
                          <a:spcPts val="0"/>
                        </a:spcBef>
                        <a:spcAft>
                          <a:spcPts val="1000"/>
                        </a:spcAft>
                      </a:pPr>
                      <a:r>
                        <a:rPr lang="fa-IR" sz="1800">
                          <a:solidFill>
                            <a:srgbClr val="0070C0"/>
                          </a:solidFill>
                          <a:latin typeface="Calibri"/>
                          <a:ea typeface="Calibri"/>
                          <a:cs typeface="Arial"/>
                        </a:rPr>
                        <a:t>  سالیانه</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1000"/>
                        </a:spcAft>
                        <a:tabLst>
                          <a:tab pos="413385" algn="l"/>
                          <a:tab pos="925195" algn="l"/>
                        </a:tabLst>
                      </a:pPr>
                      <a:r>
                        <a:rPr lang="fa-IR" sz="1800">
                          <a:solidFill>
                            <a:srgbClr val="0070C0"/>
                          </a:solidFill>
                          <a:latin typeface="Calibri"/>
                          <a:ea typeface="Calibri"/>
                          <a:cs typeface="Arial"/>
                        </a:rPr>
                        <a:t>هزینه واحد</a:t>
                      </a:r>
                      <a:endParaRPr lang="en-US" sz="1100">
                        <a:latin typeface="Calibri"/>
                        <a:ea typeface="Calibri"/>
                        <a:cs typeface="Arial"/>
                      </a:endParaRPr>
                    </a:p>
                    <a:p>
                      <a:pPr marL="0" marR="0" algn="l" rtl="0">
                        <a:lnSpc>
                          <a:spcPct val="115000"/>
                        </a:lnSpc>
                        <a:spcBef>
                          <a:spcPts val="0"/>
                        </a:spcBef>
                        <a:spcAft>
                          <a:spcPts val="1000"/>
                        </a:spcAft>
                        <a:tabLst>
                          <a:tab pos="413385" algn="l"/>
                          <a:tab pos="925195" algn="l"/>
                        </a:tabLst>
                      </a:pPr>
                      <a:r>
                        <a:rPr lang="fa-IR" sz="1800">
                          <a:solidFill>
                            <a:srgbClr val="0070C0"/>
                          </a:solidFill>
                          <a:latin typeface="Calibri"/>
                          <a:ea typeface="Calibri"/>
                          <a:cs typeface="Arial"/>
                        </a:rPr>
                        <a:t>	(ریال)</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15000"/>
                        </a:lnSpc>
                        <a:spcBef>
                          <a:spcPts val="0"/>
                        </a:spcBef>
                        <a:spcAft>
                          <a:spcPts val="1000"/>
                        </a:spcAft>
                      </a:pPr>
                      <a:r>
                        <a:rPr lang="fa-IR" sz="1800">
                          <a:solidFill>
                            <a:srgbClr val="0070C0"/>
                          </a:solidFill>
                          <a:latin typeface="Calibri"/>
                          <a:ea typeface="Calibri"/>
                          <a:cs typeface="Arial"/>
                        </a:rPr>
                        <a:t>هزینه کل</a:t>
                      </a:r>
                      <a:endParaRPr lang="en-US" sz="1100">
                        <a:latin typeface="Calibri"/>
                        <a:ea typeface="Calibri"/>
                        <a:cs typeface="Arial"/>
                      </a:endParaRPr>
                    </a:p>
                    <a:p>
                      <a:pPr marL="0" marR="0" algn="r" rtl="1">
                        <a:lnSpc>
                          <a:spcPct val="115000"/>
                        </a:lnSpc>
                        <a:spcBef>
                          <a:spcPts val="0"/>
                        </a:spcBef>
                        <a:spcAft>
                          <a:spcPts val="1000"/>
                        </a:spcAft>
                      </a:pPr>
                      <a:r>
                        <a:rPr lang="fa-IR" sz="1800">
                          <a:solidFill>
                            <a:srgbClr val="0070C0"/>
                          </a:solidFill>
                          <a:latin typeface="Calibri"/>
                          <a:ea typeface="Calibri"/>
                          <a:cs typeface="Arial"/>
                        </a:rPr>
                        <a:t> (میلیون ریال)</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74">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1</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برق مصرفی</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کیلو وات ساعت</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95000</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773</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73.43 </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98">
                <a:tc>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2</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آب مصرفی</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متر مکعب</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2000</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1500</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fa-IR" sz="1800">
                          <a:latin typeface="Calibri"/>
                          <a:ea typeface="Calibri"/>
                          <a:cs typeface="Arial"/>
                        </a:rPr>
                        <a:t>        3</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774">
                <a:tc gridSpan="5">
                  <a:txBody>
                    <a:bodyPr/>
                    <a:lstStyle/>
                    <a:p>
                      <a:pPr marL="0" marR="0" algn="r" rtl="1">
                        <a:lnSpc>
                          <a:spcPct val="115000"/>
                        </a:lnSpc>
                        <a:spcBef>
                          <a:spcPts val="0"/>
                        </a:spcBef>
                        <a:spcAft>
                          <a:spcPts val="1000"/>
                        </a:spcAft>
                      </a:pPr>
                      <a:r>
                        <a:rPr lang="fa-IR" sz="1800">
                          <a:solidFill>
                            <a:srgbClr val="0070C0"/>
                          </a:solidFill>
                          <a:latin typeface="Calibri"/>
                          <a:ea typeface="Calibri"/>
                          <a:cs typeface="Arial"/>
                        </a:rPr>
                        <a:t>                                       جمع</a:t>
                      </a:r>
                      <a:endParaRPr lang="en-US" sz="110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rtl="1">
                        <a:lnSpc>
                          <a:spcPct val="115000"/>
                        </a:lnSpc>
                        <a:spcBef>
                          <a:spcPts val="0"/>
                        </a:spcBef>
                        <a:spcAft>
                          <a:spcPts val="1000"/>
                        </a:spcAft>
                      </a:pPr>
                      <a:r>
                        <a:rPr lang="fa-IR" sz="1800" dirty="0">
                          <a:solidFill>
                            <a:srgbClr val="0070C0"/>
                          </a:solidFill>
                          <a:latin typeface="Calibri"/>
                          <a:ea typeface="Calibri"/>
                          <a:cs typeface="Arial"/>
                        </a:rPr>
                        <a:t>    76.43</a:t>
                      </a:r>
                      <a:endParaRPr lang="en-US" sz="1100" dirty="0">
                        <a:latin typeface="Calibri"/>
                        <a:ea typeface="Calibri"/>
                        <a:cs typeface="Arial"/>
                      </a:endParaRPr>
                    </a:p>
                  </a:txBody>
                  <a:tcPr marL="66907" marR="66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2">
                    <a:lumMod val="10000"/>
                  </a:schemeClr>
                </a:solidFill>
                <a:cs typeface="2  Titr" pitchFamily="2" charset="-78"/>
              </a:rPr>
              <a:t>4-2-6- </a:t>
            </a:r>
            <a:r>
              <a:rPr lang="fa-IR" dirty="0" smtClean="0">
                <a:solidFill>
                  <a:schemeClr val="bg2">
                    <a:lumMod val="10000"/>
                  </a:schemeClr>
                </a:solidFill>
              </a:rPr>
              <a:t>جمع هزینه های جاری طرح</a:t>
            </a:r>
            <a:endParaRPr lang="en-US" dirty="0">
              <a:solidFill>
                <a:schemeClr val="bg2">
                  <a:lumMod val="10000"/>
                </a:schemeClr>
              </a:solidFill>
            </a:endParaRPr>
          </a:p>
        </p:txBody>
      </p:sp>
      <p:graphicFrame>
        <p:nvGraphicFramePr>
          <p:cNvPr id="7" name="Table 6"/>
          <p:cNvGraphicFramePr>
            <a:graphicFrameLocks noGrp="1"/>
          </p:cNvGraphicFramePr>
          <p:nvPr/>
        </p:nvGraphicFramePr>
        <p:xfrm>
          <a:off x="1285852" y="1500174"/>
          <a:ext cx="6279540" cy="3358896"/>
        </p:xfrm>
        <a:graphic>
          <a:graphicData uri="http://schemas.openxmlformats.org/drawingml/2006/table">
            <a:tbl>
              <a:tblPr rtl="1"/>
              <a:tblGrid>
                <a:gridCol w="1991074"/>
                <a:gridCol w="2135397"/>
                <a:gridCol w="2153069"/>
              </a:tblGrid>
              <a:tr h="0">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2  Titr" pitchFamily="2" charset="-78"/>
                        </a:rPr>
                        <a:t>شرح</a:t>
                      </a:r>
                      <a:endParaRPr lang="en-US" sz="1200">
                        <a:solidFill>
                          <a:schemeClr val="bg2">
                            <a:lumMod val="10000"/>
                          </a:schemeClr>
                        </a:solidFill>
                        <a:latin typeface="Times New Roman"/>
                        <a:ea typeface="Times New Roman"/>
                        <a:cs typeface="2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2  Titr" pitchFamily="2" charset="-78"/>
                        </a:rPr>
                        <a:t>هزینه (میلیون ريال)</a:t>
                      </a:r>
                      <a:endParaRPr lang="en-US" sz="1200">
                        <a:solidFill>
                          <a:schemeClr val="bg2">
                            <a:lumMod val="10000"/>
                          </a:schemeClr>
                        </a:solidFill>
                        <a:latin typeface="Times New Roman"/>
                        <a:ea typeface="Times New Roman"/>
                        <a:cs typeface="2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2000" kern="1200">
                          <a:solidFill>
                            <a:schemeClr val="bg2">
                              <a:lumMod val="10000"/>
                            </a:schemeClr>
                          </a:solidFill>
                          <a:latin typeface="Calibri"/>
                          <a:ea typeface="Calibri"/>
                          <a:cs typeface="2  Titr" pitchFamily="2" charset="-78"/>
                        </a:rPr>
                        <a:t>1</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kern="1200">
                          <a:solidFill>
                            <a:schemeClr val="bg2">
                              <a:lumMod val="10000"/>
                            </a:schemeClr>
                          </a:solidFill>
                          <a:latin typeface="Calibri"/>
                          <a:ea typeface="Calibri"/>
                          <a:cs typeface="2  Titr" pitchFamily="2" charset="-78"/>
                        </a:rPr>
                        <a:t>مواد اولیه </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en-US" sz="1800">
                        <a:solidFill>
                          <a:schemeClr val="bg2">
                            <a:lumMod val="10000"/>
                          </a:schemeClr>
                        </a:solidFill>
                        <a:latin typeface="Arial"/>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2000" kern="1200">
                          <a:solidFill>
                            <a:schemeClr val="bg2">
                              <a:lumMod val="10000"/>
                            </a:schemeClr>
                          </a:solidFill>
                          <a:latin typeface="Calibri"/>
                          <a:ea typeface="Calibri"/>
                          <a:cs typeface="2  Titr" pitchFamily="2" charset="-78"/>
                        </a:rPr>
                        <a:t>2</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kern="1200">
                          <a:solidFill>
                            <a:schemeClr val="bg2">
                              <a:lumMod val="10000"/>
                            </a:schemeClr>
                          </a:solidFill>
                          <a:latin typeface="Calibri"/>
                          <a:ea typeface="Calibri"/>
                          <a:cs typeface="2  Titr" pitchFamily="2" charset="-78"/>
                        </a:rPr>
                        <a:t>حقوق و دستمزد</a:t>
                      </a:r>
                      <a:r>
                        <a:rPr lang="fa-IR" sz="1100" kern="1200">
                          <a:solidFill>
                            <a:schemeClr val="bg2">
                              <a:lumMod val="10000"/>
                            </a:schemeClr>
                          </a:solidFill>
                          <a:latin typeface="Calibri"/>
                          <a:ea typeface="Calibri"/>
                          <a:cs typeface="2  Titr" pitchFamily="2" charset="-78"/>
                        </a:rPr>
                        <a:t> </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en-US" sz="1800">
                        <a:solidFill>
                          <a:schemeClr val="bg2">
                            <a:lumMod val="10000"/>
                          </a:schemeClr>
                        </a:solidFill>
                        <a:latin typeface="Arial"/>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2000" kern="1200">
                          <a:solidFill>
                            <a:schemeClr val="bg2">
                              <a:lumMod val="10000"/>
                            </a:schemeClr>
                          </a:solidFill>
                          <a:latin typeface="Calibri"/>
                          <a:ea typeface="Calibri"/>
                          <a:cs typeface="2  Titr" pitchFamily="2" charset="-78"/>
                        </a:rPr>
                        <a:t>3</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kern="1200">
                          <a:solidFill>
                            <a:schemeClr val="bg2">
                              <a:lumMod val="10000"/>
                            </a:schemeClr>
                          </a:solidFill>
                          <a:latin typeface="Calibri"/>
                          <a:ea typeface="Calibri"/>
                          <a:cs typeface="2  Titr" pitchFamily="2" charset="-78"/>
                        </a:rPr>
                        <a:t>سوخت و انرژی</a:t>
                      </a:r>
                      <a:r>
                        <a:rPr lang="fa-IR" sz="1100" kern="1200">
                          <a:solidFill>
                            <a:schemeClr val="bg2">
                              <a:lumMod val="10000"/>
                            </a:schemeClr>
                          </a:solidFill>
                          <a:latin typeface="Calibri"/>
                          <a:ea typeface="Calibri"/>
                          <a:cs typeface="2  Titr" pitchFamily="2" charset="-78"/>
                        </a:rPr>
                        <a:t> </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en-US" sz="1800">
                        <a:solidFill>
                          <a:schemeClr val="bg2">
                            <a:lumMod val="10000"/>
                          </a:schemeClr>
                        </a:solidFill>
                        <a:latin typeface="Arial"/>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2000" kern="1200">
                          <a:solidFill>
                            <a:schemeClr val="bg2">
                              <a:lumMod val="10000"/>
                            </a:schemeClr>
                          </a:solidFill>
                          <a:latin typeface="Calibri"/>
                          <a:ea typeface="Calibri"/>
                          <a:cs typeface="2  Titr" pitchFamily="2" charset="-78"/>
                        </a:rPr>
                        <a:t>4</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kern="1200">
                          <a:solidFill>
                            <a:schemeClr val="bg2">
                              <a:lumMod val="10000"/>
                            </a:schemeClr>
                          </a:solidFill>
                          <a:latin typeface="Calibri"/>
                          <a:ea typeface="Calibri"/>
                          <a:cs typeface="2  Titr" pitchFamily="2" charset="-78"/>
                        </a:rPr>
                        <a:t>تعمیر ونگهداری</a:t>
                      </a:r>
                      <a:r>
                        <a:rPr lang="fa-IR" sz="1100" kern="1200">
                          <a:solidFill>
                            <a:schemeClr val="bg2">
                              <a:lumMod val="10000"/>
                            </a:schemeClr>
                          </a:solidFill>
                          <a:latin typeface="Calibri"/>
                          <a:ea typeface="Calibri"/>
                          <a:cs typeface="2  Titr" pitchFamily="2" charset="-78"/>
                        </a:rPr>
                        <a:t> </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endParaRPr lang="en-US" sz="1800">
                        <a:solidFill>
                          <a:schemeClr val="bg2">
                            <a:lumMod val="10000"/>
                          </a:schemeClr>
                        </a:solidFill>
                        <a:latin typeface="Arial"/>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2000" kern="1200">
                          <a:solidFill>
                            <a:schemeClr val="bg2">
                              <a:lumMod val="10000"/>
                            </a:schemeClr>
                          </a:solidFill>
                          <a:latin typeface="Calibri"/>
                          <a:ea typeface="Calibri"/>
                          <a:cs typeface="2  Titr" pitchFamily="2" charset="-78"/>
                        </a:rPr>
                        <a:t>5</a:t>
                      </a:r>
                      <a:endParaRPr lang="en-US" sz="12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800" kern="1200">
                          <a:solidFill>
                            <a:schemeClr val="bg2">
                              <a:lumMod val="10000"/>
                            </a:schemeClr>
                          </a:solidFill>
                          <a:latin typeface="Calibri"/>
                          <a:ea typeface="Calibri"/>
                          <a:cs typeface="2  Titr" pitchFamily="2" charset="-78"/>
                        </a:rPr>
                        <a:t>استهلاک</a:t>
                      </a:r>
                      <a:endParaRPr lang="en-US" sz="12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kern="1200">
                          <a:solidFill>
                            <a:schemeClr val="bg2">
                              <a:lumMod val="10000"/>
                            </a:schemeClr>
                          </a:solidFill>
                          <a:latin typeface="Calibri"/>
                          <a:ea typeface="Calibri"/>
                          <a:cs typeface="2  Titr" pitchFamily="2" charset="-78"/>
                        </a:rPr>
                        <a:t>  </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2  Titr" pitchFamily="2" charset="-78"/>
                        </a:rPr>
                        <a:t>6</a:t>
                      </a:r>
                      <a:endParaRPr lang="en-US" sz="12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800">
                          <a:solidFill>
                            <a:schemeClr val="bg2">
                              <a:lumMod val="10000"/>
                            </a:schemeClr>
                          </a:solidFill>
                          <a:latin typeface="Calibri"/>
                          <a:ea typeface="Times New Roman"/>
                          <a:cs typeface="2  Titr" pitchFamily="2" charset="-78"/>
                        </a:rPr>
                        <a:t>اداری وفروش(1درصد موارد 1تا5)</a:t>
                      </a:r>
                      <a:endParaRPr lang="en-US" sz="1100">
                        <a:solidFill>
                          <a:schemeClr val="bg2">
                            <a:lumMod val="10000"/>
                          </a:schemeClr>
                        </a:solidFill>
                        <a:latin typeface="Calibri"/>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0"/>
                        </a:spcAft>
                      </a:pPr>
                      <a:endParaRPr lang="en-US" sz="1800">
                        <a:solidFill>
                          <a:schemeClr val="bg2">
                            <a:lumMod val="10000"/>
                          </a:schemeClr>
                        </a:solidFill>
                        <a:latin typeface="Arial"/>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2  Titr" pitchFamily="2" charset="-78"/>
                        </a:rPr>
                        <a:t>7</a:t>
                      </a:r>
                      <a:endParaRPr lang="en-US" sz="12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2  Titr" pitchFamily="2" charset="-78"/>
                        </a:rPr>
                        <a:t>پیش بینی نشده (</a:t>
                      </a:r>
                      <a:r>
                        <a:rPr lang="ar-SA" sz="1800">
                          <a:solidFill>
                            <a:schemeClr val="bg2">
                              <a:lumMod val="10000"/>
                            </a:schemeClr>
                          </a:solidFill>
                          <a:latin typeface="Times New Roman"/>
                          <a:ea typeface="Times New Roman"/>
                          <a:cs typeface="2  Titr" pitchFamily="2" charset="-78"/>
                        </a:rPr>
                        <a:t>5درصد موارد 1تا5)</a:t>
                      </a:r>
                      <a:endParaRPr lang="en-US" sz="12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2  Titr" pitchFamily="2" charset="-78"/>
                        </a:rPr>
                        <a:t>جمع کل</a:t>
                      </a:r>
                      <a:endParaRPr lang="en-US" sz="1200" dirty="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rtl="1">
                        <a:spcBef>
                          <a:spcPts val="0"/>
                        </a:spcBef>
                        <a:spcAft>
                          <a:spcPts val="0"/>
                        </a:spcAft>
                      </a:pPr>
                      <a:endParaRPr lang="en-US" sz="1200" dirty="0">
                        <a:latin typeface="Times New Roman"/>
                        <a:ea typeface="Times New Roman"/>
                        <a:cs typeface="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2  Titr"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2">
                    <a:lumMod val="10000"/>
                  </a:schemeClr>
                </a:solidFill>
                <a:cs typeface="2  Titr" pitchFamily="2" charset="-78"/>
              </a:rPr>
              <a:t/>
            </a:r>
            <a:br>
              <a:rPr lang="fa-IR" dirty="0" smtClean="0">
                <a:solidFill>
                  <a:schemeClr val="bg2">
                    <a:lumMod val="10000"/>
                  </a:schemeClr>
                </a:solidFill>
                <a:cs typeface="2  Titr" pitchFamily="2" charset="-78"/>
              </a:rPr>
            </a:br>
            <a:r>
              <a:rPr lang="fa-IR" dirty="0" smtClean="0">
                <a:solidFill>
                  <a:schemeClr val="bg2">
                    <a:lumMod val="10000"/>
                  </a:schemeClr>
                </a:solidFill>
                <a:cs typeface="2  Titr" pitchFamily="2" charset="-78"/>
              </a:rPr>
              <a:t>4-3-</a:t>
            </a:r>
            <a:r>
              <a:rPr lang="ar-SA" dirty="0" smtClean="0">
                <a:solidFill>
                  <a:schemeClr val="bg2">
                    <a:lumMod val="10000"/>
                  </a:schemeClr>
                </a:solidFill>
                <a:cs typeface="2  Titr" pitchFamily="2" charset="-78"/>
              </a:rPr>
              <a:t>هزینه های ثابت و متغیر تولید</a:t>
            </a:r>
            <a:r>
              <a:rPr lang="fa-IR" dirty="0" smtClean="0">
                <a:solidFill>
                  <a:schemeClr val="bg2">
                    <a:lumMod val="10000"/>
                  </a:schemeClr>
                </a:solidFill>
                <a:cs typeface="2  Titr" pitchFamily="2" charset="-78"/>
              </a:rPr>
              <a:t> سالیانه</a:t>
            </a:r>
            <a:r>
              <a:rPr lang="en-US" dirty="0" smtClean="0"/>
              <a:t/>
            </a:r>
            <a:br>
              <a:rPr lang="en-US" dirty="0" smtClean="0"/>
            </a:br>
            <a:endParaRPr lang="en-US" dirty="0"/>
          </a:p>
        </p:txBody>
      </p:sp>
      <p:graphicFrame>
        <p:nvGraphicFramePr>
          <p:cNvPr id="4" name="Table 3"/>
          <p:cNvGraphicFramePr>
            <a:graphicFrameLocks noGrp="1"/>
          </p:cNvGraphicFramePr>
          <p:nvPr/>
        </p:nvGraphicFramePr>
        <p:xfrm>
          <a:off x="1142977" y="2148840"/>
          <a:ext cx="7215237" cy="3139440"/>
        </p:xfrm>
        <a:graphic>
          <a:graphicData uri="http://schemas.openxmlformats.org/drawingml/2006/table">
            <a:tbl>
              <a:tblPr rtl="1"/>
              <a:tblGrid>
                <a:gridCol w="2388597"/>
                <a:gridCol w="880847"/>
                <a:gridCol w="880847"/>
                <a:gridCol w="937000"/>
                <a:gridCol w="937000"/>
                <a:gridCol w="1190946"/>
              </a:tblGrid>
              <a:tr h="0">
                <a:tc rowSpan="2">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شرح</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هزینه متغیر</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هزینه ثابت</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هزینه کل</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مبلغ</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%سهم</a:t>
                      </a:r>
                      <a:r>
                        <a:rPr lang="fa-IR" sz="1400" baseline="30000">
                          <a:solidFill>
                            <a:schemeClr val="bg2">
                              <a:lumMod val="10000"/>
                            </a:schemeClr>
                          </a:solidFill>
                          <a:latin typeface="Times New Roman"/>
                          <a:ea typeface="Times New Roman"/>
                          <a:cs typeface="B Mitra"/>
                        </a:rPr>
                        <a:t>*</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مبلغ</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%سهم</a:t>
                      </a:r>
                      <a:r>
                        <a:rPr lang="fa-IR" sz="1400" baseline="30000">
                          <a:solidFill>
                            <a:schemeClr val="bg2">
                              <a:lumMod val="10000"/>
                            </a:schemeClr>
                          </a:solidFill>
                          <a:latin typeface="Times New Roman"/>
                          <a:ea typeface="Times New Roman"/>
                          <a:cs typeface="B Mitra"/>
                        </a:rPr>
                        <a:t>*</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مواد اولیه</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100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حقوق و دستمزد تولیدی</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30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70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سوخت و انرژی</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80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20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922">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تعمیر و نگهداری</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80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20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استهلاک</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100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اداری وفروش</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smtClean="0">
                          <a:solidFill>
                            <a:schemeClr val="bg2">
                              <a:lumMod val="10000"/>
                            </a:schemeClr>
                          </a:solidFill>
                          <a:latin typeface="Times New Roman"/>
                          <a:ea typeface="Times New Roman"/>
                          <a:cs typeface="B Mitra"/>
                        </a:rPr>
                        <a:t>100</a:t>
                      </a: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بیمه </a:t>
                      </a:r>
                      <a:r>
                        <a:rPr lang="fa-IR" sz="1400" dirty="0" smtClean="0">
                          <a:solidFill>
                            <a:schemeClr val="bg2">
                              <a:lumMod val="10000"/>
                            </a:schemeClr>
                          </a:solidFill>
                          <a:latin typeface="Times New Roman"/>
                          <a:ea typeface="Times New Roman"/>
                          <a:cs typeface="B Mitra"/>
                        </a:rPr>
                        <a:t>کارخانه(0/002 </a:t>
                      </a:r>
                      <a:r>
                        <a:rPr lang="fa-IR" sz="1400" dirty="0">
                          <a:solidFill>
                            <a:schemeClr val="bg2">
                              <a:lumMod val="10000"/>
                            </a:schemeClr>
                          </a:solidFill>
                          <a:latin typeface="Times New Roman"/>
                          <a:ea typeface="Times New Roman"/>
                          <a:cs typeface="B Mitra"/>
                        </a:rPr>
                        <a:t>سرمایه ثابت)</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100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توزیع و فروش</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100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0</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پیش بینی نشده</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65</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a:solidFill>
                            <a:schemeClr val="bg2">
                              <a:lumMod val="10000"/>
                            </a:schemeClr>
                          </a:solidFill>
                          <a:latin typeface="Times New Roman"/>
                          <a:ea typeface="Times New Roman"/>
                          <a:cs typeface="B Mitra"/>
                        </a:rPr>
                        <a:t>35</a:t>
                      </a:r>
                      <a:endParaRPr lang="en-US" sz="120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1400" dirty="0">
                          <a:solidFill>
                            <a:schemeClr val="bg2">
                              <a:lumMod val="10000"/>
                            </a:schemeClr>
                          </a:solidFill>
                          <a:latin typeface="Times New Roman"/>
                          <a:ea typeface="Times New Roman"/>
                          <a:cs typeface="B Mitra"/>
                        </a:rPr>
                        <a:t>-</a:t>
                      </a: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200" dirty="0" smtClean="0">
                          <a:solidFill>
                            <a:schemeClr val="bg2">
                              <a:lumMod val="10000"/>
                            </a:schemeClr>
                          </a:solidFill>
                          <a:latin typeface="Times New Roman"/>
                          <a:ea typeface="Times New Roman"/>
                          <a:cs typeface="B Mitra"/>
                        </a:rPr>
                        <a:t>جمع</a:t>
                      </a:r>
                      <a:endParaRPr lang="en-US" sz="1100" dirty="0" smtClean="0">
                        <a:solidFill>
                          <a:schemeClr val="bg2">
                            <a:lumMod val="10000"/>
                          </a:schemeClr>
                        </a:solidFill>
                        <a:latin typeface="Times New Roman"/>
                        <a:ea typeface="Times New Roman"/>
                        <a:cs typeface="Nazanin"/>
                      </a:endParaRPr>
                    </a:p>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en-US" sz="1200" dirty="0">
                        <a:solidFill>
                          <a:schemeClr val="bg2">
                            <a:lumMod val="10000"/>
                          </a:schemeClr>
                        </a:solidFill>
                        <a:latin typeface="Times New Roman"/>
                        <a:ea typeface="Times New Roman"/>
                        <a:cs typeface="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endParaRPr lang="fa-IR" sz="1400" dirty="0">
                        <a:solidFill>
                          <a:schemeClr val="bg2">
                            <a:lumMod val="10000"/>
                          </a:schemeClr>
                        </a:solidFill>
                        <a:latin typeface="Times New Roman"/>
                        <a:ea typeface="Times New Roman"/>
                        <a:cs typeface="B Mitr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143240" y="5429264"/>
            <a:ext cx="4866688" cy="615553"/>
          </a:xfrm>
          <a:prstGeom prst="rect">
            <a:avLst/>
          </a:prstGeom>
        </p:spPr>
        <p:txBody>
          <a:bodyPr wrap="square">
            <a:spAutoFit/>
          </a:bodyPr>
          <a:lstStyle/>
          <a:p>
            <a:pPr algn="ctr" rtl="1"/>
            <a:r>
              <a:rPr lang="fa-IR" dirty="0" smtClean="0">
                <a:solidFill>
                  <a:schemeClr val="bg2">
                    <a:lumMod val="10000"/>
                  </a:schemeClr>
                </a:solidFill>
                <a:latin typeface="Times New Roman"/>
                <a:ea typeface="Times New Roman"/>
                <a:cs typeface="B Mitra"/>
              </a:rPr>
              <a:t>هزینه متغیر : هزینه هایی که تابع مقدار تولید است</a:t>
            </a:r>
          </a:p>
          <a:p>
            <a:pPr algn="ctr" rtl="1"/>
            <a:r>
              <a:rPr lang="fa-IR" sz="1600" dirty="0" smtClean="0">
                <a:solidFill>
                  <a:schemeClr val="bg2">
                    <a:lumMod val="10000"/>
                  </a:schemeClr>
                </a:solidFill>
                <a:latin typeface="Times New Roman"/>
                <a:ea typeface="Times New Roman"/>
                <a:cs typeface="Nazanin"/>
              </a:rPr>
              <a:t>هزینه های ثابت : هزینه های که تابع مقدار تولید نمی باشد</a:t>
            </a:r>
            <a:endParaRPr lang="en-US" sz="1600" dirty="0">
              <a:solidFill>
                <a:schemeClr val="bg2">
                  <a:lumMod val="10000"/>
                </a:schemeClr>
              </a:solidFill>
              <a:latin typeface="Times New Roman"/>
              <a:ea typeface="Times New Roman"/>
              <a:cs typeface="Nazanin"/>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graphicFrame>
        <p:nvGraphicFramePr>
          <p:cNvPr id="5" name="Table 4"/>
          <p:cNvGraphicFramePr>
            <a:graphicFrameLocks noGrp="1"/>
          </p:cNvGraphicFramePr>
          <p:nvPr/>
        </p:nvGraphicFramePr>
        <p:xfrm>
          <a:off x="1000100" y="1397000"/>
          <a:ext cx="7358113" cy="4064001"/>
        </p:xfrm>
        <a:graphic>
          <a:graphicData uri="http://schemas.openxmlformats.org/drawingml/2006/table">
            <a:tbl>
              <a:tblPr rtl="1"/>
              <a:tblGrid>
                <a:gridCol w="643616"/>
                <a:gridCol w="1471493"/>
                <a:gridCol w="1195750"/>
                <a:gridCol w="1011489"/>
                <a:gridCol w="1011489"/>
                <a:gridCol w="1012138"/>
                <a:gridCol w="1012138"/>
              </a:tblGrid>
              <a:tr h="193524">
                <a:tc rowSpan="2">
                  <a:txBody>
                    <a:bodyPr/>
                    <a:lstStyle/>
                    <a:p>
                      <a:pPr marL="0" marR="0" algn="r" rtl="1">
                        <a:lnSpc>
                          <a:spcPct val="115000"/>
                        </a:lnSpc>
                        <a:spcBef>
                          <a:spcPts val="0"/>
                        </a:spcBef>
                        <a:spcAft>
                          <a:spcPts val="0"/>
                        </a:spcAft>
                      </a:pPr>
                      <a:r>
                        <a:rPr lang="fa-IR" sz="1100" dirty="0">
                          <a:solidFill>
                            <a:srgbClr val="0070C0"/>
                          </a:solidFill>
                          <a:latin typeface="Calibri"/>
                          <a:ea typeface="Calibri"/>
                          <a:cs typeface="Arial"/>
                        </a:rPr>
                        <a:t>ردیف</a:t>
                      </a:r>
                      <a:endParaRPr lang="en-US" sz="700" dirty="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شرح</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هزینه</a:t>
                      </a:r>
                      <a:endParaRPr lang="en-US" sz="700">
                        <a:latin typeface="Calibri"/>
                        <a:ea typeface="Calibri"/>
                        <a:cs typeface="Arial"/>
                      </a:endParaRPr>
                    </a:p>
                    <a:p>
                      <a:pPr marL="0" marR="0" algn="r" rtl="1">
                        <a:lnSpc>
                          <a:spcPct val="115000"/>
                        </a:lnSpc>
                        <a:spcBef>
                          <a:spcPts val="0"/>
                        </a:spcBef>
                        <a:spcAft>
                          <a:spcPts val="0"/>
                        </a:spcAft>
                      </a:pPr>
                      <a:r>
                        <a:rPr lang="fa-IR" sz="1100">
                          <a:solidFill>
                            <a:srgbClr val="0070C0"/>
                          </a:solidFill>
                          <a:latin typeface="Calibri"/>
                          <a:ea typeface="Calibri"/>
                          <a:cs typeface="Arial"/>
                        </a:rPr>
                        <a:t>(میلیون ریال)</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هزینه ثابت</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هزینه متغیر</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8704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درصد</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مبلغ</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درصد</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مبلغ</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48">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1</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مواد اولیه و</a:t>
                      </a:r>
                      <a:endParaRPr lang="en-US" sz="700">
                        <a:latin typeface="Calibri"/>
                        <a:ea typeface="Calibri"/>
                        <a:cs typeface="Arial"/>
                      </a:endParaRPr>
                    </a:p>
                    <a:p>
                      <a:pPr marL="0" marR="0" algn="r" rtl="1">
                        <a:lnSpc>
                          <a:spcPct val="115000"/>
                        </a:lnSpc>
                        <a:spcBef>
                          <a:spcPts val="0"/>
                        </a:spcBef>
                        <a:spcAft>
                          <a:spcPts val="0"/>
                        </a:spcAft>
                      </a:pPr>
                      <a:r>
                        <a:rPr lang="fa-IR" sz="1100">
                          <a:latin typeface="Calibri"/>
                          <a:ea typeface="Calibri"/>
                          <a:cs typeface="Arial"/>
                        </a:rPr>
                        <a:t> بسته بندی</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5097.2</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0  </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100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5097.2</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2</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حقوق و دستمزد کارکنان</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703.8</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70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492.66</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30 </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211.14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48">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3</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سوخت و انرژی</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76.43</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20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15.28</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80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61.14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48">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تعمیر ونگهداری</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55</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20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11</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80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44 </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5</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بیمه کارخانه (دو در هزار سرمایه ثابت)</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4.54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100 </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4.54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0 </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24">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6</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پیش بینی نشده</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77</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35</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27</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65</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50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48">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7</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استهلاک</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880.4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100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880.4</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   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latin typeface="Calibri"/>
                          <a:ea typeface="Calibri"/>
                          <a:cs typeface="Arial"/>
                        </a:rPr>
                        <a:t>0</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71">
                <a:tc gridSpan="2">
                  <a:txBody>
                    <a:bodyPr/>
                    <a:lstStyle/>
                    <a:p>
                      <a:pPr marL="0" marR="0" algn="r" rtl="1">
                        <a:lnSpc>
                          <a:spcPct val="115000"/>
                        </a:lnSpc>
                        <a:spcBef>
                          <a:spcPts val="0"/>
                        </a:spcBef>
                        <a:spcAft>
                          <a:spcPts val="0"/>
                        </a:spcAft>
                      </a:pPr>
                      <a:r>
                        <a:rPr lang="fa-IR" sz="1100" dirty="0">
                          <a:solidFill>
                            <a:srgbClr val="0070C0"/>
                          </a:solidFill>
                          <a:latin typeface="Calibri"/>
                          <a:ea typeface="Calibri"/>
                          <a:cs typeface="Arial"/>
                        </a:rPr>
                        <a:t>               جمع</a:t>
                      </a:r>
                      <a:endParaRPr lang="en-US" sz="700" dirty="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6894.37</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 1430.88</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a:solidFill>
                            <a:srgbClr val="0070C0"/>
                          </a:solidFill>
                          <a:latin typeface="Calibri"/>
                          <a:ea typeface="Calibri"/>
                          <a:cs typeface="Arial"/>
                        </a:rPr>
                        <a:t>------</a:t>
                      </a:r>
                      <a:endParaRPr lang="en-US" sz="70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100" dirty="0">
                          <a:solidFill>
                            <a:srgbClr val="0070C0"/>
                          </a:solidFill>
                          <a:latin typeface="Calibri"/>
                          <a:ea typeface="Calibri"/>
                          <a:cs typeface="Arial"/>
                        </a:rPr>
                        <a:t>5463.48</a:t>
                      </a:r>
                      <a:endParaRPr lang="en-US" sz="700" dirty="0">
                        <a:latin typeface="Calibri"/>
                        <a:ea typeface="Calibri"/>
                        <a:cs typeface="Arial"/>
                      </a:endParaRPr>
                    </a:p>
                  </a:txBody>
                  <a:tcPr marL="42070" marR="42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sample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666633"/>
        </a:dk1>
        <a:lt1>
          <a:srgbClr val="FFFFFF"/>
        </a:lt1>
        <a:dk2>
          <a:srgbClr val="000066"/>
        </a:dk2>
        <a:lt2>
          <a:srgbClr val="F7F4D5"/>
        </a:lt2>
        <a:accent1>
          <a:srgbClr val="C86C62"/>
        </a:accent1>
        <a:accent2>
          <a:srgbClr val="D3A5DF"/>
        </a:accent2>
        <a:accent3>
          <a:srgbClr val="FFFFFF"/>
        </a:accent3>
        <a:accent4>
          <a:srgbClr val="56562A"/>
        </a:accent4>
        <a:accent5>
          <a:srgbClr val="E0BAB7"/>
        </a:accent5>
        <a:accent6>
          <a:srgbClr val="BF95CA"/>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3F9D6C"/>
        </a:dk2>
        <a:lt2>
          <a:srgbClr val="DDDDDD"/>
        </a:lt2>
        <a:accent1>
          <a:srgbClr val="5BCD81"/>
        </a:accent1>
        <a:accent2>
          <a:srgbClr val="3399FF"/>
        </a:accent2>
        <a:accent3>
          <a:srgbClr val="FFFFFF"/>
        </a:accent3>
        <a:accent4>
          <a:srgbClr val="23115D"/>
        </a:accent4>
        <a:accent5>
          <a:srgbClr val="B5E3C1"/>
        </a:accent5>
        <a:accent6>
          <a:srgbClr val="2D8AE7"/>
        </a:accent6>
        <a:hlink>
          <a:srgbClr val="6666FF"/>
        </a:hlink>
        <a:folHlink>
          <a:srgbClr val="6C9B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MRT</Template>
  <TotalTime>2735</TotalTime>
  <Words>4534</Words>
  <Application>Microsoft Office PowerPoint</Application>
  <PresentationFormat>On-screen Show (4:3)</PresentationFormat>
  <Paragraphs>928</Paragraphs>
  <Slides>109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12" baseType="lpstr">
      <vt:lpstr>sample</vt:lpstr>
      <vt:lpstr>Image</vt:lpstr>
      <vt:lpstr>Equation</vt:lpstr>
      <vt:lpstr>كارآفريني عبارت است از فرآيند نوآوري و بهره گيري از فرصت ها,باتلاش و پشتكار بسيار و همراه با پذيرش ريسك هاي مالي, رواني و اجتماعي كه باانگيزه كسب سود مالي,توفيق طلبي ,رضايت شخصي و استقلال صورت پذيرد </vt:lpstr>
      <vt:lpstr>طرح  کسب و کار Business Plan)BP)</vt:lpstr>
      <vt:lpstr>فلسفه پیدایش طرح کسب و کار </vt:lpstr>
      <vt:lpstr>Slide 4</vt:lpstr>
      <vt:lpstr>Slide 5</vt:lpstr>
      <vt:lpstr>تشابه طرح کسب وکار با سفر</vt:lpstr>
      <vt:lpstr>چرا باید طرح کسب و کار تهیه کنیم؟</vt:lpstr>
      <vt:lpstr>نکته</vt:lpstr>
      <vt:lpstr>چه کسانی طرح کسب و کار را مطالعه می‌کنند؟</vt:lpstr>
      <vt:lpstr>خصوصيات يک برنامه كسب و كار</vt:lpstr>
      <vt:lpstr>گام های بنیادین در تهیه طرح کسب و کار</vt:lpstr>
      <vt:lpstr>Slide 12</vt:lpstr>
      <vt:lpstr>   - در صورت تاخیر در انجام هر مرحله کسر نمره تعلق می گیرد   </vt:lpstr>
      <vt:lpstr>مقدمه  </vt:lpstr>
      <vt:lpstr>فصل اول   کلیات وسوابق </vt:lpstr>
      <vt:lpstr>1-1- معرفی متقاضیان طرح</vt:lpstr>
      <vt:lpstr>مثال</vt:lpstr>
      <vt:lpstr>1-2- خلاصه طرح</vt:lpstr>
      <vt:lpstr>خلاصه طرح شامل موارد زیر می باشد </vt:lpstr>
      <vt:lpstr>1-3- معرفی محصول یا خدمات  </vt:lpstr>
      <vt:lpstr>Slide 21</vt:lpstr>
      <vt:lpstr> 1-4 - سوابق تولید وارایه محصول یا خدمات</vt:lpstr>
      <vt:lpstr>1-5-بررسی بازار ونیاز جامعه</vt:lpstr>
      <vt:lpstr>مثال :جمععیت و روانشناسی(پروژه خشکشویی)</vt:lpstr>
      <vt:lpstr>مثال : نیاز بازار (پروژه خشکشویی)</vt:lpstr>
      <vt:lpstr>مثال : اندازه بازار هدف(پروژه خشکشویی)</vt:lpstr>
      <vt:lpstr>مثال : تحلیل رقبا (پروژه خشکشویی)</vt:lpstr>
      <vt:lpstr>مثال : تحلیل رقبا (پروژه خشکشویی)</vt:lpstr>
      <vt:lpstr>مثال : موانع ورود (پروژه خشکشویی)</vt:lpstr>
      <vt:lpstr>  فصل دوم    فرآیند عملیاتی طرح </vt:lpstr>
      <vt:lpstr>  2-1نمودار فرآیند تولید محصول یاخدمات</vt:lpstr>
      <vt:lpstr>مثال: نمودارفرآیند تولید اجاق گاز وگاز فردار</vt:lpstr>
      <vt:lpstr>مثال )نمودار فرآیندتولید ادوات کشاورزی</vt:lpstr>
      <vt:lpstr>مثال</vt:lpstr>
      <vt:lpstr>مثال: نمودارفرآیند تولید ساچمه های فولادی</vt:lpstr>
      <vt:lpstr>2-2-لیست تجهیزات وماشین آلات</vt:lpstr>
      <vt:lpstr>مثال  - توليد ومونتاژ بردهاي الكترونيكي</vt:lpstr>
      <vt:lpstr> مثال - قالب های صنعتی</vt:lpstr>
      <vt:lpstr>2-3-نقشه استقرار تجهیزات وماشین آلات</vt:lpstr>
      <vt:lpstr>مثال –آجر سفال</vt:lpstr>
      <vt:lpstr>مثال –تولید کامپوزیت سیمانی چوبی</vt:lpstr>
      <vt:lpstr>مثال</vt:lpstr>
      <vt:lpstr>2-4-مواد اولیه مورد نیاز برای یکسال</vt:lpstr>
      <vt:lpstr>مثال – مواد اولیه کارخانه گلیسیرین وصابون </vt:lpstr>
      <vt:lpstr>2-5-ظرفیت تولید در یک سال</vt:lpstr>
      <vt:lpstr>2-6- برنامه زمان بندی اجرای طرح</vt:lpstr>
      <vt:lpstr>مثال</vt:lpstr>
      <vt:lpstr>مثال</vt:lpstr>
      <vt:lpstr>2-7- مکان یابی ومحل اجرای طرح</vt:lpstr>
      <vt:lpstr>مثال-تولید کامپوزیت های سیمانی چوبی</vt:lpstr>
      <vt:lpstr>  فصل سوم    نیروی انسانی</vt:lpstr>
      <vt:lpstr>Slide 52</vt:lpstr>
      <vt:lpstr>3-1- نیروی انسانی مورد نیاز واحد تولید ی</vt:lpstr>
      <vt:lpstr>مثال-تولید کامپوزیت های سیمانی چوبی</vt:lpstr>
      <vt:lpstr>3-2-نیروی انسانی مورد  نیاز واحد غیر تولیدی</vt:lpstr>
      <vt:lpstr>مثال-تولید کامپوزیت های سیمانی چوبی</vt:lpstr>
      <vt:lpstr>3-3-چارت سازمانی طرح</vt:lpstr>
      <vt:lpstr>مثال-تولید کامپوزیت های سیمانی چوبی</vt:lpstr>
      <vt:lpstr>Slide 59</vt:lpstr>
      <vt:lpstr>  فصل چهارم    محاسبات مالی طرح</vt:lpstr>
      <vt:lpstr>4-1- سرمایه گذاری ثابت </vt:lpstr>
      <vt:lpstr>4-1-1زمین</vt:lpstr>
      <vt:lpstr>مثال</vt:lpstr>
      <vt:lpstr>4-1-2محوطه سازی</vt:lpstr>
      <vt:lpstr>مثال</vt:lpstr>
      <vt:lpstr>4-1-3ساختمانها</vt:lpstr>
      <vt:lpstr>مثال</vt:lpstr>
      <vt:lpstr>4-1-4ماشین آلات</vt:lpstr>
      <vt:lpstr>مثال</vt:lpstr>
      <vt:lpstr>4-1-5- تأسیسات </vt:lpstr>
      <vt:lpstr>مثال</vt:lpstr>
      <vt:lpstr>4-1-6- وسایل نقلیه </vt:lpstr>
      <vt:lpstr>مثال</vt:lpstr>
      <vt:lpstr>4-1-7- تجهیزات اداری</vt:lpstr>
      <vt:lpstr>مثال</vt:lpstr>
      <vt:lpstr>4-1-8- هزینه­های قبل از بهره برداری</vt:lpstr>
      <vt:lpstr>مثال</vt:lpstr>
      <vt:lpstr>4-1-9جمع کل سرمایه گذاری ثابت</vt:lpstr>
      <vt:lpstr>4-2-هزینه­های جاری</vt:lpstr>
      <vt:lpstr>4-2-1- مواد اولیه</vt:lpstr>
      <vt:lpstr> مثال تابلوسازی</vt:lpstr>
      <vt:lpstr> مثال قالب های صنعتی </vt:lpstr>
      <vt:lpstr>مثال  -تولید بلندگو</vt:lpstr>
      <vt:lpstr>4-2-2- حقوق و دستمزد </vt:lpstr>
      <vt:lpstr>مثال -تابلوسازی </vt:lpstr>
      <vt:lpstr>مثال- قالب های صنعتی</vt:lpstr>
      <vt:lpstr>4-2-3 - هزینه نگهداری و تعمیرات</vt:lpstr>
      <vt:lpstr>مثال</vt:lpstr>
      <vt:lpstr>مثال</vt:lpstr>
      <vt:lpstr>4-2-4- هزینه استهلاک</vt:lpstr>
      <vt:lpstr>مثال</vt:lpstr>
      <vt:lpstr>مثال</vt:lpstr>
      <vt:lpstr>4-2-5- سوخت و انرژی</vt:lpstr>
      <vt:lpstr>مثال</vt:lpstr>
      <vt:lpstr>مثال</vt:lpstr>
      <vt:lpstr>مثال</vt:lpstr>
      <vt:lpstr>4-2-6- جمع هزینه های جاری طرح</vt:lpstr>
      <vt:lpstr> 4-3-هزینه های ثابت و متغیر تولید سالیانه </vt:lpstr>
      <vt:lpstr>مثال</vt:lpstr>
      <vt:lpstr>مثال</vt:lpstr>
      <vt:lpstr>4-4-سرمایه در گردش </vt:lpstr>
      <vt:lpstr>مثال</vt:lpstr>
      <vt:lpstr> 4-5-جمع کل سرمایه گذاری طرح </vt:lpstr>
      <vt:lpstr>مثال</vt:lpstr>
      <vt:lpstr>4-6-قیمت تمام شده محصول </vt:lpstr>
      <vt:lpstr>4-7- محاسبه قیمت فروش  </vt:lpstr>
      <vt:lpstr>4-8-محاسبه نقطه سر به سر تولید</vt:lpstr>
      <vt:lpstr>  ضمیمه  مجوزها وفرمها  </vt:lpstr>
      <vt:lpstr>Slide 109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كارآفريني عبارت است از فرآيند نوآوري و بهره گيري از فرصت ها,باتلاش و پشتكار بسيار و همراه با پذيرش ريسك هاي مالي, رواني و اجتماعي كه باانگيزه كسب سود مالي,توفيق طلبي ,رضايت شخصي و استقلال صورت پذيرد </dc:title>
  <dc:creator>eshagh</dc:creator>
  <cp:lastModifiedBy>hossani</cp:lastModifiedBy>
  <cp:revision>201</cp:revision>
  <dcterms:created xsi:type="dcterms:W3CDTF">2012-09-25T23:30:47Z</dcterms:created>
  <dcterms:modified xsi:type="dcterms:W3CDTF">2014-10-12T13:16:18Z</dcterms:modified>
</cp:coreProperties>
</file>