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A4EFF-4EC6-48EE-9A62-50AC0B0DF00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96866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A4EFF-4EC6-48EE-9A62-50AC0B0DF00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310740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A4EFF-4EC6-48EE-9A62-50AC0B0DF00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8991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A4EFF-4EC6-48EE-9A62-50AC0B0DF00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82881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0A4EFF-4EC6-48EE-9A62-50AC0B0DF00D}"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51197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A4EFF-4EC6-48EE-9A62-50AC0B0DF00D}"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375913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A4EFF-4EC6-48EE-9A62-50AC0B0DF00D}"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427593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A4EFF-4EC6-48EE-9A62-50AC0B0DF00D}"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55722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A4EFF-4EC6-48EE-9A62-50AC0B0DF00D}"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91428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0A4EFF-4EC6-48EE-9A62-50AC0B0DF00D}"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74620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0A4EFF-4EC6-48EE-9A62-50AC0B0DF00D}"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6386-FCCA-4B8E-B0A0-2D90E28114FC}" type="slidenum">
              <a:rPr lang="en-US" smtClean="0"/>
              <a:t>‹#›</a:t>
            </a:fld>
            <a:endParaRPr lang="en-US"/>
          </a:p>
        </p:txBody>
      </p:sp>
    </p:spTree>
    <p:extLst>
      <p:ext uri="{BB962C8B-B14F-4D97-AF65-F5344CB8AC3E}">
        <p14:creationId xmlns:p14="http://schemas.microsoft.com/office/powerpoint/2010/main" val="144495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A4EFF-4EC6-48EE-9A62-50AC0B0DF00D}" type="datetimeFigureOut">
              <a:rPr lang="en-US" smtClean="0"/>
              <a:t>3/19/2020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6386-FCCA-4B8E-B0A0-2D90E28114FC}" type="slidenum">
              <a:rPr lang="en-US" smtClean="0"/>
              <a:t>‹#›</a:t>
            </a:fld>
            <a:endParaRPr lang="en-US"/>
          </a:p>
        </p:txBody>
      </p:sp>
    </p:spTree>
    <p:extLst>
      <p:ext uri="{BB962C8B-B14F-4D97-AF65-F5344CB8AC3E}">
        <p14:creationId xmlns:p14="http://schemas.microsoft.com/office/powerpoint/2010/main" val="300750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ifb/" TargetMode="External"/><Relationship Id="rId2" Type="http://schemas.openxmlformats.org/officeDocument/2006/relationships/hyperlink" Target="http://www.irfarabours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dirty="0" smtClean="0"/>
              <a:t>آموزشکده فنی وحرفه ای امام خمینی(ره) قائنات</a:t>
            </a:r>
            <a:endParaRPr lang="en-US" sz="4800" dirty="0"/>
          </a:p>
        </p:txBody>
      </p:sp>
      <p:sp>
        <p:nvSpPr>
          <p:cNvPr id="3" name="Subtitle 2"/>
          <p:cNvSpPr>
            <a:spLocks noGrp="1"/>
          </p:cNvSpPr>
          <p:nvPr>
            <p:ph type="subTitle" idx="1"/>
          </p:nvPr>
        </p:nvSpPr>
        <p:spPr/>
        <p:txBody>
          <a:bodyPr/>
          <a:lstStyle/>
          <a:p>
            <a:r>
              <a:rPr lang="fa-IR" dirty="0" smtClean="0"/>
              <a:t>نام درس:آشنایی بابورس و اوراق بهادار</a:t>
            </a:r>
          </a:p>
          <a:p>
            <a:r>
              <a:rPr lang="fa-IR" dirty="0" smtClean="0"/>
              <a:t>نام مدرس:زینب سمندری</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093" y="579527"/>
            <a:ext cx="1712890" cy="1339403"/>
          </a:xfrm>
          <a:prstGeom prst="rect">
            <a:avLst/>
          </a:prstGeom>
          <a:noFill/>
          <a:ln>
            <a:noFill/>
          </a:ln>
        </p:spPr>
      </p:pic>
    </p:spTree>
    <p:extLst>
      <p:ext uri="{BB962C8B-B14F-4D97-AF65-F5344CB8AC3E}">
        <p14:creationId xmlns:p14="http://schemas.microsoft.com/office/powerpoint/2010/main" val="77048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مهم ترین مؤسسات مالی</a:t>
            </a:r>
            <a:endParaRPr lang="en-US" dirty="0"/>
          </a:p>
        </p:txBody>
      </p:sp>
      <p:sp>
        <p:nvSpPr>
          <p:cNvPr id="3" name="Content Placeholder 2"/>
          <p:cNvSpPr>
            <a:spLocks noGrp="1"/>
          </p:cNvSpPr>
          <p:nvPr>
            <p:ph idx="1"/>
          </p:nvPr>
        </p:nvSpPr>
        <p:spPr/>
        <p:txBody>
          <a:bodyPr/>
          <a:lstStyle/>
          <a:p>
            <a:pPr marL="514350" indent="-514350" algn="r" rtl="1">
              <a:buFont typeface="+mj-lt"/>
              <a:buAutoNum type="arabicPeriod"/>
            </a:pPr>
            <a:r>
              <a:rPr lang="fa-IR" dirty="0" smtClean="0"/>
              <a:t> بانک های تجاری</a:t>
            </a:r>
          </a:p>
          <a:p>
            <a:pPr marL="514350" indent="-514350" algn="r" rtl="1">
              <a:buFont typeface="+mj-lt"/>
              <a:buAutoNum type="arabicPeriod"/>
            </a:pPr>
            <a:r>
              <a:rPr lang="fa-IR" dirty="0" smtClean="0"/>
              <a:t>اتحادیه های اعتباری</a:t>
            </a:r>
          </a:p>
          <a:p>
            <a:pPr marL="514350" indent="-514350" algn="r" rtl="1">
              <a:buFont typeface="+mj-lt"/>
              <a:buAutoNum type="arabicPeriod"/>
            </a:pPr>
            <a:r>
              <a:rPr lang="fa-IR" dirty="0" smtClean="0"/>
              <a:t>مؤسسات سپرده گذاری</a:t>
            </a:r>
          </a:p>
          <a:p>
            <a:pPr marL="514350" indent="-514350" algn="r" rtl="1">
              <a:buFont typeface="+mj-lt"/>
              <a:buAutoNum type="arabicPeriod"/>
            </a:pPr>
            <a:r>
              <a:rPr lang="fa-IR" dirty="0" smtClean="0"/>
              <a:t>شرکت های بیمه</a:t>
            </a:r>
          </a:p>
          <a:p>
            <a:pPr marL="514350" indent="-514350" algn="r" rtl="1">
              <a:buFont typeface="+mj-lt"/>
              <a:buAutoNum type="arabicPeriod"/>
            </a:pPr>
            <a:r>
              <a:rPr lang="fa-IR" dirty="0" smtClean="0"/>
              <a:t>صندوق سرمایه گذاری مشترک</a:t>
            </a:r>
          </a:p>
          <a:p>
            <a:pPr marL="514350" indent="-514350" algn="r" rtl="1">
              <a:buFont typeface="+mj-lt"/>
              <a:buAutoNum type="arabicPeriod"/>
            </a:pPr>
            <a:r>
              <a:rPr lang="fa-IR" dirty="0" smtClean="0"/>
              <a:t>صندوق های بازنشستگی</a:t>
            </a:r>
          </a:p>
          <a:p>
            <a:pPr marL="514350" indent="-514350" algn="r" rtl="1">
              <a:buFont typeface="+mj-lt"/>
              <a:buAutoNum type="arabicPeriod"/>
            </a:pPr>
            <a:r>
              <a:rPr lang="fa-IR" dirty="0" smtClean="0"/>
              <a:t>شرکت های تامین مالی</a:t>
            </a:r>
          </a:p>
          <a:p>
            <a:pPr marL="514350" indent="-514350" algn="r" rtl="1">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337871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کلیپ آموزشی سهام چیست     </a:t>
            </a:r>
            <a:endParaRPr lang="en-US" dirty="0"/>
          </a:p>
        </p:txBody>
      </p:sp>
      <p:pic>
        <p:nvPicPr>
          <p:cNvPr id="5" name="سهام چیست">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16150" y="1825625"/>
            <a:ext cx="7761288" cy="4351338"/>
          </a:xfrm>
        </p:spPr>
      </p:pic>
      <p:pic>
        <p:nvPicPr>
          <p:cNvPr id="4" name="Picture 3"/>
          <p:cNvPicPr>
            <a:picLocks noChangeAspect="1"/>
          </p:cNvPicPr>
          <p:nvPr/>
        </p:nvPicPr>
        <p:blipFill>
          <a:blip r:embed="rId5"/>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794631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فعالیت های عملی</a:t>
            </a:r>
            <a:endParaRPr lang="en-US" dirty="0"/>
          </a:p>
        </p:txBody>
      </p:sp>
      <p:sp>
        <p:nvSpPr>
          <p:cNvPr id="3" name="Content Placeholder 2"/>
          <p:cNvSpPr>
            <a:spLocks noGrp="1"/>
          </p:cNvSpPr>
          <p:nvPr>
            <p:ph idx="1"/>
          </p:nvPr>
        </p:nvSpPr>
        <p:spPr/>
        <p:txBody>
          <a:bodyPr/>
          <a:lstStyle/>
          <a:p>
            <a:pPr marL="514350" indent="-514350" algn="r" rtl="1">
              <a:buFont typeface="+mj-lt"/>
              <a:buAutoNum type="arabicPeriod"/>
            </a:pPr>
            <a:r>
              <a:rPr lang="fa-IR" dirty="0" smtClean="0"/>
              <a:t>به سایت شرکت فرابورس ایران به نشانی </a:t>
            </a:r>
            <a:r>
              <a:rPr lang="en-US" dirty="0" smtClean="0">
                <a:hlinkClick r:id="rId2"/>
              </a:rPr>
              <a:t>http://www.irfarabourse.com</a:t>
            </a:r>
            <a:r>
              <a:rPr lang="en-US" dirty="0" smtClean="0"/>
              <a:t> </a:t>
            </a:r>
          </a:p>
          <a:p>
            <a:pPr marL="0" indent="0" algn="r" rtl="1">
              <a:buNone/>
            </a:pPr>
            <a:r>
              <a:rPr lang="fa-IR" dirty="0" smtClean="0"/>
              <a:t>یا </a:t>
            </a:r>
            <a:r>
              <a:rPr lang="en-US" dirty="0" smtClean="0">
                <a:hlinkClick r:id="rId3"/>
              </a:rPr>
              <a:t>http://www.ifb</a:t>
            </a:r>
            <a:r>
              <a:rPr lang="en-US" dirty="0" smtClean="0"/>
              <a:t> </a:t>
            </a:r>
            <a:r>
              <a:rPr lang="fa-IR" dirty="0" smtClean="0"/>
              <a:t> مراجعه نمایید.</a:t>
            </a:r>
          </a:p>
          <a:p>
            <a:pPr marL="0" indent="0" algn="r" rtl="1">
              <a:buNone/>
            </a:pPr>
            <a:endParaRPr lang="fa-IR" dirty="0"/>
          </a:p>
          <a:p>
            <a:pPr marL="0" indent="0" algn="r" rtl="1">
              <a:buNone/>
            </a:pPr>
            <a:r>
              <a:rPr lang="fa-IR" dirty="0" smtClean="0"/>
              <a:t>دراین سایت چه نوع بازارهایی وجوددارد ؟؟</a:t>
            </a:r>
          </a:p>
        </p:txBody>
      </p:sp>
      <p:pic>
        <p:nvPicPr>
          <p:cNvPr id="4" name="Picture 3"/>
          <p:cNvPicPr>
            <a:picLocks noChangeAspect="1"/>
          </p:cNvPicPr>
          <p:nvPr/>
        </p:nvPicPr>
        <p:blipFill>
          <a:blip r:embed="rId4"/>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269581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endParaRPr lang="fa-IR" dirty="0" smtClean="0"/>
          </a:p>
          <a:p>
            <a:pPr algn="r" rtl="1"/>
            <a:endParaRPr lang="fa-IR" dirty="0"/>
          </a:p>
          <a:p>
            <a:pPr algn="r" rtl="1"/>
            <a:endParaRPr lang="fa-IR" dirty="0" smtClean="0"/>
          </a:p>
          <a:p>
            <a:pPr algn="r" rtl="1"/>
            <a:r>
              <a:rPr lang="fa-IR" sz="3600" dirty="0" smtClean="0"/>
              <a:t>                      </a:t>
            </a:r>
          </a:p>
          <a:p>
            <a:pPr algn="r" rtl="1"/>
            <a:r>
              <a:rPr lang="fa-IR" sz="3600" dirty="0" smtClean="0"/>
              <a:t>موفقیت شما آرزوی ماست</a:t>
            </a:r>
          </a:p>
          <a:p>
            <a:pPr algn="r" rtl="1"/>
            <a:r>
              <a:rPr lang="fa-IR" sz="3600" smtClean="0"/>
              <a:t>سالم وتندرست باشید                                        </a:t>
            </a:r>
            <a:endParaRPr lang="en-US" sz="3600" dirty="0"/>
          </a:p>
        </p:txBody>
      </p:sp>
    </p:spTree>
    <p:extLst>
      <p:ext uri="{BB962C8B-B14F-4D97-AF65-F5344CB8AC3E}">
        <p14:creationId xmlns:p14="http://schemas.microsoft.com/office/powerpoint/2010/main" val="397211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مبانی سرمایه گذاری                       </a:t>
            </a:r>
            <a:endParaRPr lang="en-US" dirty="0"/>
          </a:p>
        </p:txBody>
      </p:sp>
      <p:sp>
        <p:nvSpPr>
          <p:cNvPr id="3" name="Content Placeholder 2"/>
          <p:cNvSpPr>
            <a:spLocks noGrp="1"/>
          </p:cNvSpPr>
          <p:nvPr>
            <p:ph idx="1"/>
          </p:nvPr>
        </p:nvSpPr>
        <p:spPr/>
        <p:txBody>
          <a:bodyPr/>
          <a:lstStyle/>
          <a:p>
            <a:pPr marL="0" indent="0" algn="r" rtl="1">
              <a:buNone/>
            </a:pPr>
            <a:endParaRPr lang="fa-IR" dirty="0"/>
          </a:p>
          <a:p>
            <a:pPr algn="r" rtl="1">
              <a:buFont typeface="Wingdings" panose="05000000000000000000" pitchFamily="2" charset="2"/>
              <a:buChar char="v"/>
            </a:pPr>
            <a:r>
              <a:rPr lang="fa-IR" sz="3200" dirty="0" smtClean="0"/>
              <a:t> مزایای مطالعه سرمایه گذاری </a:t>
            </a:r>
            <a:endParaRPr lang="fa-IR" sz="3200" dirty="0"/>
          </a:p>
          <a:p>
            <a:pPr algn="r" rtl="1">
              <a:buFont typeface="Wingdings" panose="05000000000000000000" pitchFamily="2" charset="2"/>
              <a:buChar char="ü"/>
            </a:pPr>
            <a:r>
              <a:rPr lang="fa-IR" dirty="0" smtClean="0"/>
              <a:t>باداشتن دانش کافی درموردسرمایه گذاری عاقلانه ومدیریت صحیح منابع مالی می توان درآمدهای بیش تری کسب نمود.</a:t>
            </a:r>
          </a:p>
          <a:p>
            <a:pPr algn="r" rtl="1">
              <a:buFont typeface="Wingdings" panose="05000000000000000000" pitchFamily="2" charset="2"/>
              <a:buChar char="ü"/>
            </a:pPr>
            <a:endParaRPr lang="fa-IR" dirty="0"/>
          </a:p>
          <a:p>
            <a:pPr algn="r" rtl="1">
              <a:buFont typeface="Wingdings" panose="05000000000000000000" pitchFamily="2" charset="2"/>
              <a:buChar char="ü"/>
            </a:pPr>
            <a:r>
              <a:rPr lang="fa-IR" dirty="0" smtClean="0"/>
              <a:t> بعلاوه باکسب دانش درمورد سرمایه گذاری شما می توانید به مشاغل ارزشمندی دست یابیدازجمله فرصت های شغلی مرتبط می توان به معامله گری اوراق بهادار،تحلیل گری مالی،مشاورسرمایه گذاری ،مدیریت سبدسرمایه گذاری(پرتفوی)وحسابرسی داخلی اشاره نمود.</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065" y="351285"/>
            <a:ext cx="1712890" cy="1339403"/>
          </a:xfrm>
          <a:prstGeom prst="rect">
            <a:avLst/>
          </a:prstGeom>
          <a:noFill/>
          <a:ln>
            <a:noFill/>
          </a:ln>
        </p:spPr>
      </p:pic>
    </p:spTree>
    <p:extLst>
      <p:ext uri="{BB962C8B-B14F-4D97-AF65-F5344CB8AC3E}">
        <p14:creationId xmlns:p14="http://schemas.microsoft.com/office/powerpoint/2010/main" val="18581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فرایند سرمایه گذاری</a:t>
            </a:r>
            <a:endParaRPr lang="en-US" dirty="0"/>
          </a:p>
        </p:txBody>
      </p:sp>
      <p:sp>
        <p:nvSpPr>
          <p:cNvPr id="3" name="Content Placeholder 2"/>
          <p:cNvSpPr>
            <a:spLocks noGrp="1"/>
          </p:cNvSpPr>
          <p:nvPr>
            <p:ph idx="1"/>
          </p:nvPr>
        </p:nvSpPr>
        <p:spPr/>
        <p:txBody>
          <a:bodyPr/>
          <a:lstStyle/>
          <a:p>
            <a:pPr algn="r" rtl="1"/>
            <a:r>
              <a:rPr lang="fa-IR" dirty="0" smtClean="0"/>
              <a:t>مدیریت سرمایه گذاری فرایندی پویا است وهیچ گاه نمی توان گفت که فرایند سرمایه گذاری به پایان رسیده است.بطورکلی می توان گفت که فرایند سرمایه گذاری شامل 5 عامل است:</a:t>
            </a:r>
          </a:p>
          <a:p>
            <a:pPr marL="514350" indent="-514350" algn="r" rtl="1">
              <a:buFont typeface="+mj-lt"/>
              <a:buAutoNum type="arabicParenR"/>
            </a:pPr>
            <a:r>
              <a:rPr lang="fa-IR" dirty="0" smtClean="0"/>
              <a:t>ویژگی شخصیتی سرمایه گذار</a:t>
            </a:r>
          </a:p>
          <a:p>
            <a:pPr marL="514350" indent="-514350" algn="r" rtl="1">
              <a:buFont typeface="+mj-lt"/>
              <a:buAutoNum type="arabicParenR"/>
            </a:pPr>
            <a:r>
              <a:rPr lang="fa-IR" dirty="0" smtClean="0"/>
              <a:t>ابزارسرمایه گذاری</a:t>
            </a:r>
          </a:p>
          <a:p>
            <a:pPr marL="514350" indent="-514350" algn="r" rtl="1">
              <a:buFont typeface="+mj-lt"/>
              <a:buAutoNum type="arabicParenR"/>
            </a:pPr>
            <a:r>
              <a:rPr lang="fa-IR" dirty="0" smtClean="0"/>
              <a:t>تعیین استراتژی</a:t>
            </a:r>
          </a:p>
          <a:p>
            <a:pPr marL="514350" indent="-514350" algn="r" rtl="1">
              <a:buFont typeface="+mj-lt"/>
              <a:buAutoNum type="arabicParenR"/>
            </a:pPr>
            <a:r>
              <a:rPr lang="fa-IR" dirty="0" smtClean="0"/>
              <a:t>اجرای استراتژی</a:t>
            </a:r>
          </a:p>
          <a:p>
            <a:pPr marL="514350" indent="-514350" algn="r" rtl="1">
              <a:buFont typeface="+mj-lt"/>
              <a:buAutoNum type="arabicParenR"/>
            </a:pPr>
            <a:r>
              <a:rPr lang="fa-IR" dirty="0" smtClean="0"/>
              <a:t>نظارت براستراتژی</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065" y="351285"/>
            <a:ext cx="1712890" cy="1339403"/>
          </a:xfrm>
          <a:prstGeom prst="rect">
            <a:avLst/>
          </a:prstGeom>
          <a:noFill/>
          <a:ln>
            <a:noFill/>
          </a:ln>
        </p:spPr>
      </p:pic>
    </p:spTree>
    <p:extLst>
      <p:ext uri="{BB962C8B-B14F-4D97-AF65-F5344CB8AC3E}">
        <p14:creationId xmlns:p14="http://schemas.microsoft.com/office/powerpoint/2010/main" val="327681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ویژگی های سرمایه گذار</a:t>
            </a:r>
            <a:endParaRPr lang="en-US" dirty="0"/>
          </a:p>
        </p:txBody>
      </p:sp>
      <p:sp>
        <p:nvSpPr>
          <p:cNvPr id="3" name="Content Placeholder 2"/>
          <p:cNvSpPr>
            <a:spLocks noGrp="1"/>
          </p:cNvSpPr>
          <p:nvPr>
            <p:ph idx="1"/>
          </p:nvPr>
        </p:nvSpPr>
        <p:spPr>
          <a:xfrm>
            <a:off x="0" y="2030506"/>
            <a:ext cx="12192000" cy="4827494"/>
          </a:xfrm>
        </p:spPr>
        <p:txBody>
          <a:bodyPr/>
          <a:lstStyle/>
          <a:p>
            <a:pPr algn="r" rtl="1"/>
            <a:r>
              <a:rPr lang="fa-IR" dirty="0" smtClean="0"/>
              <a:t>اولین عامل درفرایندسرمایه گذاری،سرمایه گذاروویژگی های شخصیتی وی است.سرمایه گذارمیتواندبه صورت فردی ویانهادی(مانندمدیرصندوق بازنشستگی)باشد.درابتداسرمایه گذاربایدسیاست سرمایه گذاری راتعیین کند.برای تعیین سیاست سرمایه گذاری،بایداهداف سرمایه گذاردرزمینه بازده موردانتظار</a:t>
            </a:r>
          </a:p>
          <a:p>
            <a:pPr marL="0" indent="0" algn="r" rtl="1">
              <a:buNone/>
            </a:pPr>
            <a:r>
              <a:rPr lang="fa-IR" dirty="0" smtClean="0"/>
              <a:t>ونوسانات دربازده(خطر)مشخص شود.برای مثال درسیاست سرمایه گذاری ممکن است بیان شودکه باید</a:t>
            </a:r>
          </a:p>
          <a:p>
            <a:pPr marL="0" indent="0" algn="r" rtl="1">
              <a:buNone/>
            </a:pPr>
            <a:r>
              <a:rPr lang="fa-IR" dirty="0" smtClean="0"/>
              <a:t>میانگین بازده موردانتظارپرتفوی بیش از۸٪وحداکثرزیان قابل تحمل۱۰٪باشد.</a:t>
            </a:r>
          </a:p>
          <a:p>
            <a:pPr marL="0" indent="0" algn="r" rtl="1">
              <a:buNone/>
            </a:pPr>
            <a:r>
              <a:rPr lang="fa-IR" dirty="0" smtClean="0"/>
              <a:t>سیاست سرمایه گذاری چقدر(بلندمدت،میان مدت وبلندمدت)باشد.یااینکه ۲۰٪پرتفوی همواره بایدازسهام</a:t>
            </a:r>
          </a:p>
          <a:p>
            <a:pPr marL="0" indent="0" algn="r" rtl="1">
              <a:buNone/>
            </a:pPr>
            <a:r>
              <a:rPr lang="fa-IR" dirty="0" smtClean="0"/>
              <a:t>دارای نقدشوندگی زیادتشکیل شده باشد.</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065" y="351285"/>
            <a:ext cx="1712890" cy="1339403"/>
          </a:xfrm>
          <a:prstGeom prst="rect">
            <a:avLst/>
          </a:prstGeom>
          <a:noFill/>
          <a:ln>
            <a:noFill/>
          </a:ln>
        </p:spPr>
      </p:pic>
    </p:spTree>
    <p:extLst>
      <p:ext uri="{BB962C8B-B14F-4D97-AF65-F5344CB8AC3E}">
        <p14:creationId xmlns:p14="http://schemas.microsoft.com/office/powerpoint/2010/main" val="335492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40676" y="423017"/>
            <a:ext cx="1713124" cy="1335140"/>
          </a:xfrm>
          <a:prstGeom prst="rect">
            <a:avLst/>
          </a:prstGeom>
        </p:spPr>
      </p:pic>
      <p:sp>
        <p:nvSpPr>
          <p:cNvPr id="2" name="Title 1"/>
          <p:cNvSpPr>
            <a:spLocks noGrp="1"/>
          </p:cNvSpPr>
          <p:nvPr>
            <p:ph type="title"/>
          </p:nvPr>
        </p:nvSpPr>
        <p:spPr/>
        <p:txBody>
          <a:bodyPr/>
          <a:lstStyle/>
          <a:p>
            <a:pPr algn="ctr"/>
            <a:r>
              <a:rPr lang="fa-IR" dirty="0" smtClean="0"/>
              <a:t>ابزارسرمایه گذاری</a:t>
            </a:r>
            <a:endParaRPr lang="en-US" dirty="0"/>
          </a:p>
        </p:txBody>
      </p:sp>
      <p:sp>
        <p:nvSpPr>
          <p:cNvPr id="3" name="Content Placeholder 2"/>
          <p:cNvSpPr>
            <a:spLocks noGrp="1"/>
          </p:cNvSpPr>
          <p:nvPr>
            <p:ph idx="1"/>
          </p:nvPr>
        </p:nvSpPr>
        <p:spPr>
          <a:xfrm>
            <a:off x="0" y="2084294"/>
            <a:ext cx="12192000" cy="4867835"/>
          </a:xfrm>
        </p:spPr>
        <p:txBody>
          <a:bodyPr/>
          <a:lstStyle/>
          <a:p>
            <a:pPr algn="r" rtl="1"/>
            <a:r>
              <a:rPr lang="fa-IR" dirty="0" smtClean="0"/>
              <a:t>پس ازارزیابی ویژگی های شخصیتی سرمایه گذار،میتوان به جستجوی فرصت های سرمایه گذاری</a:t>
            </a:r>
          </a:p>
          <a:p>
            <a:pPr marL="0" indent="0" algn="r" rtl="1">
              <a:buNone/>
            </a:pPr>
            <a:r>
              <a:rPr lang="fa-IR" dirty="0" smtClean="0"/>
              <a:t>پرداخت.ازجمله فرصت های سرمایه گذاری موجودمیتوان به سپرده های بانکی،سهام،ابزارهای مالی</a:t>
            </a:r>
          </a:p>
          <a:p>
            <a:pPr marL="0" indent="0" algn="r" rtl="1">
              <a:buNone/>
            </a:pPr>
            <a:r>
              <a:rPr lang="fa-IR" dirty="0" smtClean="0"/>
              <a:t>اسلامی ماننداوراق مشارکت وابزارهای مشتقه اشاره نمود.سپرده های بانکی نرخ سودمشخصی دارندوبنا</a:t>
            </a:r>
          </a:p>
          <a:p>
            <a:pPr marL="0" indent="0" algn="r" rtl="1">
              <a:buNone/>
            </a:pPr>
            <a:r>
              <a:rPr lang="fa-IR" dirty="0" smtClean="0"/>
              <a:t>براین برای سرمایه گذارخطری(ریسک)ندارند.ولی درصورت افزایش درنرخ تورم،میدان سوددریافتی </a:t>
            </a:r>
          </a:p>
          <a:p>
            <a:pPr marL="0" indent="0" algn="r" rtl="1">
              <a:buNone/>
            </a:pPr>
            <a:r>
              <a:rPr lang="fa-IR" dirty="0" smtClean="0"/>
              <a:t>سرمایه گذارنرخ سودواقعی وی کاهش خواهدیافت.سهام،بیانگرمالکیت دریک شرکت میباشدبه طورمعمول</a:t>
            </a:r>
          </a:p>
          <a:p>
            <a:pPr marL="0" indent="0" algn="r" rtl="1">
              <a:buNone/>
            </a:pPr>
            <a:r>
              <a:rPr lang="fa-IR" dirty="0" smtClean="0"/>
              <a:t>نرخ بازده موردانتظارسهام زیادمیباشداماخطرمرتبط باسرمایه گذاری نیززیاد می باشد.</a:t>
            </a:r>
          </a:p>
          <a:p>
            <a:pPr marL="0" indent="0" algn="r" rtl="1">
              <a:buNone/>
            </a:pPr>
            <a:r>
              <a:rPr lang="fa-IR" dirty="0" smtClean="0"/>
              <a:t> </a:t>
            </a:r>
          </a:p>
        </p:txBody>
      </p:sp>
    </p:spTree>
    <p:extLst>
      <p:ext uri="{BB962C8B-B14F-4D97-AF65-F5344CB8AC3E}">
        <p14:creationId xmlns:p14="http://schemas.microsoft.com/office/powerpoint/2010/main" val="146707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تعیین استراتژی</a:t>
            </a:r>
            <a:endParaRPr lang="en-US" dirty="0"/>
          </a:p>
        </p:txBody>
      </p:sp>
      <p:sp>
        <p:nvSpPr>
          <p:cNvPr id="3" name="Content Placeholder 2"/>
          <p:cNvSpPr>
            <a:spLocks noGrp="1"/>
          </p:cNvSpPr>
          <p:nvPr>
            <p:ph idx="1"/>
          </p:nvPr>
        </p:nvSpPr>
        <p:spPr>
          <a:xfrm>
            <a:off x="0" y="1748580"/>
            <a:ext cx="12192000" cy="5109419"/>
          </a:xfrm>
        </p:spPr>
        <p:txBody>
          <a:bodyPr/>
          <a:lstStyle/>
          <a:p>
            <a:pPr algn="r" rtl="1"/>
            <a:r>
              <a:rPr lang="fa-IR" dirty="0" smtClean="0"/>
              <a:t>مرحله بعدی درفرایندسرمایه گذاری،بهبنه سازی ابزارهای مختلف سرمایه گذاری باتوجه به ویژگی </a:t>
            </a:r>
          </a:p>
          <a:p>
            <a:pPr marL="0" indent="0" algn="r" rtl="1">
              <a:buNone/>
            </a:pPr>
            <a:r>
              <a:rPr lang="fa-IR" dirty="0" smtClean="0"/>
              <a:t>های شخصیتی سرمایه گذاراست.به طورکلی،سرمایه گذاران به دنبال استراتژی سرمایه گذاری هستندکه</a:t>
            </a:r>
          </a:p>
          <a:p>
            <a:pPr marL="0" indent="0" algn="r" rtl="1">
              <a:buNone/>
            </a:pPr>
            <a:r>
              <a:rPr lang="fa-IR" dirty="0" smtClean="0"/>
              <a:t>حداکثربازده موردانتظارممکن،باتوجه به محدودیت هایی همچون جریان وجوه نقد،سطح خطروسایرمتغیر</a:t>
            </a:r>
          </a:p>
          <a:p>
            <a:pPr marL="0" indent="0" algn="r" rtl="1">
              <a:buNone/>
            </a:pPr>
            <a:r>
              <a:rPr lang="fa-IR" dirty="0" smtClean="0"/>
              <a:t>های مهم(مانندنقدینگی)رافراهم کند.</a:t>
            </a:r>
          </a:p>
          <a:p>
            <a:pPr marL="0" indent="0" algn="r" rtl="1">
              <a:buNone/>
            </a:pPr>
            <a:r>
              <a:rPr lang="fa-IR" dirty="0" smtClean="0"/>
              <a:t>تخصیص دارایی هابه معنای تقسیم پرتفوی سرمایه گذاری بین انواع مختلف دارای هامانندوجه نقد،اوراق</a:t>
            </a:r>
          </a:p>
          <a:p>
            <a:pPr marL="0" indent="0" algn="r" rtl="1">
              <a:buNone/>
            </a:pPr>
            <a:r>
              <a:rPr lang="fa-IR" dirty="0" smtClean="0"/>
              <a:t>مشارکت،سهام و...میباشد.تخصیص دارایی هانقش کلیدی درمدیریت سرمایه گذاری ایفامیکند.به طور</a:t>
            </a:r>
          </a:p>
          <a:p>
            <a:pPr marL="0" indent="0" algn="r" rtl="1">
              <a:buNone/>
            </a:pPr>
            <a:r>
              <a:rPr lang="fa-IR" dirty="0" smtClean="0"/>
              <a:t>معمول ارزش انواع مختلف دارایی هادریک جهت حرکت نمیکندواین مسئله باعث میشودکه باانتخاب انواع مختلف دارایی هادارایی های مالی،خطرپرتفوی کاهش یابد.درمرحله بعدبایدمشخص کردکه دقیقاکدام</a:t>
            </a:r>
          </a:p>
          <a:p>
            <a:pPr marL="0" indent="0" algn="r" rtl="1">
              <a:buNone/>
            </a:pPr>
            <a:r>
              <a:rPr lang="fa-IR" dirty="0" smtClean="0"/>
              <a:t>دارایی مالی رابایدانتخاب کرد.برای مثال بایدمشخص شودکه سهام کدام شرکت انتخاب شود.</a:t>
            </a:r>
          </a:p>
          <a:p>
            <a:pPr marL="0" indent="0" algn="r" rtl="1">
              <a:buNone/>
            </a:pPr>
            <a:endParaRPr lang="fa-IR" dirty="0" smtClean="0"/>
          </a:p>
          <a:p>
            <a:pPr marL="0" indent="0" algn="r" rtl="1">
              <a:buNone/>
            </a:pPr>
            <a:endParaRPr lang="fa-IR" dirty="0" smtClean="0"/>
          </a:p>
        </p:txBody>
      </p:sp>
      <p:pic>
        <p:nvPicPr>
          <p:cNvPr id="4" name="Picture 3"/>
          <p:cNvPicPr>
            <a:picLocks noChangeAspect="1"/>
          </p:cNvPicPr>
          <p:nvPr/>
        </p:nvPicPr>
        <p:blipFill>
          <a:blip r:embed="rId2"/>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24629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اجرای استراتژی</a:t>
            </a:r>
            <a:endParaRPr lang="en-US" dirty="0"/>
          </a:p>
        </p:txBody>
      </p:sp>
      <p:sp>
        <p:nvSpPr>
          <p:cNvPr id="3" name="Content Placeholder 2"/>
          <p:cNvSpPr>
            <a:spLocks noGrp="1"/>
          </p:cNvSpPr>
          <p:nvPr>
            <p:ph idx="1"/>
          </p:nvPr>
        </p:nvSpPr>
        <p:spPr>
          <a:xfrm>
            <a:off x="605308" y="1825625"/>
            <a:ext cx="11062952" cy="4845632"/>
          </a:xfrm>
        </p:spPr>
        <p:txBody>
          <a:bodyPr/>
          <a:lstStyle/>
          <a:p>
            <a:pPr algn="r" rtl="1"/>
            <a:endParaRPr lang="fa-IR" dirty="0" smtClean="0"/>
          </a:p>
          <a:p>
            <a:pPr algn="r" rtl="1"/>
            <a:endParaRPr lang="fa-IR" dirty="0"/>
          </a:p>
          <a:p>
            <a:pPr algn="r" rtl="1"/>
            <a:r>
              <a:rPr lang="fa-IR" dirty="0" smtClean="0"/>
              <a:t>بعدازاینکه استراتژی سرمایه گذاری تعیین شد،تصمیمات راجع به </a:t>
            </a:r>
            <a:r>
              <a:rPr lang="fa-IR" dirty="0"/>
              <a:t>تخصیص </a:t>
            </a:r>
            <a:r>
              <a:rPr lang="fa-IR" dirty="0" smtClean="0"/>
              <a:t>دارایی هااجراشده </a:t>
            </a:r>
            <a:r>
              <a:rPr lang="fa-IR" dirty="0"/>
              <a:t>واوراق بهادارموردنظرانتخاب </a:t>
            </a:r>
            <a:r>
              <a:rPr lang="fa-IR" dirty="0" smtClean="0"/>
              <a:t>میشوداجرای موفق استراتژی درعمل دشوارمیباشد،به خصوص زمانی که ترکیب پرتفوی بطور مداوم تغییرمیکند. یکی از مشکلات پیش رو هزینه های مبادلاتی است. تغییر در ترکیب پرتفوی هزینه براست زیرابرای خریدوفروش اوراق بهادار بایدهزینه های مرتبط با کارمزد کارگزای،مالیات وسایر هزینه ها را متقبل شد.</a:t>
            </a:r>
          </a:p>
        </p:txBody>
      </p:sp>
      <p:pic>
        <p:nvPicPr>
          <p:cNvPr id="4" name="Picture 3"/>
          <p:cNvPicPr>
            <a:picLocks noChangeAspect="1"/>
          </p:cNvPicPr>
          <p:nvPr/>
        </p:nvPicPr>
        <p:blipFill>
          <a:blip r:embed="rId2"/>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114341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نظارت براستراتژی</a:t>
            </a:r>
            <a:endParaRPr lang="en-US" dirty="0"/>
          </a:p>
        </p:txBody>
      </p:sp>
      <p:sp>
        <p:nvSpPr>
          <p:cNvPr id="3" name="Content Placeholder 2"/>
          <p:cNvSpPr>
            <a:spLocks noGrp="1"/>
          </p:cNvSpPr>
          <p:nvPr>
            <p:ph idx="1"/>
          </p:nvPr>
        </p:nvSpPr>
        <p:spPr/>
        <p:txBody>
          <a:bodyPr/>
          <a:lstStyle/>
          <a:p>
            <a:pPr algn="r" rtl="1"/>
            <a:endParaRPr lang="fa-IR" dirty="0" smtClean="0"/>
          </a:p>
          <a:p>
            <a:pPr algn="r" rtl="1"/>
            <a:r>
              <a:rPr lang="fa-IR" dirty="0" smtClean="0"/>
              <a:t>زمانی که فرایند سرمایه گذاری شروع میشود ضروری است رویکرد سرمایه گذاری را به صورت دوره ای ارزیابی کنیم.این نظارت ضروری است زیرا شرایط اقتصاد و بازارهای مالی،قوانین مالیاتی وقوانین بورس اوراق بهادار تغییرمی کندوسایر رویدادها،اهداف سرمایه گذاری راتغییر میدهد.بنابراین همواره باید بر فرایندسرمایه گذاری نظارت داشت ونسبت به تغییر شرایط ورویکردهای سرمایه گذاران هوشیار بود.</a:t>
            </a:r>
            <a:endParaRPr lang="en-US" dirty="0"/>
          </a:p>
        </p:txBody>
      </p:sp>
      <p:pic>
        <p:nvPicPr>
          <p:cNvPr id="4" name="Picture 3"/>
          <p:cNvPicPr>
            <a:picLocks noChangeAspect="1"/>
          </p:cNvPicPr>
          <p:nvPr/>
        </p:nvPicPr>
        <p:blipFill>
          <a:blip r:embed="rId2"/>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266766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مؤسسات وبازارهای مالی</a:t>
            </a:r>
            <a:endParaRPr lang="en-US" dirty="0"/>
          </a:p>
        </p:txBody>
      </p:sp>
      <p:sp>
        <p:nvSpPr>
          <p:cNvPr id="3" name="Content Placeholder 2"/>
          <p:cNvSpPr>
            <a:spLocks noGrp="1"/>
          </p:cNvSpPr>
          <p:nvPr>
            <p:ph idx="1"/>
          </p:nvPr>
        </p:nvSpPr>
        <p:spPr/>
        <p:txBody>
          <a:bodyPr/>
          <a:lstStyle/>
          <a:p>
            <a:pPr marL="0" indent="0" algn="r" rtl="1">
              <a:buNone/>
            </a:pPr>
            <a:r>
              <a:rPr lang="fa-IR" dirty="0" smtClean="0"/>
              <a:t>بیش تر شرکت های موفق به طور پیوسته در جستجوی منابع مالی جدید هستند.این شرکت ها می توانند وجوه مورد نیازخودراازمنابع بیرونی تامین کنند.اولین منبع ازطریق مراجعه به مؤسسات مالی امکان پذیر است.</a:t>
            </a:r>
          </a:p>
          <a:p>
            <a:pPr algn="r" rtl="1"/>
            <a:endParaRPr lang="fa-IR" dirty="0"/>
          </a:p>
          <a:p>
            <a:pPr marL="0" indent="0" algn="r" rtl="1">
              <a:buNone/>
            </a:pPr>
            <a:r>
              <a:rPr lang="fa-IR" dirty="0" smtClean="0"/>
              <a:t>بطوری که پس اندازهارا جمع آوری می کنندوآن ها را به افرادیا مؤسساتی که به آن وجوه نیازدارندانتقال می دهند.</a:t>
            </a:r>
          </a:p>
          <a:p>
            <a:pPr marL="0" indent="0" algn="r" rtl="1">
              <a:buNone/>
            </a:pPr>
            <a:r>
              <a:rPr lang="fa-IR" dirty="0" smtClean="0"/>
              <a:t>دومین منبع ازطریق مراجعه به بازارهای مالی امکان پذیر است.بازارهای مالی،بازارهایی ساختاریافته هستندکه عرضه کنندگان ومتقاضیان وجوه به معامله با یکدیگر می پردازند.</a:t>
            </a:r>
            <a:endParaRPr lang="en-US" dirty="0"/>
          </a:p>
        </p:txBody>
      </p:sp>
      <p:pic>
        <p:nvPicPr>
          <p:cNvPr id="4" name="Picture 3"/>
          <p:cNvPicPr>
            <a:picLocks noChangeAspect="1"/>
          </p:cNvPicPr>
          <p:nvPr/>
        </p:nvPicPr>
        <p:blipFill>
          <a:blip r:embed="rId2"/>
          <a:stretch>
            <a:fillRect/>
          </a:stretch>
        </p:blipFill>
        <p:spPr>
          <a:xfrm>
            <a:off x="9640676" y="423017"/>
            <a:ext cx="1713124" cy="1267671"/>
          </a:xfrm>
          <a:prstGeom prst="rect">
            <a:avLst/>
          </a:prstGeom>
        </p:spPr>
      </p:pic>
    </p:spTree>
    <p:extLst>
      <p:ext uri="{BB962C8B-B14F-4D97-AF65-F5344CB8AC3E}">
        <p14:creationId xmlns:p14="http://schemas.microsoft.com/office/powerpoint/2010/main" val="2217802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642</Words>
  <Application>Microsoft Office PowerPoint</Application>
  <PresentationFormat>Widescreen</PresentationFormat>
  <Paragraphs>71</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آموزشکده فنی وحرفه ای امام خمینی(ره) قائنات</vt:lpstr>
      <vt:lpstr>مبانی سرمایه گذاری                       </vt:lpstr>
      <vt:lpstr>                 فرایند سرمایه گذاری</vt:lpstr>
      <vt:lpstr>                   ویژگی های سرمایه گذار</vt:lpstr>
      <vt:lpstr>ابزارسرمایه گذاری</vt:lpstr>
      <vt:lpstr>                    تعیین استراتژی</vt:lpstr>
      <vt:lpstr>                   اجرای استراتژی</vt:lpstr>
      <vt:lpstr>                    نظارت براستراتژی</vt:lpstr>
      <vt:lpstr>                   مؤسسات وبازارهای مالی</vt:lpstr>
      <vt:lpstr>                   مهم ترین مؤسسات مالی</vt:lpstr>
      <vt:lpstr>               کلیپ آموزشی سهام چیست     </vt:lpstr>
      <vt:lpstr>                   فعالیت های عملی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آموزشکده فنی وحرفه ای امام خمینی(ره) قائنات</dc:title>
  <dc:creator>hoseinn</dc:creator>
  <cp:lastModifiedBy>hoseinn</cp:lastModifiedBy>
  <cp:revision>22</cp:revision>
  <dcterms:created xsi:type="dcterms:W3CDTF">2020-03-19T12:09:35Z</dcterms:created>
  <dcterms:modified xsi:type="dcterms:W3CDTF">2020-03-19T19:43:55Z</dcterms:modified>
</cp:coreProperties>
</file>