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57" r:id="rId4"/>
    <p:sldId id="260" r:id="rId5"/>
    <p:sldId id="258"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4660"/>
  </p:normalViewPr>
  <p:slideViewPr>
    <p:cSldViewPr snapToGrid="0">
      <p:cViewPr varScale="1">
        <p:scale>
          <a:sx n="69" d="100"/>
          <a:sy n="69" d="100"/>
        </p:scale>
        <p:origin x="8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3/21/2020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3/21/2020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3/21/2020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3/21/2020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3/21/2020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3/21/2020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3/21/2020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3/21/2020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3/21/2020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sz="6000" dirty="0"/>
              <a:t>آموزشکده فنی وحرفه ای امام خمینی(ره) قائنات</a:t>
            </a:r>
            <a:endParaRPr lang="en-US" sz="6000" dirty="0"/>
          </a:p>
        </p:txBody>
      </p:sp>
      <p:sp>
        <p:nvSpPr>
          <p:cNvPr id="3" name="Subtitle 2"/>
          <p:cNvSpPr>
            <a:spLocks noGrp="1"/>
          </p:cNvSpPr>
          <p:nvPr>
            <p:ph type="subTitle" idx="1"/>
          </p:nvPr>
        </p:nvSpPr>
        <p:spPr/>
        <p:txBody>
          <a:bodyPr/>
          <a:lstStyle/>
          <a:p>
            <a:r>
              <a:rPr lang="fa-IR" dirty="0" smtClean="0"/>
              <a:t>نام درس:آشنایی بابورس واوراق بهادار-فایل دوم</a:t>
            </a:r>
          </a:p>
          <a:p>
            <a:r>
              <a:rPr lang="fa-IR" dirty="0" smtClean="0"/>
              <a:t>نام مدرس:زینب سمندری</a:t>
            </a:r>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78816" y="257577"/>
            <a:ext cx="2756079" cy="1983347"/>
          </a:xfrm>
          <a:prstGeom prst="rect">
            <a:avLst/>
          </a:prstGeom>
          <a:noFill/>
          <a:ln>
            <a:noFill/>
          </a:ln>
        </p:spPr>
      </p:pic>
    </p:spTree>
    <p:extLst>
      <p:ext uri="{BB962C8B-B14F-4D97-AF65-F5344CB8AC3E}">
        <p14:creationId xmlns:p14="http://schemas.microsoft.com/office/powerpoint/2010/main" val="4509866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dirty="0" smtClean="0"/>
              <a:t>                  بازارهای بورس اوراق بهادار تهران</a:t>
            </a:r>
            <a:endParaRPr lang="en-US" dirty="0"/>
          </a:p>
        </p:txBody>
      </p:sp>
      <p:sp>
        <p:nvSpPr>
          <p:cNvPr id="3" name="Content Placeholder 2"/>
          <p:cNvSpPr>
            <a:spLocks noGrp="1"/>
          </p:cNvSpPr>
          <p:nvPr>
            <p:ph idx="1"/>
          </p:nvPr>
        </p:nvSpPr>
        <p:spPr/>
        <p:txBody>
          <a:bodyPr/>
          <a:lstStyle/>
          <a:p>
            <a:pPr algn="r" rtl="1"/>
            <a:r>
              <a:rPr lang="fa-IR" dirty="0" smtClean="0"/>
              <a:t>بورس اوراق بهادار تهران دارای دوبازار اول ودوم می باشد.</a:t>
            </a:r>
          </a:p>
          <a:p>
            <a:pPr algn="r" rtl="1"/>
            <a:r>
              <a:rPr lang="fa-IR" dirty="0" smtClean="0"/>
              <a:t>بازار اول ازدو تابلوی اصلی وفرعی تشکیل شده است.پذیرش سهام عادی دربورس،صرفا دریکی ازتابلوهای بازاراول یادربازار دوم صورت می پذیرد.متقاضی در صورت دارا بودن شرایط عمومی پذیرش سهام عادی،باتوجه به شرایط خاص پذیرش سهام درهریک ازاین بازارها بایستی تقاضای پذیرش خود درتابلو اصلی یا فرعی بازار اول،ویا دربازار دوم ،به بورس ارایه نماید.</a:t>
            </a:r>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09148" y="689019"/>
            <a:ext cx="2163652" cy="1596981"/>
          </a:xfrm>
          <a:prstGeom prst="rect">
            <a:avLst/>
          </a:prstGeom>
          <a:noFill/>
          <a:ln>
            <a:noFill/>
          </a:ln>
        </p:spPr>
      </p:pic>
    </p:spTree>
    <p:extLst>
      <p:ext uri="{BB962C8B-B14F-4D97-AF65-F5344CB8AC3E}">
        <p14:creationId xmlns:p14="http://schemas.microsoft.com/office/powerpoint/2010/main" val="42382577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              درباره لوگوی بورس تهران</a:t>
            </a:r>
            <a:endParaRPr lang="en-US" dirty="0"/>
          </a:p>
        </p:txBody>
      </p:sp>
      <p:sp>
        <p:nvSpPr>
          <p:cNvPr id="3" name="Content Placeholder 2"/>
          <p:cNvSpPr>
            <a:spLocks noGrp="1"/>
          </p:cNvSpPr>
          <p:nvPr>
            <p:ph idx="1"/>
          </p:nvPr>
        </p:nvSpPr>
        <p:spPr/>
        <p:txBody>
          <a:bodyPr/>
          <a:lstStyle/>
          <a:p>
            <a:pPr algn="r" rtl="1"/>
            <a:r>
              <a:rPr lang="fa-IR" dirty="0" smtClean="0"/>
              <a:t>لوگوی بورس تهران برگرفته ازیک نشان برنجی مربوط به دوره هخامنشیان است که دراستان لرستان کشف شده است.</a:t>
            </a:r>
          </a:p>
          <a:p>
            <a:pPr algn="r" rtl="1"/>
            <a:r>
              <a:rPr lang="fa-IR" dirty="0" smtClean="0"/>
              <a:t>دراین لوگو جهارانسان دست دردست یکدیگر (اتحادو همکاری) دردرون دایره ای قرار دارندکه نشان گر دنیا است.</a:t>
            </a:r>
          </a:p>
          <a:p>
            <a:pPr algn="r" rtl="1"/>
            <a:r>
              <a:rPr lang="fa-IR" dirty="0" smtClean="0"/>
              <a:t>دنیایی که براساس افسانه های قدیمی،ایران برروی شاخ دو گاو قرار دارد؛که خود نشانه ثروت و بهره وری هستند.</a:t>
            </a:r>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09148" y="689019"/>
            <a:ext cx="2163652" cy="1596981"/>
          </a:xfrm>
          <a:prstGeom prst="rect">
            <a:avLst/>
          </a:prstGeom>
          <a:noFill/>
          <a:ln>
            <a:noFill/>
          </a:ln>
        </p:spPr>
      </p:pic>
    </p:spTree>
    <p:extLst>
      <p:ext uri="{BB962C8B-B14F-4D97-AF65-F5344CB8AC3E}">
        <p14:creationId xmlns:p14="http://schemas.microsoft.com/office/powerpoint/2010/main" val="1836377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                لوگوی بورس تهران</a:t>
            </a:r>
            <a:endParaRPr lang="en-US" dirty="0"/>
          </a:p>
        </p:txBody>
      </p:sp>
      <p:pic>
        <p:nvPicPr>
          <p:cNvPr id="5" name="Content Placeholder 4" descr="&lt;strong&gt;بورس&lt;/strong&gt; - ویکی‌پدیا، دانشنامهٔ آزاد"/>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71455" y="2286000"/>
            <a:ext cx="4572000" cy="4225636"/>
          </a:xfrm>
        </p:spPr>
      </p:pic>
      <p:pic>
        <p:nvPicPr>
          <p:cNvPr id="4" name="Pictur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809148" y="689019"/>
            <a:ext cx="2163652" cy="1596981"/>
          </a:xfrm>
          <a:prstGeom prst="rect">
            <a:avLst/>
          </a:prstGeom>
          <a:noFill/>
          <a:ln>
            <a:noFill/>
          </a:ln>
        </p:spPr>
      </p:pic>
    </p:spTree>
    <p:extLst>
      <p:ext uri="{BB962C8B-B14F-4D97-AF65-F5344CB8AC3E}">
        <p14:creationId xmlns:p14="http://schemas.microsoft.com/office/powerpoint/2010/main" val="22449457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                 فرایند انجام معاملات </a:t>
            </a:r>
            <a:br>
              <a:rPr lang="fa-IR" dirty="0" smtClean="0"/>
            </a:br>
            <a:r>
              <a:rPr lang="fa-IR" dirty="0"/>
              <a:t> </a:t>
            </a:r>
            <a:r>
              <a:rPr lang="fa-IR" dirty="0" smtClean="0"/>
              <a:t>               دربورس اوراق بهادار</a:t>
            </a:r>
            <a:endParaRPr lang="en-US" dirty="0"/>
          </a:p>
        </p:txBody>
      </p:sp>
      <p:sp>
        <p:nvSpPr>
          <p:cNvPr id="3" name="Content Placeholder 2"/>
          <p:cNvSpPr>
            <a:spLocks noGrp="1"/>
          </p:cNvSpPr>
          <p:nvPr>
            <p:ph idx="1"/>
          </p:nvPr>
        </p:nvSpPr>
        <p:spPr/>
        <p:txBody>
          <a:bodyPr/>
          <a:lstStyle/>
          <a:p>
            <a:pPr algn="r" rtl="1"/>
            <a:endParaRPr lang="fa-IR" dirty="0" smtClean="0"/>
          </a:p>
          <a:p>
            <a:pPr algn="r" rtl="1"/>
            <a:endParaRPr lang="fa-IR" dirty="0"/>
          </a:p>
          <a:p>
            <a:pPr algn="r" rtl="1"/>
            <a:r>
              <a:rPr lang="fa-IR" sz="2800" dirty="0" smtClean="0"/>
              <a:t>معاملات اوراق بهادار طی یک جلسه معاملاتی در روزهای شنبه تا چهارشنبه هرهفته به استثنای روزهای تعطیل رسمی ازساعت 9 صبح تا 12:30 انجام می شود.</a:t>
            </a:r>
            <a:endParaRPr lang="en-US" sz="2800"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09148" y="689019"/>
            <a:ext cx="2163652" cy="1596981"/>
          </a:xfrm>
          <a:prstGeom prst="rect">
            <a:avLst/>
          </a:prstGeom>
          <a:noFill/>
          <a:ln>
            <a:noFill/>
          </a:ln>
        </p:spPr>
      </p:pic>
    </p:spTree>
    <p:extLst>
      <p:ext uri="{BB962C8B-B14F-4D97-AF65-F5344CB8AC3E}">
        <p14:creationId xmlns:p14="http://schemas.microsoft.com/office/powerpoint/2010/main" val="29987281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               مراحل انجام معاملات </a:t>
            </a:r>
            <a:br>
              <a:rPr lang="fa-IR" dirty="0" smtClean="0"/>
            </a:br>
            <a:r>
              <a:rPr lang="fa-IR" dirty="0"/>
              <a:t> </a:t>
            </a:r>
            <a:r>
              <a:rPr lang="fa-IR" dirty="0" smtClean="0"/>
              <a:t>                   اوراق بهادار</a:t>
            </a:r>
            <a:endParaRPr lang="en-US" dirty="0"/>
          </a:p>
        </p:txBody>
      </p:sp>
      <p:sp>
        <p:nvSpPr>
          <p:cNvPr id="3" name="Content Placeholder 2"/>
          <p:cNvSpPr>
            <a:spLocks noGrp="1"/>
          </p:cNvSpPr>
          <p:nvPr>
            <p:ph idx="1"/>
          </p:nvPr>
        </p:nvSpPr>
        <p:spPr/>
        <p:txBody>
          <a:bodyPr/>
          <a:lstStyle/>
          <a:p>
            <a:pPr marL="457200" indent="-457200" algn="r" rtl="1">
              <a:buFont typeface="+mj-lt"/>
              <a:buAutoNum type="arabicPeriod"/>
            </a:pPr>
            <a:r>
              <a:rPr lang="fa-IR" dirty="0" smtClean="0"/>
              <a:t> مرحله پیش گشایش</a:t>
            </a:r>
          </a:p>
          <a:p>
            <a:pPr marL="457200" indent="-457200" algn="r" rtl="1">
              <a:buFont typeface="+mj-lt"/>
              <a:buAutoNum type="arabicPeriod"/>
            </a:pPr>
            <a:r>
              <a:rPr lang="fa-IR" dirty="0" smtClean="0"/>
              <a:t>مرحله ی گشایش</a:t>
            </a:r>
          </a:p>
          <a:p>
            <a:pPr marL="457200" indent="-457200" algn="r" rtl="1">
              <a:buFont typeface="+mj-lt"/>
              <a:buAutoNum type="arabicPeriod"/>
            </a:pPr>
            <a:r>
              <a:rPr lang="fa-IR" dirty="0" smtClean="0"/>
              <a:t>مرحله ی حراج پیوسته</a:t>
            </a:r>
          </a:p>
          <a:p>
            <a:pPr marL="457200" indent="-457200" algn="r" rtl="1">
              <a:buFont typeface="+mj-lt"/>
              <a:buAutoNum type="arabicPeriod"/>
            </a:pPr>
            <a:r>
              <a:rPr lang="fa-IR" dirty="0" smtClean="0"/>
              <a:t>مرحله حراج ناپیوسته پایانی</a:t>
            </a:r>
          </a:p>
          <a:p>
            <a:pPr marL="457200" indent="-457200" algn="r" rtl="1">
              <a:buFont typeface="+mj-lt"/>
              <a:buAutoNum type="arabicPeriod"/>
            </a:pPr>
            <a:r>
              <a:rPr lang="fa-IR" dirty="0" smtClean="0"/>
              <a:t>مرحله معاملات پایاتی</a:t>
            </a:r>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09148" y="689019"/>
            <a:ext cx="2163652" cy="1596981"/>
          </a:xfrm>
          <a:prstGeom prst="rect">
            <a:avLst/>
          </a:prstGeom>
          <a:noFill/>
          <a:ln>
            <a:noFill/>
          </a:ln>
        </p:spPr>
      </p:pic>
    </p:spTree>
    <p:extLst>
      <p:ext uri="{BB962C8B-B14F-4D97-AF65-F5344CB8AC3E}">
        <p14:creationId xmlns:p14="http://schemas.microsoft.com/office/powerpoint/2010/main" val="4289529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                  مرحله پیش گشایش</a:t>
            </a:r>
            <a:endParaRPr lang="en-US" dirty="0"/>
          </a:p>
        </p:txBody>
      </p:sp>
      <p:sp>
        <p:nvSpPr>
          <p:cNvPr id="3" name="Content Placeholder 2"/>
          <p:cNvSpPr>
            <a:spLocks noGrp="1"/>
          </p:cNvSpPr>
          <p:nvPr>
            <p:ph idx="1"/>
          </p:nvPr>
        </p:nvSpPr>
        <p:spPr/>
        <p:txBody>
          <a:bodyPr/>
          <a:lstStyle/>
          <a:p>
            <a:pPr marL="0" indent="0" algn="r" rtl="1">
              <a:buNone/>
            </a:pPr>
            <a:r>
              <a:rPr lang="fa-IR" dirty="0" smtClean="0"/>
              <a:t> </a:t>
            </a:r>
          </a:p>
          <a:p>
            <a:pPr marL="0" indent="0" algn="r" rtl="1">
              <a:buNone/>
            </a:pPr>
            <a:endParaRPr lang="fa-IR" dirty="0"/>
          </a:p>
          <a:p>
            <a:pPr marL="0" indent="0" algn="r" rtl="1">
              <a:buNone/>
            </a:pPr>
            <a:r>
              <a:rPr lang="fa-IR" dirty="0" smtClean="0"/>
              <a:t>این مرحله 30 دقیقه قبل ازشروع معاملات است که درآن امکان ورود،تغییر یا حذف سفارش وجوددارد،اما معامله ای انجام نمی شود</a:t>
            </a:r>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09148" y="689019"/>
            <a:ext cx="2163652" cy="1596981"/>
          </a:xfrm>
          <a:prstGeom prst="rect">
            <a:avLst/>
          </a:prstGeom>
          <a:noFill/>
          <a:ln>
            <a:noFill/>
          </a:ln>
        </p:spPr>
      </p:pic>
    </p:spTree>
    <p:extLst>
      <p:ext uri="{BB962C8B-B14F-4D97-AF65-F5344CB8AC3E}">
        <p14:creationId xmlns:p14="http://schemas.microsoft.com/office/powerpoint/2010/main" val="3452646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              مرحله ی گشایش</a:t>
            </a:r>
            <a:endParaRPr lang="en-US" dirty="0"/>
          </a:p>
        </p:txBody>
      </p:sp>
      <p:sp>
        <p:nvSpPr>
          <p:cNvPr id="3" name="Content Placeholder 2"/>
          <p:cNvSpPr>
            <a:spLocks noGrp="1"/>
          </p:cNvSpPr>
          <p:nvPr>
            <p:ph idx="1"/>
          </p:nvPr>
        </p:nvSpPr>
        <p:spPr/>
        <p:txBody>
          <a:bodyPr/>
          <a:lstStyle/>
          <a:p>
            <a:pPr marL="0" indent="0" algn="r" rtl="1">
              <a:buNone/>
            </a:pPr>
            <a:endParaRPr lang="fa-IR" dirty="0" smtClean="0"/>
          </a:p>
          <a:p>
            <a:pPr algn="r" rtl="1"/>
            <a:endParaRPr lang="fa-IR" dirty="0"/>
          </a:p>
          <a:p>
            <a:pPr algn="r" rtl="1"/>
            <a:r>
              <a:rPr lang="fa-IR" dirty="0" smtClean="0"/>
              <a:t>این مرحله بلافاصله پس از مرحله ی پیش گشایش است ودرآن سفارش های موجود در سامانه ی معاملات براساس سازوکار حراج ناپیوسته و دردامنهی نوسان روزانه ی قیمت انجام می شود.</a:t>
            </a:r>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09148" y="689019"/>
            <a:ext cx="2163652" cy="1596981"/>
          </a:xfrm>
          <a:prstGeom prst="rect">
            <a:avLst/>
          </a:prstGeom>
          <a:noFill/>
          <a:ln>
            <a:noFill/>
          </a:ln>
        </p:spPr>
      </p:pic>
    </p:spTree>
    <p:extLst>
      <p:ext uri="{BB962C8B-B14F-4D97-AF65-F5344CB8AC3E}">
        <p14:creationId xmlns:p14="http://schemas.microsoft.com/office/powerpoint/2010/main" val="20175856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              مرحله حراج پیوسته</a:t>
            </a:r>
            <a:endParaRPr lang="en-US" dirty="0"/>
          </a:p>
        </p:txBody>
      </p:sp>
      <p:sp>
        <p:nvSpPr>
          <p:cNvPr id="3" name="Content Placeholder 2"/>
          <p:cNvSpPr>
            <a:spLocks noGrp="1"/>
          </p:cNvSpPr>
          <p:nvPr>
            <p:ph idx="1"/>
          </p:nvPr>
        </p:nvSpPr>
        <p:spPr/>
        <p:txBody>
          <a:bodyPr/>
          <a:lstStyle/>
          <a:p>
            <a:pPr algn="r" rtl="1"/>
            <a:endParaRPr lang="fa-IR" dirty="0" smtClean="0"/>
          </a:p>
          <a:p>
            <a:pPr algn="r" rtl="1"/>
            <a:r>
              <a:rPr lang="fa-IR" dirty="0" smtClean="0"/>
              <a:t>این مرحله پس از انجام مرحله ی گشایش شروع ومعاملات براساس حراج پیوسته انجام می شود</a:t>
            </a:r>
          </a:p>
          <a:p>
            <a:pPr algn="r" rtl="1"/>
            <a:endParaRPr lang="fa-IR" dirty="0"/>
          </a:p>
          <a:p>
            <a:pPr algn="r" rtl="1">
              <a:buFont typeface="Wingdings" panose="05000000000000000000" pitchFamily="2" charset="2"/>
              <a:buChar char="v"/>
            </a:pPr>
            <a:r>
              <a:rPr lang="fa-IR" dirty="0" smtClean="0"/>
              <a:t>حراج پیوسته شیوه ای است که براساس آن به محض تطبیق قیمت سفارش های واردشده به سامانه ی معاملاتی،معامله انجام می شود.</a:t>
            </a:r>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09148" y="689019"/>
            <a:ext cx="2163652" cy="1596981"/>
          </a:xfrm>
          <a:prstGeom prst="rect">
            <a:avLst/>
          </a:prstGeom>
          <a:noFill/>
          <a:ln>
            <a:noFill/>
          </a:ln>
        </p:spPr>
      </p:pic>
    </p:spTree>
    <p:extLst>
      <p:ext uri="{BB962C8B-B14F-4D97-AF65-F5344CB8AC3E}">
        <p14:creationId xmlns:p14="http://schemas.microsoft.com/office/powerpoint/2010/main" val="13534893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               مرحله ی حراج ناپیوسته </a:t>
            </a:r>
            <a:br>
              <a:rPr lang="fa-IR" dirty="0" smtClean="0"/>
            </a:br>
            <a:r>
              <a:rPr lang="fa-IR" dirty="0"/>
              <a:t> </a:t>
            </a:r>
            <a:r>
              <a:rPr lang="fa-IR" dirty="0" smtClean="0"/>
              <a:t>               پایانی</a:t>
            </a:r>
            <a:endParaRPr lang="en-US" dirty="0"/>
          </a:p>
        </p:txBody>
      </p:sp>
      <p:sp>
        <p:nvSpPr>
          <p:cNvPr id="3" name="Content Placeholder 2"/>
          <p:cNvSpPr>
            <a:spLocks noGrp="1"/>
          </p:cNvSpPr>
          <p:nvPr>
            <p:ph idx="1"/>
          </p:nvPr>
        </p:nvSpPr>
        <p:spPr/>
        <p:txBody>
          <a:bodyPr/>
          <a:lstStyle/>
          <a:p>
            <a:pPr algn="r" rtl="1"/>
            <a:r>
              <a:rPr lang="fa-IR" dirty="0" smtClean="0"/>
              <a:t>این مرحله بلافاصله پس از خاتمه ی مرحله ی حراج پیوسته و 15 دقیقه قبل از مرحله پایانی شروع و به مدت 15 دقیقه ادامه می یابد.</a:t>
            </a:r>
          </a:p>
          <a:p>
            <a:pPr algn="r" rtl="1"/>
            <a:r>
              <a:rPr lang="fa-IR" dirty="0" smtClean="0"/>
              <a:t>طی این مرحله امکان ورود،تغییر یا حذف سفارش وجود دارد،اما معامله ای انجام نمی شود.</a:t>
            </a:r>
          </a:p>
          <a:p>
            <a:pPr algn="r" rtl="1"/>
            <a:r>
              <a:rPr lang="fa-IR" dirty="0" smtClean="0"/>
              <a:t>درپایان این مرحله سفارش های موجود در سامانه ی معاملات براساس حراج ناپیوسته و در دامنه ی نوسان روزانه ی قیمت اجرا می شود.</a:t>
            </a:r>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09148" y="689019"/>
            <a:ext cx="2163652" cy="1596981"/>
          </a:xfrm>
          <a:prstGeom prst="rect">
            <a:avLst/>
          </a:prstGeom>
          <a:noFill/>
          <a:ln>
            <a:noFill/>
          </a:ln>
        </p:spPr>
      </p:pic>
    </p:spTree>
    <p:extLst>
      <p:ext uri="{BB962C8B-B14F-4D97-AF65-F5344CB8AC3E}">
        <p14:creationId xmlns:p14="http://schemas.microsoft.com/office/powerpoint/2010/main" val="6696284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                  مرحله ی معاملات پایانی</a:t>
            </a:r>
            <a:endParaRPr lang="en-US" dirty="0"/>
          </a:p>
        </p:txBody>
      </p:sp>
      <p:sp>
        <p:nvSpPr>
          <p:cNvPr id="3" name="Content Placeholder 2"/>
          <p:cNvSpPr>
            <a:spLocks noGrp="1"/>
          </p:cNvSpPr>
          <p:nvPr>
            <p:ph idx="1"/>
          </p:nvPr>
        </p:nvSpPr>
        <p:spPr/>
        <p:txBody>
          <a:bodyPr/>
          <a:lstStyle/>
          <a:p>
            <a:pPr algn="r" rtl="1"/>
            <a:endParaRPr lang="fa-IR" dirty="0" smtClean="0"/>
          </a:p>
          <a:p>
            <a:pPr algn="r" rtl="1"/>
            <a:r>
              <a:rPr lang="fa-IR" dirty="0" smtClean="0"/>
              <a:t>15 دقیقه ی پایانی جلسه ی معاملاتی است که طی آن ورود سفارش وانجام معامله با قیمت پایانی امکان پذیر است.</a:t>
            </a:r>
          </a:p>
          <a:p>
            <a:pPr algn="r" rtl="1"/>
            <a:endParaRPr lang="fa-IR" dirty="0"/>
          </a:p>
          <a:p>
            <a:pPr algn="r" rtl="1"/>
            <a:r>
              <a:rPr lang="fa-IR" dirty="0" smtClean="0"/>
              <a:t>معاملات اوراق بهادار ازطریق سامانه ی معاملات وتوسط کارگزاران عضو بورس انجام می شود.</a:t>
            </a:r>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09148" y="689019"/>
            <a:ext cx="2163652" cy="1596981"/>
          </a:xfrm>
          <a:prstGeom prst="rect">
            <a:avLst/>
          </a:prstGeom>
          <a:noFill/>
          <a:ln>
            <a:noFill/>
          </a:ln>
        </p:spPr>
      </p:pic>
    </p:spTree>
    <p:extLst>
      <p:ext uri="{BB962C8B-B14F-4D97-AF65-F5344CB8AC3E}">
        <p14:creationId xmlns:p14="http://schemas.microsoft.com/office/powerpoint/2010/main" val="3615295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                به نام خدا</a:t>
            </a:r>
            <a:endParaRPr lang="en-US" dirty="0"/>
          </a:p>
        </p:txBody>
      </p:sp>
      <p:sp>
        <p:nvSpPr>
          <p:cNvPr id="3" name="Content Placeholder 2"/>
          <p:cNvSpPr>
            <a:spLocks noGrp="1"/>
          </p:cNvSpPr>
          <p:nvPr>
            <p:ph idx="1"/>
          </p:nvPr>
        </p:nvSpPr>
        <p:spPr>
          <a:xfrm>
            <a:off x="1371600" y="2762518"/>
            <a:ext cx="9601200" cy="3581400"/>
          </a:xfrm>
        </p:spPr>
        <p:txBody>
          <a:bodyPr/>
          <a:lstStyle/>
          <a:p>
            <a:pPr algn="r" rtl="1"/>
            <a:r>
              <a:rPr lang="fa-IR" dirty="0"/>
              <a:t>درجلسه پیش مهم ترین مؤسسات مالی </a:t>
            </a:r>
            <a:r>
              <a:rPr lang="fa-IR" dirty="0" smtClean="0"/>
              <a:t>گفته </a:t>
            </a:r>
            <a:r>
              <a:rPr lang="fa-IR" dirty="0"/>
              <a:t>شدکه یک مورد صندوق سرمایه </a:t>
            </a:r>
            <a:r>
              <a:rPr lang="fa-IR" dirty="0" smtClean="0"/>
              <a:t>گذاری مشترک بود</a:t>
            </a:r>
          </a:p>
          <a:p>
            <a:pPr marL="0" indent="0" algn="r" rtl="1">
              <a:buNone/>
            </a:pPr>
            <a:r>
              <a:rPr lang="fa-IR" dirty="0" smtClean="0"/>
              <a:t>و درحال حاضر می خواهیم وضعیت این صندوق های سرمایه گذاری را در بازار ایران بررسی نماییم.</a:t>
            </a:r>
          </a:p>
          <a:p>
            <a:pPr marL="0" indent="0" algn="r" rtl="1">
              <a:buNone/>
            </a:pPr>
            <a:r>
              <a:rPr lang="fa-IR" dirty="0"/>
              <a:t> </a:t>
            </a:r>
            <a:r>
              <a:rPr lang="fa-IR" dirty="0" smtClean="0"/>
              <a:t> </a:t>
            </a:r>
            <a:endParaRPr lang="en-US" dirty="0"/>
          </a:p>
          <a:p>
            <a:pPr algn="r" rtl="1"/>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92485" y="689019"/>
            <a:ext cx="2163652" cy="1596981"/>
          </a:xfrm>
          <a:prstGeom prst="rect">
            <a:avLst/>
          </a:prstGeom>
          <a:noFill/>
          <a:ln>
            <a:noFill/>
          </a:ln>
        </p:spPr>
      </p:pic>
    </p:spTree>
    <p:extLst>
      <p:ext uri="{BB962C8B-B14F-4D97-AF65-F5344CB8AC3E}">
        <p14:creationId xmlns:p14="http://schemas.microsoft.com/office/powerpoint/2010/main" val="34945546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dirty="0"/>
          </a:p>
        </p:txBody>
      </p:sp>
      <p:sp>
        <p:nvSpPr>
          <p:cNvPr id="3" name="Content Placeholder 2"/>
          <p:cNvSpPr>
            <a:spLocks noGrp="1"/>
          </p:cNvSpPr>
          <p:nvPr>
            <p:ph idx="1"/>
          </p:nvPr>
        </p:nvSpPr>
        <p:spPr/>
        <p:txBody>
          <a:bodyPr/>
          <a:lstStyle/>
          <a:p>
            <a:pPr algn="r" rtl="1"/>
            <a:endParaRPr lang="fa-IR" dirty="0" smtClean="0"/>
          </a:p>
          <a:p>
            <a:pPr algn="r" rtl="1"/>
            <a:r>
              <a:rPr lang="fa-IR" dirty="0" smtClean="0"/>
              <a:t>موفقیت شما آرزوی ماست.</a:t>
            </a:r>
          </a:p>
          <a:p>
            <a:pPr algn="r" rtl="1"/>
            <a:endParaRPr lang="fa-IR" dirty="0"/>
          </a:p>
          <a:p>
            <a:pPr algn="r" rtl="1"/>
            <a:r>
              <a:rPr lang="fa-IR" smtClean="0"/>
              <a:t>سالم وتندرست باشید.</a:t>
            </a:r>
            <a:endParaRPr lang="en-US"/>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09148" y="689019"/>
            <a:ext cx="2163652" cy="1596981"/>
          </a:xfrm>
          <a:prstGeom prst="rect">
            <a:avLst/>
          </a:prstGeom>
          <a:noFill/>
          <a:ln>
            <a:noFill/>
          </a:ln>
        </p:spPr>
      </p:pic>
    </p:spTree>
    <p:extLst>
      <p:ext uri="{BB962C8B-B14F-4D97-AF65-F5344CB8AC3E}">
        <p14:creationId xmlns:p14="http://schemas.microsoft.com/office/powerpoint/2010/main" val="291500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fa-IR" dirty="0" smtClean="0"/>
              <a:t>             </a:t>
            </a:r>
            <a:r>
              <a:rPr lang="fa-IR" sz="3200" dirty="0" smtClean="0"/>
              <a:t>وضعیت صندوق های سرمایه گذاری </a:t>
            </a:r>
            <a:br>
              <a:rPr lang="fa-IR" sz="3200" dirty="0" smtClean="0"/>
            </a:br>
            <a:r>
              <a:rPr lang="fa-IR" sz="3200" dirty="0"/>
              <a:t> </a:t>
            </a:r>
            <a:r>
              <a:rPr lang="fa-IR" sz="3200" dirty="0" smtClean="0"/>
              <a:t>                        دربازارایران</a:t>
            </a:r>
            <a:br>
              <a:rPr lang="fa-IR" sz="3200" dirty="0" smtClean="0"/>
            </a:br>
            <a:r>
              <a:rPr lang="fa-IR" sz="3200" dirty="0" smtClean="0"/>
              <a:t>          </a:t>
            </a:r>
            <a:endParaRPr lang="en-US" dirty="0"/>
          </a:p>
        </p:txBody>
      </p:sp>
      <p:sp>
        <p:nvSpPr>
          <p:cNvPr id="3" name="Content Placeholder 2"/>
          <p:cNvSpPr>
            <a:spLocks noGrp="1"/>
          </p:cNvSpPr>
          <p:nvPr>
            <p:ph idx="1"/>
          </p:nvPr>
        </p:nvSpPr>
        <p:spPr/>
        <p:txBody>
          <a:bodyPr/>
          <a:lstStyle/>
          <a:p>
            <a:pPr algn="r" rtl="1"/>
            <a:r>
              <a:rPr lang="fa-IR" dirty="0" smtClean="0"/>
              <a:t>سبدهای اوراق بهاداروصورت تکامل یافته ترآنها یعنی صندوق های سرمایه گذاری،یکی ازمهم ترین سازوکارهای سرمایه گذاری دربازارهای مالی هستندکه شرایط بازار را ازنظرخطروبازده برای سرمایه گذاران مختلف به ویژه برای سرمایه گذاران مبتدی مساعدترمی کنند.</a:t>
            </a:r>
          </a:p>
          <a:p>
            <a:pPr algn="r" rtl="1"/>
            <a:r>
              <a:rPr lang="fa-IR" dirty="0" smtClean="0"/>
              <a:t>صندوق های سرمایه گذاری با ایفای نقش واسطه مالی درواقع سرمایه گذاری افرادغیرحرفه ای را ازحالت مستقیم به حالت غیرمستقیم تبدیل می کنندومزایای متعددی راهم برای بازار سرمایه وهم سرمایه گذار فراهم می کنند.</a:t>
            </a:r>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92485" y="689019"/>
            <a:ext cx="2163652" cy="1596981"/>
          </a:xfrm>
          <a:prstGeom prst="rect">
            <a:avLst/>
          </a:prstGeom>
          <a:noFill/>
          <a:ln>
            <a:noFill/>
          </a:ln>
        </p:spPr>
      </p:pic>
    </p:spTree>
    <p:extLst>
      <p:ext uri="{BB962C8B-B14F-4D97-AF65-F5344CB8AC3E}">
        <p14:creationId xmlns:p14="http://schemas.microsoft.com/office/powerpoint/2010/main" val="2857377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dirty="0"/>
          </a:p>
        </p:txBody>
      </p:sp>
      <p:sp>
        <p:nvSpPr>
          <p:cNvPr id="3" name="Content Placeholder 2"/>
          <p:cNvSpPr>
            <a:spLocks noGrp="1"/>
          </p:cNvSpPr>
          <p:nvPr>
            <p:ph idx="1"/>
          </p:nvPr>
        </p:nvSpPr>
        <p:spPr/>
        <p:txBody>
          <a:bodyPr/>
          <a:lstStyle/>
          <a:p>
            <a:pPr algn="r" rtl="1"/>
            <a:r>
              <a:rPr lang="fa-IR" dirty="0" smtClean="0"/>
              <a:t>ازآنجا که دربازارهای نوپا مانندبازار سرمایه ایران،اغلب سرمایه گذاران مبتدی وغیرحرفه ای هستندوبدنه ی اصلی وقشرمتوسط جامعه با ادبیات حرفه ای بازارسرمایه وفرهنگ سهامداری آشنایی کافی ندارندونیزشرایط ولوازم کافی برای سرمایه گذاری دربازاروحمایت ازحقوق سهامداران خردهنوزبه صورت منظم وکارآمد شکل نگرفته وتوسعه نیافته است،سرمایه گذاری مستقیم دربازار سهام به ویژه برای سرمایه گذاران خردمی تواندخطرناک باشد.</a:t>
            </a:r>
          </a:p>
          <a:p>
            <a:pPr algn="r" rtl="1"/>
            <a:r>
              <a:rPr lang="fa-IR" dirty="0" smtClean="0"/>
              <a:t>درماده 1 قانون توسعه ابزارها ونهادهای مالی (مصوب سال 1388 مجلس شورای اسلامی) درتعریف صندوق سرمایه گذاری آمده است:"صندوق سرمایه گذاری،نهادمالی است که منابع مالی حاصل ازانتشار گواهی سرمایه گذاری را درموضوع فعالیت خود سرمایه گذاری می کند".</a:t>
            </a:r>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92485" y="689019"/>
            <a:ext cx="2163652" cy="1596981"/>
          </a:xfrm>
          <a:prstGeom prst="rect">
            <a:avLst/>
          </a:prstGeom>
          <a:noFill/>
          <a:ln>
            <a:noFill/>
          </a:ln>
        </p:spPr>
      </p:pic>
    </p:spTree>
    <p:extLst>
      <p:ext uri="{BB962C8B-B14F-4D97-AF65-F5344CB8AC3E}">
        <p14:creationId xmlns:p14="http://schemas.microsoft.com/office/powerpoint/2010/main" val="717537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r" rtl="1"/>
            <a:r>
              <a:rPr lang="fa-IR" dirty="0" smtClean="0"/>
              <a:t>تعرف مؤسسات و بازارهای مالی در فایل قبلی گفته شد</a:t>
            </a:r>
          </a:p>
          <a:p>
            <a:pPr marL="0" indent="0" algn="r" rtl="1">
              <a:buNone/>
            </a:pPr>
            <a:r>
              <a:rPr lang="fa-IR" dirty="0"/>
              <a:t> </a:t>
            </a:r>
            <a:r>
              <a:rPr lang="fa-IR" dirty="0" smtClean="0"/>
              <a:t> وهمچین انواع مؤسسات مالی را نام بردیم و حال بریم سراغ تعریف بازارهای مالی</a:t>
            </a:r>
          </a:p>
          <a:p>
            <a:pPr marL="0" indent="0" algn="r" rtl="1">
              <a:buNone/>
            </a:pPr>
            <a:endParaRPr lang="fa-IR" dirty="0"/>
          </a:p>
          <a:p>
            <a:pPr algn="r" rtl="1">
              <a:buFont typeface="Wingdings" panose="05000000000000000000" pitchFamily="2" charset="2"/>
              <a:buChar char="§"/>
            </a:pPr>
            <a:r>
              <a:rPr lang="fa-IR" dirty="0" smtClean="0"/>
              <a:t>البته بایداین راهم مد نظر قرار داشته باشیم که مؤسسات وبازارهای مالی به طورمداوم هم به عنوان عرضه کنندگان وجوه وهم بعنوان تقاضا کنندگان وجوه دربازارهای مالی مشارکت می کنند.</a:t>
            </a:r>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92485" y="689019"/>
            <a:ext cx="2163652" cy="1596981"/>
          </a:xfrm>
          <a:prstGeom prst="rect">
            <a:avLst/>
          </a:prstGeom>
          <a:noFill/>
          <a:ln>
            <a:noFill/>
          </a:ln>
        </p:spPr>
      </p:pic>
    </p:spTree>
    <p:extLst>
      <p:ext uri="{BB962C8B-B14F-4D97-AF65-F5344CB8AC3E}">
        <p14:creationId xmlns:p14="http://schemas.microsoft.com/office/powerpoint/2010/main" val="4101893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                 بازارهای مالی</a:t>
            </a:r>
            <a:endParaRPr lang="en-US" dirty="0"/>
          </a:p>
        </p:txBody>
      </p:sp>
      <p:sp>
        <p:nvSpPr>
          <p:cNvPr id="3" name="Content Placeholder 2"/>
          <p:cNvSpPr>
            <a:spLocks noGrp="1"/>
          </p:cNvSpPr>
          <p:nvPr>
            <p:ph idx="1"/>
          </p:nvPr>
        </p:nvSpPr>
        <p:spPr>
          <a:xfrm>
            <a:off x="721216" y="2286000"/>
            <a:ext cx="10792497" cy="4572000"/>
          </a:xfrm>
        </p:spPr>
        <p:txBody>
          <a:bodyPr/>
          <a:lstStyle/>
          <a:p>
            <a:pPr marL="0" indent="0" algn="r" rtl="1">
              <a:buNone/>
            </a:pPr>
            <a:r>
              <a:rPr lang="fa-IR" dirty="0" smtClean="0"/>
              <a:t>بازارهای مالی،محل هایی هستندکه عرضه کنندگان وتقاضاکنندگان وجوه میتوانند به طورمستقیم به مبادله </a:t>
            </a:r>
          </a:p>
          <a:p>
            <a:pPr marL="0" indent="0" algn="r" rtl="1">
              <a:buNone/>
            </a:pPr>
            <a:r>
              <a:rPr lang="fa-IR" dirty="0" smtClean="0"/>
              <a:t>بپردازند.وام هایی که به وسیله مؤسسات مالی اعطامیشودبدون اطلاع وشناخت عرضه کنندگان وجوه نسبت به</a:t>
            </a:r>
          </a:p>
          <a:p>
            <a:pPr marL="0" indent="0" algn="r" rtl="1">
              <a:buNone/>
            </a:pPr>
            <a:r>
              <a:rPr lang="fa-IR" dirty="0" smtClean="0"/>
              <a:t>دریافت کنندگان وجوه است درحالی که عرضه کنندگان وجوه دربازارهای مالی میدانند که وجوهشان درکجا</a:t>
            </a:r>
          </a:p>
          <a:p>
            <a:pPr marL="0" indent="0" algn="r" rtl="1">
              <a:buNone/>
            </a:pPr>
            <a:r>
              <a:rPr lang="fa-IR" dirty="0" smtClean="0"/>
              <a:t>سرمایه گذاری میشود.</a:t>
            </a:r>
          </a:p>
          <a:p>
            <a:pPr algn="r" rtl="1">
              <a:buFont typeface="Wingdings" panose="05000000000000000000" pitchFamily="2" charset="2"/>
              <a:buChar char="ü"/>
            </a:pPr>
            <a:r>
              <a:rPr lang="fa-IR" dirty="0" smtClean="0"/>
              <a:t>مهم ترین بازارهای مالی عبارتندازبازارپول وبازارسرمایه  </a:t>
            </a:r>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92485" y="689019"/>
            <a:ext cx="2163652" cy="1596981"/>
          </a:xfrm>
          <a:prstGeom prst="rect">
            <a:avLst/>
          </a:prstGeom>
          <a:noFill/>
          <a:ln>
            <a:noFill/>
          </a:ln>
        </p:spPr>
      </p:pic>
    </p:spTree>
    <p:extLst>
      <p:ext uri="{BB962C8B-B14F-4D97-AF65-F5344CB8AC3E}">
        <p14:creationId xmlns:p14="http://schemas.microsoft.com/office/powerpoint/2010/main" val="14391675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solidFill>
                  <a:srgbClr val="FF0000"/>
                </a:solidFill>
              </a:rPr>
              <a:t>               </a:t>
            </a:r>
            <a:r>
              <a:rPr lang="en-US" dirty="0" smtClean="0">
                <a:solidFill>
                  <a:srgbClr val="FF0000"/>
                </a:solidFill>
              </a:rPr>
              <a:t> </a:t>
            </a:r>
            <a:r>
              <a:rPr lang="fa-IR" dirty="0" smtClean="0">
                <a:solidFill>
                  <a:srgbClr val="FF0000"/>
                </a:solidFill>
              </a:rPr>
              <a:t>تعریف بورس اوراق بهادار</a:t>
            </a:r>
            <a:endParaRPr lang="en-US" dirty="0">
              <a:solidFill>
                <a:srgbClr val="FF0000"/>
              </a:solidFill>
            </a:endParaRPr>
          </a:p>
        </p:txBody>
      </p:sp>
      <p:sp>
        <p:nvSpPr>
          <p:cNvPr id="3" name="Content Placeholder 2"/>
          <p:cNvSpPr>
            <a:spLocks noGrp="1"/>
          </p:cNvSpPr>
          <p:nvPr>
            <p:ph idx="1"/>
          </p:nvPr>
        </p:nvSpPr>
        <p:spPr/>
        <p:txBody>
          <a:bodyPr/>
          <a:lstStyle/>
          <a:p>
            <a:pPr algn="r" rtl="1">
              <a:buFont typeface="Wingdings" panose="05000000000000000000" pitchFamily="2" charset="2"/>
              <a:buChar char="v"/>
            </a:pPr>
            <a:r>
              <a:rPr lang="fa-IR" dirty="0" smtClean="0"/>
              <a:t> </a:t>
            </a:r>
            <a:r>
              <a:rPr lang="fa-IR" sz="3600" dirty="0" smtClean="0"/>
              <a:t>بورس اوراق بهادار به معنای یک بازار متشکل و رسمی است که درآن سهام شرکت ها واوراق مشارکت ،تحت ضوابط ومقررات خاص،مورد معامله قرار می گیرد.</a:t>
            </a:r>
            <a:endParaRPr lang="en-US" sz="3600"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09148" y="689019"/>
            <a:ext cx="2163652" cy="1596981"/>
          </a:xfrm>
          <a:prstGeom prst="rect">
            <a:avLst/>
          </a:prstGeom>
          <a:noFill/>
          <a:ln>
            <a:noFill/>
          </a:ln>
        </p:spPr>
      </p:pic>
    </p:spTree>
    <p:extLst>
      <p:ext uri="{BB962C8B-B14F-4D97-AF65-F5344CB8AC3E}">
        <p14:creationId xmlns:p14="http://schemas.microsoft.com/office/powerpoint/2010/main" val="267645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                 تاریخچه بورس درجهان</a:t>
            </a:r>
            <a:endParaRPr lang="en-US" dirty="0"/>
          </a:p>
        </p:txBody>
      </p:sp>
      <p:sp>
        <p:nvSpPr>
          <p:cNvPr id="3" name="Content Placeholder 2"/>
          <p:cNvSpPr>
            <a:spLocks noGrp="1"/>
          </p:cNvSpPr>
          <p:nvPr>
            <p:ph idx="1"/>
          </p:nvPr>
        </p:nvSpPr>
        <p:spPr/>
        <p:txBody>
          <a:bodyPr/>
          <a:lstStyle/>
          <a:p>
            <a:pPr algn="r" rtl="1"/>
            <a:r>
              <a:rPr lang="fa-IR" dirty="0" smtClean="0"/>
              <a:t>حدود 500 سال پیش یعنی دراوایل قرن پانزده میلادی،دریکی از شهرهای بلژیک به نام شهر "بروژ" در مقابل منزل فردی به نام "واندر بورس" صرافان گردهم آمده اوراق بهادار دادوستدمی کردند.ازآن پس هرمکانی را که درآن اوراق بهادار مورد معامله قرار می گرفت بورس نامیدند.</a:t>
            </a:r>
          </a:p>
          <a:p>
            <a:pPr algn="r" rtl="1"/>
            <a:endParaRPr lang="fa-IR" dirty="0"/>
          </a:p>
          <a:p>
            <a:pPr algn="r" rtl="1"/>
            <a:r>
              <a:rPr lang="fa-IR" dirty="0" smtClean="0"/>
              <a:t>برخی از بورس های مهم دنیا عبارتند از بورس نیویورک،بورس لندن،بورس توکیو</a:t>
            </a:r>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03111" y="574719"/>
            <a:ext cx="2163652" cy="1596981"/>
          </a:xfrm>
          <a:prstGeom prst="rect">
            <a:avLst/>
          </a:prstGeom>
          <a:noFill/>
          <a:ln>
            <a:noFill/>
          </a:ln>
        </p:spPr>
      </p:pic>
    </p:spTree>
    <p:extLst>
      <p:ext uri="{BB962C8B-B14F-4D97-AF65-F5344CB8AC3E}">
        <p14:creationId xmlns:p14="http://schemas.microsoft.com/office/powerpoint/2010/main" val="4236198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               تاریخچه پیدایش بورس اوراق بهادر        بهادار درایران</a:t>
            </a:r>
            <a:endParaRPr lang="en-US" dirty="0"/>
          </a:p>
        </p:txBody>
      </p:sp>
      <p:sp>
        <p:nvSpPr>
          <p:cNvPr id="3" name="Content Placeholder 2"/>
          <p:cNvSpPr>
            <a:spLocks noGrp="1"/>
          </p:cNvSpPr>
          <p:nvPr>
            <p:ph idx="1"/>
          </p:nvPr>
        </p:nvSpPr>
        <p:spPr/>
        <p:txBody>
          <a:bodyPr/>
          <a:lstStyle/>
          <a:p>
            <a:pPr algn="r" rtl="1"/>
            <a:r>
              <a:rPr lang="fa-IR" dirty="0" smtClean="0"/>
              <a:t>در سال 1315 مطالعاتی درباره ی تاسیس بورس انجام شداما باتوجه به شرایط زمان ووقوع جنگ جهانی دوم افتتاح بورس،سی سال به تاخیر افتاد.</a:t>
            </a:r>
          </a:p>
          <a:p>
            <a:pPr algn="r" rtl="1"/>
            <a:r>
              <a:rPr lang="fa-IR" dirty="0" smtClean="0"/>
              <a:t>ازسال 1341 دوباره مطالعات وتوافقات لازم انجام شدو درنهایت درسال 1345 قانون بورس اوراق بهادار به تصویب رسید</a:t>
            </a:r>
          </a:p>
          <a:p>
            <a:pPr algn="r" rtl="1"/>
            <a:r>
              <a:rPr lang="fa-IR" dirty="0" smtClean="0"/>
              <a:t>فعالیت بورس در 15 بهمن ماه سال 1346 درتهران شروع شدباتوجه به گسترش اوراق بهادار ولزوم ایجادابزارهای جدید دراین بازار این قانون درسال 1384 مورد بازنگری قرار گرفت و تحت عنوان "قانون بازار اوراق بهادار" تصویب شد.</a:t>
            </a:r>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09148" y="689019"/>
            <a:ext cx="2163652" cy="1596981"/>
          </a:xfrm>
          <a:prstGeom prst="rect">
            <a:avLst/>
          </a:prstGeom>
          <a:noFill/>
          <a:ln>
            <a:noFill/>
          </a:ln>
        </p:spPr>
      </p:pic>
    </p:spTree>
    <p:extLst>
      <p:ext uri="{BB962C8B-B14F-4D97-AF65-F5344CB8AC3E}">
        <p14:creationId xmlns:p14="http://schemas.microsoft.com/office/powerpoint/2010/main" val="903005649"/>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265</TotalTime>
  <Words>958</Words>
  <Application>Microsoft Office PowerPoint</Application>
  <PresentationFormat>Widescreen</PresentationFormat>
  <Paragraphs>76</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Franklin Gothic Book</vt:lpstr>
      <vt:lpstr>Tahoma</vt:lpstr>
      <vt:lpstr>Wingdings</vt:lpstr>
      <vt:lpstr>Crop</vt:lpstr>
      <vt:lpstr>آموزشکده فنی وحرفه ای امام خمینی(ره) قائنات</vt:lpstr>
      <vt:lpstr>                به نام خدا</vt:lpstr>
      <vt:lpstr>             وضعیت صندوق های سرمایه گذاری                           دربازارایران           </vt:lpstr>
      <vt:lpstr>PowerPoint Presentation</vt:lpstr>
      <vt:lpstr>PowerPoint Presentation</vt:lpstr>
      <vt:lpstr>                 بازارهای مالی</vt:lpstr>
      <vt:lpstr>                تعریف بورس اوراق بهادار</vt:lpstr>
      <vt:lpstr>                 تاریخچه بورس درجهان</vt:lpstr>
      <vt:lpstr>               تاریخچه پیدایش بورس اوراق بهادر        بهادار درایران</vt:lpstr>
      <vt:lpstr>                  بازارهای بورس اوراق بهادار تهران</vt:lpstr>
      <vt:lpstr>              درباره لوگوی بورس تهران</vt:lpstr>
      <vt:lpstr>                لوگوی بورس تهران</vt:lpstr>
      <vt:lpstr>                 فرایند انجام معاملات                  دربورس اوراق بهادار</vt:lpstr>
      <vt:lpstr>               مراحل انجام معاملات                      اوراق بهادار</vt:lpstr>
      <vt:lpstr>                  مرحله پیش گشایش</vt:lpstr>
      <vt:lpstr>              مرحله ی گشایش</vt:lpstr>
      <vt:lpstr>              مرحله حراج پیوسته</vt:lpstr>
      <vt:lpstr>               مرحله ی حراج ناپیوسته                  پایانی</vt:lpstr>
      <vt:lpstr>                  مرحله ی معاملات پایانی</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آموزشکده فنی وحرفه ای امام خمینی(ره) قائنات</dc:title>
  <dc:creator>hoseinn</dc:creator>
  <cp:lastModifiedBy>hoseinn</cp:lastModifiedBy>
  <cp:revision>26</cp:revision>
  <dcterms:created xsi:type="dcterms:W3CDTF">2020-03-21T06:40:59Z</dcterms:created>
  <dcterms:modified xsi:type="dcterms:W3CDTF">2020-03-21T12:21:29Z</dcterms:modified>
</cp:coreProperties>
</file>