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irbours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t>آموزشکده </a:t>
            </a:r>
            <a:r>
              <a:rPr lang="fa-IR" dirty="0"/>
              <a:t>فنی وحرفه ای امام خمینی(ره) قائنات</a:t>
            </a:r>
            <a:endParaRPr lang="en-US" dirty="0"/>
          </a:p>
        </p:txBody>
      </p:sp>
      <p:sp>
        <p:nvSpPr>
          <p:cNvPr id="3" name="Subtitle 2"/>
          <p:cNvSpPr>
            <a:spLocks noGrp="1"/>
          </p:cNvSpPr>
          <p:nvPr>
            <p:ph type="subTitle" idx="1"/>
          </p:nvPr>
        </p:nvSpPr>
        <p:spPr/>
        <p:txBody>
          <a:bodyPr/>
          <a:lstStyle/>
          <a:p>
            <a:r>
              <a:rPr lang="fa-IR" dirty="0" smtClean="0"/>
              <a:t>نام درس :آشنایی با بورس اوراق بهادار- فایل سوم</a:t>
            </a:r>
          </a:p>
          <a:p>
            <a:r>
              <a:rPr lang="fa-IR" dirty="0" smtClean="0"/>
              <a:t>نام مدرس: زینب سمندری</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0332" y="347737"/>
            <a:ext cx="2678805" cy="1906096"/>
          </a:xfrm>
          <a:prstGeom prst="rect">
            <a:avLst/>
          </a:prstGeom>
          <a:noFill/>
          <a:ln>
            <a:noFill/>
          </a:ln>
        </p:spPr>
      </p:pic>
    </p:spTree>
    <p:extLst>
      <p:ext uri="{BB962C8B-B14F-4D97-AF65-F5344CB8AC3E}">
        <p14:creationId xmlns:p14="http://schemas.microsoft.com/office/powerpoint/2010/main" val="414821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مزایای بورس ازدیدگاه اقتصاد</a:t>
            </a:r>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با به کار گیری پس اندازهای جزیی وراکددرامر تولیدوتامین مالی مؤسسات،زمینه رشد وتوسعه شرکت ها و بنگاه های اقتصادی را فراهم می کندو به نوبه خودعامل بهبود رفاه اجتماعی می شود.</a:t>
            </a:r>
          </a:p>
          <a:p>
            <a:pPr marL="457200" indent="-457200" algn="r" rtl="1">
              <a:buFont typeface="+mj-lt"/>
              <a:buAutoNum type="arabicPeriod"/>
            </a:pPr>
            <a:r>
              <a:rPr lang="fa-IR" dirty="0" smtClean="0"/>
              <a:t>کنترل حجم پول،نقدینگی وتورم از طریق انتشار سهام و اوراق مشارکت</a:t>
            </a:r>
          </a:p>
          <a:p>
            <a:pPr marL="457200" indent="-457200" algn="r" rtl="1">
              <a:buFont typeface="+mj-lt"/>
              <a:buAutoNum type="arabicPeriod"/>
            </a:pPr>
            <a:r>
              <a:rPr lang="fa-IR" dirty="0" smtClean="0"/>
              <a:t>کمک به حفظ تعادل اقتصادی کشور</a:t>
            </a:r>
          </a:p>
          <a:p>
            <a:pPr marL="457200" indent="-457200" algn="r" rtl="1">
              <a:buFont typeface="+mj-lt"/>
              <a:buAutoNum type="arabicPeriod"/>
            </a:pPr>
            <a:r>
              <a:rPr lang="fa-IR" dirty="0" smtClean="0"/>
              <a:t>افزلیش درجه نقدشوندگی ثروت افراد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249406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مزایای بورس ازدیدگاه شرکت های سرمایه پذیر</a:t>
            </a:r>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بازار اوراق بهادار همواره به شرکت ها در تامین منابع مالی ازطریق انتشار سهام،اوراق مشارکت و همچنین سایر اوراق بهادار کمک می کندوتامین منابع جدید را باسرعت وسهولت بیش تر انجام می دهد.</a:t>
            </a:r>
          </a:p>
          <a:p>
            <a:pPr marL="457200" indent="-457200" algn="r" rtl="1">
              <a:buFont typeface="+mj-lt"/>
              <a:buAutoNum type="arabicPeriod"/>
            </a:pPr>
            <a:r>
              <a:rPr lang="fa-IR" dirty="0" smtClean="0"/>
              <a:t>سهولت درتغییر ترکیب سهامداری و انتقال مالکیت</a:t>
            </a:r>
          </a:p>
          <a:p>
            <a:pPr marL="457200" indent="-457200" algn="r" rtl="1">
              <a:buFont typeface="+mj-lt"/>
              <a:buAutoNum type="arabicPeriod"/>
            </a:pPr>
            <a:r>
              <a:rPr lang="fa-IR" dirty="0" smtClean="0"/>
              <a:t>برخورداری از معافیت های مالیاتی</a:t>
            </a:r>
          </a:p>
          <a:p>
            <a:pPr marL="457200" indent="-457200" algn="r" rtl="1">
              <a:buFont typeface="+mj-lt"/>
              <a:buAutoNum type="arabicPeriod"/>
            </a:pPr>
            <a:r>
              <a:rPr lang="fa-IR" dirty="0" smtClean="0"/>
              <a:t>تبیین چشم انداز فعالیت شرکت درآینده وارزیابی عملکرد شرکت</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289780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 </a:t>
            </a:r>
            <a:r>
              <a:rPr lang="fa-IR" dirty="0" smtClean="0"/>
              <a:t>                  مزایای بورس اوراق بهادار از دیدگاه سرمایه گذاران</a:t>
            </a:r>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قابلیت نقدشوندگی بالا برای بسیاری از سرمایه گذاران از اهمیت بسیار بالایی برخوردار است.</a:t>
            </a:r>
          </a:p>
          <a:p>
            <a:pPr marL="457200" indent="-457200" algn="r" rtl="1">
              <a:buFont typeface="+mj-lt"/>
              <a:buAutoNum type="arabicPeriod"/>
            </a:pPr>
            <a:r>
              <a:rPr lang="fa-IR" dirty="0" smtClean="0"/>
              <a:t>مشارکت در تصمیم گیری برای اداره شرکت ها</a:t>
            </a:r>
          </a:p>
          <a:p>
            <a:pPr marL="457200" indent="-457200" algn="r" rtl="1">
              <a:buFont typeface="+mj-lt"/>
              <a:buAutoNum type="arabicPeriod"/>
            </a:pPr>
            <a:r>
              <a:rPr lang="fa-IR" dirty="0" smtClean="0"/>
              <a:t>ایجادیک بازار دایمی ومستمر که امکان سرمایه گذاری بلندمدت و کوتاه مدت را فراهم می نماید</a:t>
            </a:r>
          </a:p>
          <a:p>
            <a:pPr marL="457200" indent="-457200" algn="r" rtl="1">
              <a:buFont typeface="+mj-lt"/>
              <a:buAutoNum type="arabicPeriod"/>
            </a:pPr>
            <a:r>
              <a:rPr lang="fa-IR" dirty="0" smtClean="0"/>
              <a:t>حمایت از سرمایه گذارن کوچک و احساس مشارکت درامور تولیدی و تجاری</a:t>
            </a:r>
            <a:endParaRPr lang="fa-IR"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178603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فعالیت عملی</a:t>
            </a:r>
            <a:endParaRPr lang="en-US" dirty="0"/>
          </a:p>
        </p:txBody>
      </p:sp>
      <p:sp>
        <p:nvSpPr>
          <p:cNvPr id="3" name="Content Placeholder 2"/>
          <p:cNvSpPr>
            <a:spLocks noGrp="1"/>
          </p:cNvSpPr>
          <p:nvPr>
            <p:ph sz="quarter" idx="13"/>
          </p:nvPr>
        </p:nvSpPr>
        <p:spPr/>
        <p:txBody>
          <a:bodyPr/>
          <a:lstStyle/>
          <a:p>
            <a:pPr algn="r" rtl="1"/>
            <a:endParaRPr lang="fa-IR" dirty="0" smtClean="0"/>
          </a:p>
          <a:p>
            <a:pPr algn="r" rtl="1"/>
            <a:endParaRPr lang="fa-IR" dirty="0"/>
          </a:p>
          <a:p>
            <a:pPr algn="r" rtl="1"/>
            <a:r>
              <a:rPr lang="fa-IR" dirty="0" smtClean="0"/>
              <a:t>مراجعه به سایت بورس اوراق بهادار تهران به نشانی (</a:t>
            </a:r>
            <a:r>
              <a:rPr lang="en-US" dirty="0" smtClean="0">
                <a:hlinkClick r:id="rId2"/>
              </a:rPr>
              <a:t>http://www.irbourse.com</a:t>
            </a:r>
            <a:r>
              <a:rPr lang="fa-IR" dirty="0" smtClean="0"/>
              <a:t>) مراجعه نمایید.</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116654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کلیپ آموزشی مزیت سهام</a:t>
            </a:r>
            <a:endParaRPr lang="en-US" dirty="0"/>
          </a:p>
        </p:txBody>
      </p:sp>
      <p:pic>
        <p:nvPicPr>
          <p:cNvPr id="5" name="مزیت سهام">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3041650" y="2366963"/>
            <a:ext cx="6108700" cy="3424237"/>
          </a:xfrm>
        </p:spPr>
      </p:pic>
      <p:pic>
        <p:nvPicPr>
          <p:cNvPr id="4"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2054178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dirty="0"/>
          </a:p>
        </p:txBody>
      </p:sp>
      <p:sp>
        <p:nvSpPr>
          <p:cNvPr id="3" name="Content Placeholder 2"/>
          <p:cNvSpPr>
            <a:spLocks noGrp="1"/>
          </p:cNvSpPr>
          <p:nvPr>
            <p:ph sz="quarter" idx="13"/>
          </p:nvPr>
        </p:nvSpPr>
        <p:spPr/>
        <p:txBody>
          <a:bodyPr/>
          <a:lstStyle/>
          <a:p>
            <a:pPr algn="r" rtl="1"/>
            <a:endParaRPr lang="fa-IR" dirty="0" smtClean="0"/>
          </a:p>
          <a:p>
            <a:pPr algn="r" rtl="1"/>
            <a:endParaRPr lang="fa-IR" dirty="0"/>
          </a:p>
          <a:p>
            <a:pPr algn="r" rtl="1"/>
            <a:r>
              <a:rPr lang="fa-IR" dirty="0" smtClean="0"/>
              <a:t>موفقیت شما آرزوی ماست</a:t>
            </a:r>
          </a:p>
          <a:p>
            <a:pPr algn="r" rtl="1"/>
            <a:r>
              <a:rPr lang="fa-IR" dirty="0" smtClean="0"/>
              <a:t>سالم وتندرست باشید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87090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 نام خدا</a:t>
            </a:r>
            <a:endParaRPr lang="en-US" dirty="0"/>
          </a:p>
        </p:txBody>
      </p:sp>
      <p:sp>
        <p:nvSpPr>
          <p:cNvPr id="3" name="Content Placeholder 2"/>
          <p:cNvSpPr>
            <a:spLocks noGrp="1"/>
          </p:cNvSpPr>
          <p:nvPr>
            <p:ph sz="quarter" idx="13"/>
          </p:nvPr>
        </p:nvSpPr>
        <p:spPr/>
        <p:txBody>
          <a:bodyPr/>
          <a:lstStyle/>
          <a:p>
            <a:pPr algn="r" rtl="1"/>
            <a:r>
              <a:rPr lang="fa-IR" dirty="0" smtClean="0"/>
              <a:t>در فایل قبل مراحل انجام معاملات اوراق بهادار بیان شد که شامل 5 مرحله بود</a:t>
            </a:r>
          </a:p>
          <a:p>
            <a:pPr marL="0" indent="0" algn="r" rtl="1">
              <a:buNone/>
            </a:pPr>
            <a:r>
              <a:rPr lang="fa-IR" dirty="0"/>
              <a:t> </a:t>
            </a:r>
            <a:r>
              <a:rPr lang="fa-IR" dirty="0" smtClean="0"/>
              <a:t>دراین فایل انواع سفارش ها را در سامانه ی معاملاتی شرح داده خواهدشدو پس ازآن  توضیح فرابورس و درپایان مزایای بورس را خواهیم گفت</a:t>
            </a:r>
          </a:p>
          <a:p>
            <a:pPr marL="0" indent="0" algn="r" rtl="1">
              <a:buNone/>
            </a:pPr>
            <a:r>
              <a:rPr lang="fa-IR" dirty="0" smtClean="0"/>
              <a:t>درجلسه حضوری در کلاس تا حدودی مزایای بورس گفته شد ودراین فایل توضیحات بیشتری در این مورد بیان خواهد شد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618517"/>
            <a:ext cx="1712890" cy="1339403"/>
          </a:xfrm>
          <a:prstGeom prst="rect">
            <a:avLst/>
          </a:prstGeom>
          <a:noFill/>
          <a:ln>
            <a:noFill/>
          </a:ln>
        </p:spPr>
      </p:pic>
    </p:spTree>
    <p:extLst>
      <p:ext uri="{BB962C8B-B14F-4D97-AF65-F5344CB8AC3E}">
        <p14:creationId xmlns:p14="http://schemas.microsoft.com/office/powerpoint/2010/main" val="657470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انواع سفارش ها در سامانه ی معاملاتی</a:t>
            </a:r>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سفارش محدود</a:t>
            </a:r>
          </a:p>
          <a:p>
            <a:pPr marL="457200" indent="-457200" algn="r" rtl="1">
              <a:buFont typeface="+mj-lt"/>
              <a:buAutoNum type="arabicPeriod"/>
            </a:pPr>
            <a:r>
              <a:rPr lang="fa-IR" dirty="0" smtClean="0"/>
              <a:t>سفارش با قیمت باز</a:t>
            </a:r>
          </a:p>
          <a:p>
            <a:pPr marL="457200" indent="-457200" algn="r" rtl="1">
              <a:buFont typeface="+mj-lt"/>
              <a:buAutoNum type="arabicPeriod"/>
            </a:pPr>
            <a:r>
              <a:rPr lang="fa-IR" dirty="0" smtClean="0"/>
              <a:t>سفارش باز- محدود</a:t>
            </a:r>
          </a:p>
          <a:p>
            <a:pPr marL="457200" indent="-457200" algn="r" rtl="1">
              <a:buFont typeface="+mj-lt"/>
              <a:buAutoNum type="arabicPeriod"/>
            </a:pPr>
            <a:r>
              <a:rPr lang="fa-IR" dirty="0" smtClean="0"/>
              <a:t>سفارش به قیمت گشایش</a:t>
            </a:r>
          </a:p>
          <a:p>
            <a:pPr marL="457200" indent="-457200" algn="r" rtl="1">
              <a:buFont typeface="+mj-lt"/>
              <a:buAutoNum type="arabicPeriod"/>
            </a:pPr>
            <a:r>
              <a:rPr lang="fa-IR" dirty="0" smtClean="0"/>
              <a:t>سفارش متوقف به باز</a:t>
            </a:r>
          </a:p>
          <a:p>
            <a:pPr marL="457200" indent="-457200" algn="r" rtl="1">
              <a:buFont typeface="+mj-lt"/>
              <a:buAutoNum type="arabicPeriod"/>
            </a:pPr>
            <a:r>
              <a:rPr lang="fa-IR" dirty="0" smtClean="0"/>
              <a:t>سفارش متوقف به محدود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78748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سفارش محدود: سفارش خرید یا فروشی است که در قیمت تعیین شده توسط مشتری انجام می شود.</a:t>
            </a:r>
          </a:p>
          <a:p>
            <a:pPr marL="457200" indent="-457200" algn="r" rtl="1">
              <a:buFont typeface="+mj-lt"/>
              <a:buAutoNum type="arabicPeriod"/>
            </a:pPr>
            <a:r>
              <a:rPr lang="fa-IR" dirty="0" smtClean="0"/>
              <a:t>سفارش با قیمت باز:سفارشی است که بدون تعیین قیمت ،وارد سامانه ی معاملاتی شده و با بهترین سفارش طرف مقابل اجرا می شود.</a:t>
            </a:r>
          </a:p>
          <a:p>
            <a:pPr marL="457200" indent="-457200" algn="r" rtl="1">
              <a:buFont typeface="+mj-lt"/>
              <a:buAutoNum type="arabicPeriod"/>
            </a:pPr>
            <a:r>
              <a:rPr lang="fa-IR" dirty="0" smtClean="0"/>
              <a:t>سفارش باز- محدود:سفارشی است که فقط در مرحله ی حراج پیوسته می تواند وارد سامانه ی معاملاتی شود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369713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dirty="0"/>
          </a:p>
        </p:txBody>
      </p:sp>
      <p:sp>
        <p:nvSpPr>
          <p:cNvPr id="3" name="Content Placeholder 2"/>
          <p:cNvSpPr>
            <a:spLocks noGrp="1"/>
          </p:cNvSpPr>
          <p:nvPr>
            <p:ph sz="quarter" idx="13"/>
          </p:nvPr>
        </p:nvSpPr>
        <p:spPr/>
        <p:txBody>
          <a:bodyPr/>
          <a:lstStyle/>
          <a:p>
            <a:pPr marL="457200" indent="-457200" algn="r" rtl="1">
              <a:buAutoNum type="arabicPeriod" startAt="4"/>
            </a:pPr>
            <a:r>
              <a:rPr lang="fa-IR" dirty="0" smtClean="0"/>
              <a:t>سفارش به قیمت گشایش:سفارشی که فقط در مرحله ی پیش گشایش می تواند وارد سامانه ی معاملاتی شود</a:t>
            </a:r>
          </a:p>
          <a:p>
            <a:pPr marL="457200" indent="-457200" algn="r" rtl="1">
              <a:buAutoNum type="arabicPeriod" startAt="4"/>
            </a:pPr>
            <a:r>
              <a:rPr lang="fa-IR" dirty="0" smtClean="0"/>
              <a:t>سفارش متوقف به باز: سفارش متوقفی است که پس از فعال شدن ،به سفارش با قیمت باز تبدیل می شود</a:t>
            </a:r>
          </a:p>
          <a:p>
            <a:pPr marL="457200" indent="-457200" algn="r" rtl="1">
              <a:buAutoNum type="arabicPeriod" startAt="4"/>
            </a:pPr>
            <a:r>
              <a:rPr lang="fa-IR" dirty="0" smtClean="0"/>
              <a:t>سفارش متوقف به محدود: سفارش متوفی است که پس از فعال شدن به سفارش محدود با قیمتی که از قبل در سفارش مشخص شده است تبدیل می شود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244956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اولویت سفارش ها</a:t>
            </a:r>
            <a:endParaRPr lang="en-US" dirty="0"/>
          </a:p>
        </p:txBody>
      </p:sp>
      <p:sp>
        <p:nvSpPr>
          <p:cNvPr id="3" name="Content Placeholder 2"/>
          <p:cNvSpPr>
            <a:spLocks noGrp="1"/>
          </p:cNvSpPr>
          <p:nvPr>
            <p:ph sz="quarter" idx="13"/>
          </p:nvPr>
        </p:nvSpPr>
        <p:spPr/>
        <p:txBody>
          <a:bodyPr/>
          <a:lstStyle/>
          <a:p>
            <a:pPr algn="r" rtl="1"/>
            <a:r>
              <a:rPr lang="fa-IR" dirty="0" smtClean="0"/>
              <a:t>الویت سفارش ها در سامانه ی معاملات برحسب نوع سفارش، به ترتیب به شرح زیر می باشد:</a:t>
            </a:r>
          </a:p>
          <a:p>
            <a:pPr marL="457200" indent="-457200" algn="r" rtl="1">
              <a:buFont typeface="+mj-lt"/>
              <a:buAutoNum type="alphaUcPeriod"/>
            </a:pPr>
            <a:r>
              <a:rPr lang="fa-IR" dirty="0" smtClean="0"/>
              <a:t>سفارش با قیمت بازو باز- محدود</a:t>
            </a:r>
          </a:p>
          <a:p>
            <a:pPr marL="457200" indent="-457200" algn="r" rtl="1">
              <a:buFont typeface="+mj-lt"/>
              <a:buAutoNum type="alphaUcPeriod"/>
            </a:pPr>
            <a:r>
              <a:rPr lang="fa-IR" dirty="0" smtClean="0"/>
              <a:t>سفارش به قیمت گشایش</a:t>
            </a:r>
          </a:p>
          <a:p>
            <a:pPr marL="457200" indent="-457200" algn="r" rtl="1">
              <a:buFont typeface="+mj-lt"/>
              <a:buAutoNum type="alphaUcPeriod"/>
            </a:pPr>
            <a:r>
              <a:rPr lang="fa-IR" dirty="0" smtClean="0"/>
              <a:t>سفارش محدود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3883249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فرابورس</a:t>
            </a:r>
            <a:endParaRPr lang="en-US" dirty="0"/>
          </a:p>
        </p:txBody>
      </p:sp>
      <p:sp>
        <p:nvSpPr>
          <p:cNvPr id="3" name="Content Placeholder 2"/>
          <p:cNvSpPr>
            <a:spLocks noGrp="1"/>
          </p:cNvSpPr>
          <p:nvPr>
            <p:ph sz="quarter" idx="13"/>
          </p:nvPr>
        </p:nvSpPr>
        <p:spPr/>
        <p:txBody>
          <a:bodyPr/>
          <a:lstStyle/>
          <a:p>
            <a:pPr algn="r" rtl="1"/>
            <a:r>
              <a:rPr lang="fa-IR" dirty="0" smtClean="0"/>
              <a:t>فرابورس بازار اوراق بهاداری رسمی و تحت نظارت سازمان بورس و اوراق بهادار محسوب می شود</a:t>
            </a:r>
          </a:p>
          <a:p>
            <a:pPr marL="0" indent="0" algn="r" rtl="1">
              <a:buNone/>
            </a:pPr>
            <a:r>
              <a:rPr lang="fa-IR" dirty="0" smtClean="0"/>
              <a:t>با توجه به نیازمندی های کنونی بازار سرمایه ،</a:t>
            </a:r>
            <a:r>
              <a:rPr lang="fa-IR" dirty="0" smtClean="0"/>
              <a:t>اهداف</a:t>
            </a:r>
            <a:r>
              <a:rPr lang="en-US" dirty="0" smtClean="0"/>
              <a:t> </a:t>
            </a:r>
            <a:r>
              <a:rPr lang="fa-IR" dirty="0"/>
              <a:t> </a:t>
            </a:r>
            <a:r>
              <a:rPr lang="fa-IR" dirty="0" smtClean="0"/>
              <a:t>و استراتژی فعالیت فرابورس ایران به گو نه ای طراحی شده تا بخش عمده ای ازمتقاضیان منابع مالی امکان بهره مندی ازمزایای آن را داشته باشندومهم ترین ویژگی آن،سهولت رویه ها در مراحل پذیرش و انجام معاملات اوراق بهادار است.</a:t>
            </a:r>
          </a:p>
          <a:p>
            <a:pPr algn="r" rtl="1"/>
            <a:r>
              <a:rPr lang="fa-IR" dirty="0" smtClean="0"/>
              <a:t>فرابورس ایران باهدف ایجاد بازارکارآمد،منصفانه و شفاف ،تمهیدات و بستر سازی لازم را در زمینه ی انتشار سریع و عادلانه اطلاعات با همکاری سازمان بورس واوراق بهادار انجام داده تا صاحبان سرمایه با آگاهی و شناخت بیش تر در خصوص انواع اوراق بهادار،درجات خطروسایر شاخصه های مهم ،به سرمایه گذاری در اوراق بهادار پذیرفته شده دراین بازار اقدام کنند.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10977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فرابورس</a:t>
            </a:r>
            <a:endParaRPr lang="en-US" dirty="0"/>
          </a:p>
        </p:txBody>
      </p:sp>
      <p:sp>
        <p:nvSpPr>
          <p:cNvPr id="3" name="Content Placeholder 2"/>
          <p:cNvSpPr>
            <a:spLocks noGrp="1"/>
          </p:cNvSpPr>
          <p:nvPr>
            <p:ph sz="quarter" idx="13"/>
          </p:nvPr>
        </p:nvSpPr>
        <p:spPr/>
        <p:txBody>
          <a:bodyPr/>
          <a:lstStyle/>
          <a:p>
            <a:pPr algn="r" rtl="1"/>
            <a:r>
              <a:rPr lang="fa-IR" dirty="0" smtClean="0"/>
              <a:t>تلاش در راستای رشدو اعتلای بازار سرمایه،تنوع بخشی به محصولات بازار سرمایه،اعطای فرصت جدید به صاحبان صنایع نوپا و نیازمند به منابع مالی،افزایش مشارکتهای مردمی وافزایش سهم دارایی های مالی درسبد سرمایه گذاری ها،رسالت فرابورس ایران محسوب می شود.</a:t>
            </a:r>
          </a:p>
          <a:p>
            <a:pPr algn="r" rtl="1"/>
            <a:r>
              <a:rPr lang="fa-IR" dirty="0" smtClean="0"/>
              <a:t>فرابورس ایران دارای پنج بازار شامل:بازار اول،بازار دوم،بازار سوم،بازار ابزارهای نوین مالی وبازار پایه است.پذیرش سهام شرکت های سهامی عام صرفا در بازارهای اول ودوم وپذیرش سایراوراق بهادار صرفا در بازار ابزار های نوین مالی صورت می پذیرد.شرایط پذیرش دراین بازارها به مراتب آسان تر ازپذیرش در بازارهای بورس اوراق بهادار تهران است.</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155613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مزایای بورس اوراق بهادار</a:t>
            </a:r>
            <a:endParaRPr lang="en-US" dirty="0"/>
          </a:p>
        </p:txBody>
      </p:sp>
      <p:sp>
        <p:nvSpPr>
          <p:cNvPr id="3" name="Content Placeholder 2"/>
          <p:cNvSpPr>
            <a:spLocks noGrp="1"/>
          </p:cNvSpPr>
          <p:nvPr>
            <p:ph sz="quarter" idx="13"/>
          </p:nvPr>
        </p:nvSpPr>
        <p:spPr/>
        <p:txBody>
          <a:bodyPr/>
          <a:lstStyle/>
          <a:p>
            <a:pPr marL="457200" indent="-457200" algn="r" rtl="1">
              <a:buFont typeface="+mj-lt"/>
              <a:buAutoNum type="arabicPeriod"/>
            </a:pPr>
            <a:r>
              <a:rPr lang="fa-IR" dirty="0" smtClean="0"/>
              <a:t>مزایای بورس از دیدگاه اقتصاد</a:t>
            </a:r>
          </a:p>
          <a:p>
            <a:pPr marL="457200" indent="-457200" algn="r" rtl="1">
              <a:buFont typeface="+mj-lt"/>
              <a:buAutoNum type="arabicPeriod"/>
            </a:pPr>
            <a:r>
              <a:rPr lang="fa-IR" dirty="0" smtClean="0"/>
              <a:t>مزایای بورس از دیدگاه شرکت های سرمایه پذیر</a:t>
            </a:r>
          </a:p>
          <a:p>
            <a:pPr marL="457200" indent="-457200" algn="r" rtl="1">
              <a:buFont typeface="+mj-lt"/>
              <a:buAutoNum type="arabicPeriod"/>
            </a:pPr>
            <a:r>
              <a:rPr lang="fa-IR" dirty="0" smtClean="0"/>
              <a:t>مزایای بورس ازدیدگاه سرمایه گذاران</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4710" y="746903"/>
            <a:ext cx="1712890" cy="1339403"/>
          </a:xfrm>
          <a:prstGeom prst="rect">
            <a:avLst/>
          </a:prstGeom>
          <a:noFill/>
          <a:ln>
            <a:noFill/>
          </a:ln>
        </p:spPr>
      </p:pic>
    </p:spTree>
    <p:extLst>
      <p:ext uri="{BB962C8B-B14F-4D97-AF65-F5344CB8AC3E}">
        <p14:creationId xmlns:p14="http://schemas.microsoft.com/office/powerpoint/2010/main" val="36656437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84</TotalTime>
  <Words>736</Words>
  <Application>Microsoft Office PowerPoint</Application>
  <PresentationFormat>Widescreen</PresentationFormat>
  <Paragraphs>60</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Tw Cen MT</vt:lpstr>
      <vt:lpstr>Droplet</vt:lpstr>
      <vt:lpstr>آموزشکده فنی وحرفه ای امام خمینی(ره) قائنات</vt:lpstr>
      <vt:lpstr>به نام خدا</vt:lpstr>
      <vt:lpstr>انواع سفارش ها در سامانه ی معاملاتی</vt:lpstr>
      <vt:lpstr>PowerPoint Presentation</vt:lpstr>
      <vt:lpstr>PowerPoint Presentation</vt:lpstr>
      <vt:lpstr>اولویت سفارش ها</vt:lpstr>
      <vt:lpstr>فرابورس</vt:lpstr>
      <vt:lpstr>فرابورس</vt:lpstr>
      <vt:lpstr>مزایای بورس اوراق بهادار</vt:lpstr>
      <vt:lpstr>مزایای بورس ازدیدگاه اقتصاد</vt:lpstr>
      <vt:lpstr>مزایای بورس ازدیدگاه شرکت های سرمایه پذیر</vt:lpstr>
      <vt:lpstr>                   مزایای بورس اوراق بهادار از دیدگاه سرمایه گذاران</vt:lpstr>
      <vt:lpstr>فعالیت عملی</vt:lpstr>
      <vt:lpstr>کلیپ آموزشی مزیت سهام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آموزشکده فنی وحرفه ای امام خمینی(ره) قائنات</dc:title>
  <dc:creator>hoseinn</dc:creator>
  <cp:lastModifiedBy>hoseinn</cp:lastModifiedBy>
  <cp:revision>15</cp:revision>
  <dcterms:created xsi:type="dcterms:W3CDTF">2020-03-21T12:22:56Z</dcterms:created>
  <dcterms:modified xsi:type="dcterms:W3CDTF">2020-03-21T15:47:49Z</dcterms:modified>
</cp:coreProperties>
</file>