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43"/>
  </p:notesMasterIdLst>
  <p:sldIdLst>
    <p:sldId id="257" r:id="rId2"/>
    <p:sldId id="291" r:id="rId3"/>
    <p:sldId id="293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3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D211CA-891F-423F-B345-898B76A4342F}">
          <p14:sldIdLst>
            <p14:sldId id="257"/>
            <p14:sldId id="291"/>
            <p14:sldId id="293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3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D1C45FB-F940-40D2-9399-65C3066277BA}" type="datetimeFigureOut">
              <a:rPr lang="fa-IR" smtClean="0"/>
              <a:t>07/22/1441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2C11F3-3F8A-4824-A283-5BA8D0E8047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067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11F3-3F8A-4824-A283-5BA8D0E8047E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4936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7C7D1-41E4-49E5-8249-B85E34DE9B46}" type="slidenum">
              <a:rPr lang="fa-IR" smtClean="0"/>
              <a:pPr/>
              <a:t>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540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F1FA-EA5E-46A7-AC5F-17D8C3943288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24C9-378F-4CA1-B7C3-EADECD8C8141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6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301D-7135-40DD-8CEE-29AF2BE33FBF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16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61AF-FBB1-40AF-922E-E3FF0ABDBA97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2385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49F9-647B-45EA-9DDA-B221013731F2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36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6F0D-AE0A-4908-B68F-4E80AC238D75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27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A0EA-F3D8-4E49-A9EA-F337892412BC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80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916C-E93D-4F45-AD06-C233EAE2182C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33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5DF-19FA-452E-BCD3-24164BE10B25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4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A5CA-DACD-4E2E-9CD4-E355DD4676B0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9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E7E2-8AA4-4865-95DB-537F818B45C7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9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05C0-677F-4079-80EB-FB64B9566F40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9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50B2-1E00-42B8-89AB-FDDD4474E95F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3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46BB-8D6D-44A5-BD6E-DA4DC95D75D1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6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BFE2-60E0-406C-BE0C-7A0797CE0BC3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8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6CBB-2262-4E47-B27A-7E51D7231D6A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1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4D97-4117-474A-87F3-74EA27BA81F7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4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0FB5127-BE6C-40FF-967B-D8FED4F4B7DD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7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hdr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8"/>
            <a:ext cx="12249623" cy="689041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18CC-65FD-4326-8791-1350900EC8B3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83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" y="1"/>
            <a:ext cx="11865127" cy="4094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823" y="291181"/>
            <a:ext cx="11447498" cy="1325563"/>
          </a:xfrm>
        </p:spPr>
        <p:txBody>
          <a:bodyPr>
            <a:noAutofit/>
          </a:bodyPr>
          <a:lstStyle/>
          <a:p>
            <a:r>
              <a:rPr lang="fa-IR" sz="8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80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كنترل</a:t>
            </a:r>
            <a:endParaRPr lang="fa-IR" sz="80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0310" y="4290306"/>
            <a:ext cx="11865127" cy="16737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a-IR" sz="2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كنترل ،تلاش منظمى است در جهت رسيدن به اهداف استاندارد،طراحى سيستم بازخورد اطلاعات،مقايسه اجزاى واقعى با استانداردهاى از پيش تعيين شده وسرانجام تعيين انحرافات احتمالى و سنجش ارزش آنها بر روند اجرايي كه در برگيرنده حداكثر كارايي است.</a:t>
            </a:r>
            <a:endParaRPr lang="en-US" sz="28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A200-6A10-4D38-99EB-BE0C75A9D558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385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92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315" y="141674"/>
            <a:ext cx="10515600" cy="1325563"/>
          </a:xfrm>
        </p:spPr>
        <p:txBody>
          <a:bodyPr>
            <a:normAutofit/>
          </a:bodyPr>
          <a:lstStyle/>
          <a:p>
            <a:r>
              <a:rPr lang="fa-IR" sz="66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مدیریت در سازمان های بزرگ</a:t>
            </a:r>
            <a:endParaRPr lang="fa-IR" sz="66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7607" y="784657"/>
            <a:ext cx="11221312" cy="7165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" indent="0">
              <a:buNone/>
            </a:pPr>
            <a:endParaRPr lang="fa-IR" sz="1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14300" indent="0">
              <a:buNone/>
            </a:pPr>
            <a:endParaRPr lang="fa-IR" sz="1800" dirty="0">
              <a:solidFill>
                <a:schemeClr val="bg2">
                  <a:lumMod val="5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14300" indent="0">
              <a:buNone/>
            </a:pPr>
            <a:endParaRPr lang="fa-IR" sz="1800" dirty="0" smtClean="0">
              <a:solidFill>
                <a:schemeClr val="bg2">
                  <a:lumMod val="5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1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4000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الف)مديريت عملياتى</a:t>
            </a:r>
          </a:p>
          <a:p>
            <a:endParaRPr lang="en-US" sz="1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just"/>
            <a:r>
              <a:rPr lang="fa-IR" sz="2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برنامه عملياتى نوعى برنامه تفصيلي و كوتاه مدت است كه موجب مراحعه كمتر زيردستان به مديران جهت كسب تكليف و همچنين كم كردن مراجعه مديران به كاركنان جهت نظارت بر عملكرد آنان مى باشد .مديران رده عملياتى بيشتر وقتشان را با زيردستان ،مقدارى از آن را با همكارى و اندك زمانى را با مافوق ها يا خارج از سازمان مى گذرانند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lang="en-US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1479-D9BC-4749-8AEC-C3595476CBAC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56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1803041"/>
            <a:ext cx="11513713" cy="15528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356" y="415896"/>
            <a:ext cx="1202864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60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ب)مديران ميانی</a:t>
            </a:r>
            <a:endParaRPr lang="fa-IR" sz="40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40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4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en-US" sz="40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/>
            <a:r>
              <a:rPr lang="fa-IR" sz="32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مديريت ميانى به طور مستقيم به مديران رده بالا گزارش مى دهد.كارشان مديريت بر سرپرستان است و نقش حلقه واسط را ميان مديريت عالى و مديران عملياتى به عهده دارند. بيشتر وقت مديران ميانى به تحليل دادها،آماده كردن اطلاعات براى تصميم گيرى ،تبديل تصميم هاى مديريت به پروژهاى معين براى سرپرستان و جهت دادن به نتايج كار مديران عملياتى اختصاص دارد.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14E5-5417-42F4-8446-7097C6A20B74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997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815921"/>
            <a:ext cx="12191998" cy="50420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083" y="391494"/>
            <a:ext cx="119258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60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 ج)مديريت عالى </a:t>
            </a: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/>
            <a:r>
              <a:rPr lang="fa-IR" sz="40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استراتژى هاى سازمانى توسط رئيس سازمان ،مديركل و معاونين تدوين مى گردند.مديرى كه در نقش هاى عملياتى و ميانى بوده مى تواند به مديريت عالى راه يابد .بخش اعظم كار مديران عالى از نظر پويايي و مشغله نظير كار مديران عملياتى مى باشد .  </a:t>
            </a:r>
            <a:endParaRPr lang="en-US" sz="4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DD9E-20B8-4D55-9E15-70592D0E796E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194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945" y="148202"/>
            <a:ext cx="11112413" cy="1171978"/>
          </a:xfrm>
        </p:spPr>
        <p:txBody>
          <a:bodyPr>
            <a:normAutofit fontScale="90000"/>
          </a:bodyPr>
          <a:lstStyle/>
          <a:p>
            <a:r>
              <a:rPr lang="fa-IR" sz="53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مكتب هاى مديريتى :</a:t>
            </a:r>
            <a:r>
              <a:rPr lang="en-US" dirty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dirty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endParaRPr lang="fa-IR" dirty="0">
              <a:solidFill>
                <a:srgbClr val="00206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6960" y="996478"/>
            <a:ext cx="11462197" cy="466734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                          </a:t>
            </a:r>
            <a:r>
              <a:rPr lang="fa-IR" sz="3600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مكتب </a:t>
            </a:r>
            <a:r>
              <a:rPr lang="fa-IR" sz="3600" dirty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كلاسيك </a:t>
            </a:r>
            <a:endParaRPr lang="en-US" sz="3600" dirty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dirty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محوريت بحث: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4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دستيابي به حداكثر كارايي در سازمان است.</a:t>
            </a:r>
            <a:endParaRPr lang="en-US" sz="24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dirty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در سازمان: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4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كلاسيك ها به سازمان رسمى توجه دارند.</a:t>
            </a:r>
            <a:endParaRPr lang="en-US" sz="24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4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وجود سازمان هاى غير رسمى را مضر مى دانند.</a:t>
            </a:r>
            <a:endParaRPr lang="en-US" sz="24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dirty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ديدگاه</a:t>
            </a:r>
            <a:r>
              <a:rPr lang="fa-IR" sz="2400" dirty="0">
                <a:latin typeface="Adobe Arabic" panose="02040503050201020203" pitchFamily="18" charset="-78"/>
                <a:cs typeface="Adobe Arabic" panose="02040503050201020203" pitchFamily="18" charset="-78"/>
              </a:rPr>
              <a:t>:</a:t>
            </a:r>
            <a:r>
              <a:rPr lang="fa-IR" sz="2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نگرشى صرفا مكانيكى به سازمان و افراد دارند .</a:t>
            </a:r>
            <a:endParaRPr lang="en-US" sz="28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4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انسان را </a:t>
            </a:r>
            <a:r>
              <a:rPr lang="fa-IR" sz="24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همرديف با </a:t>
            </a:r>
            <a:r>
              <a:rPr lang="fa-IR" sz="24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ساير عناصر توليد مى </a:t>
            </a:r>
            <a:r>
              <a:rPr lang="fa-IR" sz="24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دانند  و </a:t>
            </a:r>
            <a:r>
              <a:rPr lang="fa-IR" sz="24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برايشان هويت مستقل قائل </a:t>
            </a:r>
            <a:r>
              <a:rPr lang="fa-IR" sz="24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نیستند</a:t>
            </a:r>
            <a:endParaRPr lang="fa-IR" sz="24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4A04-1004-4EB6-B31D-4111D50F117E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025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9803" cy="42627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066" y="270456"/>
            <a:ext cx="10515600" cy="1339403"/>
          </a:xfrm>
        </p:spPr>
        <p:txBody>
          <a:bodyPr>
            <a:noAutofit/>
          </a:bodyPr>
          <a:lstStyle/>
          <a:p>
            <a:r>
              <a:rPr lang="fa-IR" sz="4000" dirty="0" smtClean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4000" dirty="0" smtClean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4000" dirty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4000" dirty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6000" dirty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کلاسیک</a:t>
            </a:r>
            <a:r>
              <a:rPr lang="fa-IR" sz="40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40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en-US" sz="4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endParaRPr lang="fa-IR" sz="40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0913" y="1696494"/>
            <a:ext cx="11300934" cy="39809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3500" cap="all" dirty="0" smtClean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     </a:t>
            </a:r>
            <a:r>
              <a:rPr lang="fa-IR" sz="3500" cap="all" dirty="0">
                <a:solidFill>
                  <a:srgbClr val="FF000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به سه دسته كلى تقسيم مى شوند :</a:t>
            </a: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١.مكتب </a:t>
            </a:r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مديريت علمى فردريك تيلود</a:t>
            </a: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٢.مكتب مديريت ادارى هنرى فايول</a:t>
            </a: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٣.نظريه بروكراسي آرمانىرماكس وبر</a:t>
            </a: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4EAE-3CCF-44A9-9D2B-04C2186F8EE3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58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0" y="605763"/>
            <a:ext cx="11407122" cy="1325563"/>
          </a:xfrm>
        </p:spPr>
        <p:txBody>
          <a:bodyPr>
            <a:noAutofit/>
          </a:bodyPr>
          <a:lstStyle/>
          <a:p>
            <a:r>
              <a:rPr lang="fa-IR" sz="66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مكتب </a:t>
            </a:r>
            <a:r>
              <a:rPr lang="fa-IR" sz="66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نئوكلاسيك(روابط </a:t>
            </a:r>
            <a:r>
              <a:rPr lang="fa-IR" sz="66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انسانى)</a:t>
            </a:r>
            <a:r>
              <a:rPr lang="en-US" sz="66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66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endParaRPr lang="fa-IR" sz="66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5910" y="2139595"/>
            <a:ext cx="11716215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a-IR" sz="3200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محوريت بحث</a:t>
            </a:r>
            <a:endParaRPr lang="en-US" sz="3200" dirty="0" smtClean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14300" indent="0">
              <a:buNone/>
            </a:pP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بر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جنبه هاى انسانى مديريت تاكيد ميكنند.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14300" indent="0">
              <a:buNone/>
            </a:pPr>
            <a:r>
              <a:rPr lang="fa-IR" sz="3200" dirty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نئوكلاسيك</a:t>
            </a:r>
            <a:endParaRPr lang="en-US" sz="3200" dirty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14300" indent="0">
              <a:buNone/>
            </a:pP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طرفداران اين روش معتقد بودند كه مديريت بايد توجه خود را بر افراد متمركز كند ينى متغير هاى اجتماعى را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موثرتر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از متغير هاى فيزيكى مي دانستند 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7483-94E2-4603-946A-E1574775BD63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926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791"/>
            <a:ext cx="12192000" cy="1338470"/>
          </a:xfrm>
        </p:spPr>
        <p:txBody>
          <a:bodyPr>
            <a:noAutofit/>
          </a:bodyPr>
          <a:lstStyle/>
          <a:p>
            <a:r>
              <a:rPr lang="fa-IR" sz="5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فعاليت هاى انجام شده در اين </a:t>
            </a:r>
            <a:r>
              <a:rPr lang="fa-IR" sz="5400" i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دوره(نئوکلاسیک</a:t>
            </a:r>
            <a:r>
              <a:rPr lang="fa-IR" sz="54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)</a:t>
            </a:r>
            <a:endParaRPr lang="fa-IR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3206" y="1577953"/>
            <a:ext cx="11255413" cy="410723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a-IR" sz="3200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مطالعات هاثورن در </a:t>
            </a:r>
            <a:r>
              <a:rPr lang="fa-IR" sz="3200" dirty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مورد مكتب نئوكلاسيك</a:t>
            </a:r>
            <a:r>
              <a:rPr lang="fa-IR" sz="3200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الف:مديرانى كه روابط انسانى خوبي در محيط كار برقرار ميكنند،مى توانند به بهره ورى دست يابند.</a:t>
            </a:r>
            <a:endParaRPr lang="en-US" sz="2800" dirty="0" smtClean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ب:جنبش </a:t>
            </a:r>
            <a:r>
              <a:rPr lang="fa-IR" sz="2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روابط انسانى مرحله ايي، كه امروز به عنوان رشته رفتار سازمانى ،يعنى مطالعه افراد و گروها در سازمان مطرح است</a:t>
            </a:r>
            <a:endParaRPr lang="en-US" sz="28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6D7C-F411-49D7-95C6-8D2BAD99F58B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330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0" y="875763"/>
            <a:ext cx="11437567" cy="735191"/>
          </a:xfrm>
        </p:spPr>
        <p:txBody>
          <a:bodyPr>
            <a:noAutofit/>
          </a:bodyPr>
          <a:lstStyle/>
          <a:p>
            <a:r>
              <a:rPr lang="fa-IR" sz="6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مكتب سيستم هاى </a:t>
            </a:r>
            <a:r>
              <a:rPr lang="fa-IR" sz="60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اجتماعى</a:t>
            </a:r>
            <a:r>
              <a:rPr lang="en-US" sz="6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6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endParaRPr lang="fa-IR" sz="60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9433" y="1879408"/>
            <a:ext cx="11197426" cy="37707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a-IR" sz="44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نگرش </a:t>
            </a:r>
            <a:r>
              <a:rPr lang="fa-IR" sz="44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سيستمى از دهه ١٩٥٠در مديريت مرسوم شد.</a:t>
            </a:r>
            <a:endParaRPr lang="en-US" sz="44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44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طرفداران اين نظريه معتقدند نگرش سيستمى بهترين طريق </a:t>
            </a:r>
            <a:r>
              <a:rPr lang="fa-IR" sz="44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براى </a:t>
            </a:r>
            <a:r>
              <a:rPr lang="fa-IR" sz="44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وحدت بخشيدن به مفاهيم و نظريه هاى مديريت و دستيابي به نظريه اى جامع است</a:t>
            </a:r>
            <a:r>
              <a:rPr lang="fa-IR" sz="4400" dirty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lang="en-US" sz="44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44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3B9F-24FA-411B-91FB-C474ABA600F8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212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62" y="141668"/>
            <a:ext cx="11491538" cy="1331949"/>
          </a:xfrm>
        </p:spPr>
        <p:txBody>
          <a:bodyPr>
            <a:noAutofit/>
          </a:bodyPr>
          <a:lstStyle/>
          <a:p>
            <a:r>
              <a:rPr lang="fa-IR" sz="5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مكتب </a:t>
            </a:r>
            <a:r>
              <a:rPr lang="fa-IR" sz="54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اقتضايي</a:t>
            </a:r>
            <a:endParaRPr lang="fa-IR" sz="54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4718" y="1352992"/>
            <a:ext cx="11428986" cy="43513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اين مكتب بيشتر طرز فكرش درباره ى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سازمان،مديريت  و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پديدهاست .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 اين موضوع اشاره دارد كه در شرايط گوناگون و بسته به اقتضائات زمانى ،مكانى و موقعيتى است كه ميتوان درباره موضوع اظهار نظر كرد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</a:p>
          <a:p>
            <a:r>
              <a:rPr lang="fa-IR" sz="3600" dirty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در مكتب  اقتضائى:</a:t>
            </a:r>
            <a:endParaRPr lang="en-US" sz="3600" dirty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چيزى به عنوان بهترين وجود ندارد،بلكه اين افتضائات است كه نشان مى دهد در (آن مورد خاص )چه چيزى بهترين است .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5B1B-16CF-4C49-B730-005E7EA23565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97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64275" y="3435531"/>
            <a:ext cx="11068333" cy="2733257"/>
          </a:xfrm>
        </p:spPr>
        <p:txBody>
          <a:bodyPr>
            <a:normAutofit fontScale="85000" lnSpcReduction="20000"/>
          </a:bodyPr>
          <a:lstStyle/>
          <a:p>
            <a:r>
              <a:rPr lang="fa-IR" sz="9600" dirty="0">
                <a:solidFill>
                  <a:srgbClr val="0F0044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دانشگاه فنی و حرفه ای</a:t>
            </a:r>
            <a:endParaRPr lang="en-US" sz="9600" dirty="0">
              <a:solidFill>
                <a:srgbClr val="0F0044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r>
              <a:rPr lang="fa-IR" sz="9600" dirty="0">
                <a:solidFill>
                  <a:srgbClr val="0F0044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آموزشکده فنی و حرفه ای امام خمینی (ره) قاین</a:t>
            </a:r>
            <a:endParaRPr lang="en-US" sz="9600" dirty="0">
              <a:solidFill>
                <a:srgbClr val="0F0044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4" t="1" r="25902" b="46477"/>
          <a:stretch/>
        </p:blipFill>
        <p:spPr>
          <a:xfrm>
            <a:off x="3957851" y="170759"/>
            <a:ext cx="3725649" cy="306062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86D7-E691-420F-B397-CBFD4113F269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51" y="437882"/>
            <a:ext cx="11468539" cy="1738647"/>
          </a:xfrm>
        </p:spPr>
        <p:txBody>
          <a:bodyPr>
            <a:noAutofit/>
          </a:bodyPr>
          <a:lstStyle/>
          <a:p>
            <a:r>
              <a:rPr lang="fa-IR" sz="7200" dirty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سطوح مديريت</a:t>
            </a:r>
            <a:r>
              <a:rPr lang="en-US" sz="72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72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endParaRPr lang="fa-IR" sz="72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9307" y="1605712"/>
            <a:ext cx="11491964" cy="4208234"/>
          </a:xfrm>
          <a:prstGeom prst="rect">
            <a:avLst/>
          </a:prstGeom>
        </p:spPr>
        <p:txBody>
          <a:bodyPr/>
          <a:lstStyle/>
          <a:p>
            <a:r>
              <a:rPr lang="fa-IR" sz="4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مديريت </a:t>
            </a:r>
            <a:r>
              <a:rPr lang="fa-IR" sz="40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عملياتى</a:t>
            </a:r>
          </a:p>
          <a:p>
            <a:r>
              <a:rPr lang="fa-IR" sz="32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برنامه </a:t>
            </a:r>
            <a:r>
              <a:rPr lang="fa-IR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عملياتى نوعى برنامه تفصيلي و كوتاه مدت است كه موجب مراحعه كمتر زيردستان به مديران جهت كسب تكليف و همچنين كم كردن مراجعين مديران به كاركنان جهت نظارت بر عملكرد آنان مى باشد .</a:t>
            </a:r>
            <a:endParaRPr lang="en-US" sz="32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مديران عملياتى بيشتر وقتشان را با زير دستان ،مقدارى از آن را با همكاران و اندك زمانى را با مافوق ها يا خارج از سازمان مى گذرانند</a:t>
            </a:r>
            <a:endParaRPr lang="en-US" sz="32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0769-5B9E-469A-B301-AEEEAAB13BEF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968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1194" y="180304"/>
            <a:ext cx="11850805" cy="521056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fa-IR" sz="4800" dirty="0" smtClean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مديران ميانی</a:t>
            </a:r>
            <a:endParaRPr lang="fa-IR" sz="1600" dirty="0" smtClean="0">
              <a:solidFill>
                <a:schemeClr val="bg2">
                  <a:lumMod val="5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1600" dirty="0" smtClean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just"/>
            <a:r>
              <a:rPr lang="fa-IR" sz="32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مديران </a:t>
            </a:r>
            <a:r>
              <a:rPr lang="fa-IR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ميامى به طور مستقيم به مديران رده بالا گزارش مى دهند .كارشان مديريت بر سرپرستان است و نقش حلقه واسط را ميان مديريت عالى و مديران عملياتى به عهده دارند.بيشتر وقت مديران ميانى به تحليل دادها ،آماده كردن اطلاعات براى تصميم گيرى ،تبديل تصميم هاى مديربت به پروژهاى معين براى سراريتان و حهت دادن به نتايج كار  مديران عملياتى اختصاص مى يابد .مديران ميانى برنامه زيزى هاى ميان مدت نموده و براى اظهار نظر مديريت عالى ،برنامه هاى جامع و بلند مدت آماده مى نمايند .</a:t>
            </a:r>
            <a:endParaRPr lang="en-US" sz="32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1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8C5A-E5A9-44FD-9033-5EF57701A05E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96923"/>
            <a:ext cx="6672887" cy="365125"/>
          </a:xfrm>
        </p:spPr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953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6478" y="1622739"/>
            <a:ext cx="11789359" cy="40683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مديريت </a:t>
            </a:r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دولتى +مديريت صنعتى+مديريت بازگانى+مديريت شهرى+مديريت استراتژيك+مديريت تحول+مديريت منابع انسانى+مديريت ريسك+مديريت بحران+مديريت  آموزشى+مديريت كارآفرينى+مديريت مالى+مديريت پروژه و مديريت  برنامه +مديريت </a:t>
            </a:r>
            <a:r>
              <a:rPr lang="fa-IR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هتل دارى </a:t>
            </a:r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و جهانگردى +مديريت گمركى+مديريت كيفيت+مديريت تكنولوژى+مديريت عملياتى+مديريت ورزشى</a:t>
            </a: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5337" y="579395"/>
            <a:ext cx="43204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228600" algn="ctr">
              <a:spcBef>
                <a:spcPct val="2000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fa-IR" sz="4800" i="1" dirty="0">
                <a:solidFill>
                  <a:srgbClr val="564B3C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4800" i="1" dirty="0">
                <a:solidFill>
                  <a:srgbClr val="ECEDD1">
                    <a:lumMod val="50000"/>
                  </a:srgb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شاخه های مدیریت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2E77-895A-4D88-9ED4-9A18B926D209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677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2830" y="491431"/>
            <a:ext cx="11873551" cy="48311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fa-IR" sz="48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4800" dirty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كسب كار در واژه  نامه هاى مختلف </a:t>
            </a:r>
            <a:r>
              <a:rPr lang="fa-IR" sz="4800" dirty="0" smtClean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 </a:t>
            </a:r>
          </a:p>
          <a:p>
            <a:pPr marL="0" indent="0">
              <a:buNone/>
            </a:pPr>
            <a:r>
              <a:rPr lang="fa-IR" sz="4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آكسفورد </a:t>
            </a:r>
            <a:r>
              <a:rPr lang="fa-IR" sz="4400" dirty="0">
                <a:latin typeface="Adobe Arabic" panose="02040503050201020203" pitchFamily="18" charset="-78"/>
                <a:cs typeface="Adobe Arabic" panose="02040503050201020203" pitchFamily="18" charset="-78"/>
              </a:rPr>
              <a:t>:كسب كار به معنى خريد و فروش و تجارت آمده است .</a:t>
            </a:r>
            <a:endParaRPr lang="en-US" sz="44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4400" dirty="0">
                <a:latin typeface="Adobe Arabic" panose="02040503050201020203" pitchFamily="18" charset="-78"/>
                <a:cs typeface="Adobe Arabic" panose="02040503050201020203" pitchFamily="18" charset="-78"/>
              </a:rPr>
              <a:t>در واژه نامه لانگ من :كسب كار به فعاليت پول در آوردن و تجارتى كه از آن پول حاصل شود گفته مى شود.</a:t>
            </a:r>
            <a:endParaRPr lang="en-US" sz="44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2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8682-8E3B-4EC3-990F-C8A106A69E54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864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6603" y="347730"/>
            <a:ext cx="11067197" cy="523420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fa-IR" sz="4800" dirty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نظريها از كسب </a:t>
            </a:r>
            <a:r>
              <a:rPr lang="fa-IR" sz="4800" dirty="0" smtClean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وكار</a:t>
            </a:r>
            <a:endParaRPr lang="fa-IR" sz="3600" dirty="0">
              <a:solidFill>
                <a:schemeClr val="bg2">
                  <a:lumMod val="5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40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ارویک وهانت :</a:t>
            </a:r>
            <a:r>
              <a:rPr lang="fa-IR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كار </a:t>
            </a:r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عبارت است از هر نوع </a:t>
            </a:r>
            <a:r>
              <a:rPr lang="fa-IR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كسب  </a:t>
            </a:r>
          </a:p>
          <a:p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40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پتوسن </a:t>
            </a:r>
            <a:r>
              <a:rPr lang="fa-IR" sz="4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</a:t>
            </a:r>
            <a:r>
              <a:rPr lang="fa-IR" sz="40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پلومن:</a:t>
            </a:r>
            <a:r>
              <a:rPr lang="fa-IR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هر </a:t>
            </a:r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تبادلى كه در ان خريد و فروشى صورت گيرد،كسل كار نيست ،بلكه كسب و كار ،هر نوع تبادل تكرارى و تجديد شونده خريد و فروش است .</a:t>
            </a: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80F0-276A-4FCD-A309-736F4A1AA54D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0721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3" t="13157" b="28752"/>
          <a:stretch/>
        </p:blipFill>
        <p:spPr>
          <a:xfrm>
            <a:off x="-94960" y="0"/>
            <a:ext cx="1240286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4699" y="296214"/>
            <a:ext cx="11565228" cy="52311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fa-IR" sz="4800" dirty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ويژگى هاى </a:t>
            </a:r>
            <a:r>
              <a:rPr lang="fa-IR" sz="4800" dirty="0" smtClean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کسب و کار</a:t>
            </a: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١.فروش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يا انتقال كالاها و خدمات براى كسب ارزش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٢.معاملات مالاها و خدمات 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٣.تكرار معاملات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٤.انگيزه سود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٥.فعاليت توام با ريسك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D7EB-CB49-462C-B7E2-59E815A01F65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94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1060" y="1"/>
            <a:ext cx="11661913" cy="55000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fa-IR" sz="4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اهداف كسب </a:t>
            </a:r>
            <a:r>
              <a:rPr lang="fa-IR" sz="44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كار</a:t>
            </a: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باور </a:t>
            </a:r>
            <a:r>
              <a:rPr lang="fa-IR" sz="36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عمومى</a:t>
            </a:r>
            <a:r>
              <a:rPr lang="fa-IR" sz="3600" dirty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اين است كه تنها هدف كسب و كار ، به دست اوردن </a:t>
            </a:r>
            <a:r>
              <a:rPr lang="fa-IR" sz="3600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سرمایه </a:t>
            </a:r>
            <a:r>
              <a:rPr lang="fa-IR" sz="3600" dirty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اقتصادى است ،درحالى كه اين امر واقعيت ندارد</a:t>
            </a:r>
            <a:r>
              <a:rPr lang="fa-IR" sz="3600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</a:p>
          <a:p>
            <a:r>
              <a:rPr lang="fa-IR" sz="3600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آرويك </a:t>
            </a:r>
            <a:r>
              <a:rPr lang="fa-IR" sz="3600" dirty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معتقد است تنها هدف كسب و كار بدست اوردن سود نيست ، بنابراين ،كسب و كارها هم داراى اهداف اقتصادى اند و اهداف اجتماعى اند.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5E4D-E3A9-4F2D-A25A-4B0FCEC62FC8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20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59777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11797048" cy="6176210"/>
          </a:xfrm>
          <a:prstGeom prst="rect">
            <a:avLst/>
          </a:prstGeom>
        </p:spPr>
        <p:txBody>
          <a:bodyPr>
            <a:normAutofit fontScale="850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a-IR" sz="54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کسب و کار های خانگی</a:t>
            </a:r>
          </a:p>
          <a:p>
            <a:endParaRPr lang="fa-IR" sz="3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0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كسب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كار هاى خانگى در ايران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سابقه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ديرينه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دارد</a:t>
            </a: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بسيارى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از صنايع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دستى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كه امروزه هم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وجود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دارند </a:t>
            </a:r>
            <a:endParaRPr lang="fa-IR" sz="3600" dirty="0" smtClean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در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منازل و محل سكونت افراد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توليد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شده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اند</a:t>
            </a: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كسب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كار خانگى پديده جديدى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نيست</a:t>
            </a: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بلكه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در تغير و تحولات اقتصادى و احتماعى به آن </a:t>
            </a:r>
            <a:endParaRPr lang="fa-IR" sz="3600" dirty="0" smtClean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اهميت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بيشترى شده است و روز به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روز</a:t>
            </a: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در حال گسترش و توسعه است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D6BC-8608-4CAF-8BEF-847D18F102E4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680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88" y="300251"/>
            <a:ext cx="11497415" cy="518614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a-IR" sz="3600" dirty="0"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fa-IR" sz="44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دلايل </a:t>
            </a:r>
            <a:r>
              <a:rPr lang="fa-IR" sz="4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انتخاب كسب و كار </a:t>
            </a:r>
            <a:r>
              <a:rPr lang="fa-IR" sz="44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خانگى</a:t>
            </a: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١.بالا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بردن كيفيت زندگى(كار كردن در خانه باعث مي شود كه وقت بيشترى به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خانه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خانواده اختصاص يابد و به  ديگر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مسائل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موضوعات خانواده ،از قبيل تربيت و پرورش فرزندان توجه بيشترى شود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٢.توسعه فن آورى(با پيشرفت هاى زيادى كه در زمينه علوم رايانه و ديگر وسايل ارتباطى به وجود آمده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است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،محيط خانه محل مناسب و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كاراترى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براى كسب و كار شده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است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AB3-B5D5-44FF-9EB5-5E8BF1F46258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440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2830" y="191069"/>
            <a:ext cx="11791665" cy="51315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r>
              <a:rPr lang="fa-IR" sz="4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مزاياى كسب و كار </a:t>
            </a:r>
            <a:r>
              <a:rPr lang="fa-IR" sz="44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خانگى</a:t>
            </a: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١.آزادى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استقلال عمل بيشترى 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٢.عدم نياز به مجوز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٣.احساس راحتى بيشتر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٤.پايين بودن هزينه راه اندازى 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A8C8-2634-46DF-8965-AD4F71D25D14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455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906" y="336288"/>
            <a:ext cx="9106989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fa-IR" sz="6600" b="1" dirty="0" smtClean="0">
                <a:solidFill>
                  <a:schemeClr val="accent5">
                    <a:lumMod val="50000"/>
                  </a:schemeClr>
                </a:solidFill>
                <a:cs typeface="B Nazanin" panose="00000400000000000000" pitchFamily="2" charset="-78"/>
              </a:rPr>
              <a:t>درس کار آفرینی 982</a:t>
            </a:r>
            <a:endParaRPr lang="en-US" sz="8000" b="1" dirty="0">
              <a:solidFill>
                <a:schemeClr val="accent5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12676" y="1787857"/>
            <a:ext cx="9864589" cy="10779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5200" dirty="0" smtClean="0">
                <a:cs typeface="B Nazanin" panose="00000400000000000000" pitchFamily="2" charset="-78"/>
              </a:rPr>
              <a:t>جلسه ششم</a:t>
            </a:r>
            <a:r>
              <a:rPr lang="fa-IR" sz="3900" dirty="0" smtClean="0">
                <a:cs typeface="B Nazanin" panose="00000400000000000000" pitchFamily="2" charset="-78"/>
              </a:rPr>
              <a:t> : </a:t>
            </a:r>
            <a:r>
              <a:rPr lang="fa-IR" sz="4000" dirty="0" smtClean="0"/>
              <a:t>دنباله فصل </a:t>
            </a:r>
            <a:r>
              <a:rPr lang="fa-IR" sz="4000" dirty="0"/>
              <a:t>سوم (مدیریت کسب وکار)</a:t>
            </a:r>
          </a:p>
          <a:p>
            <a:pPr algn="ctr"/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50692" y="2865825"/>
            <a:ext cx="7129054" cy="5953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3600" dirty="0" smtClean="0">
                <a:cs typeface="B Nazanin" panose="00000400000000000000" pitchFamily="2" charset="-78"/>
              </a:rPr>
              <a:t>مدرس:</a:t>
            </a:r>
            <a:endParaRPr lang="en-US" sz="3600" dirty="0"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59875" y="3758793"/>
            <a:ext cx="7129053" cy="5953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6000" dirty="0" smtClean="0">
                <a:cs typeface="B Nazanin" panose="00000400000000000000" pitchFamily="2" charset="-78"/>
              </a:rPr>
              <a:t>ابراهیم شکوهیان</a:t>
            </a:r>
            <a:endParaRPr lang="en-US" sz="6000" dirty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6866" y="4784776"/>
            <a:ext cx="9539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5400" dirty="0">
                <a:solidFill>
                  <a:srgbClr val="0F0044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آموزشکده فنی و حرفه ای امام خمینی (ره) قاین</a:t>
            </a:r>
            <a:endParaRPr lang="en-US" sz="5400" dirty="0">
              <a:solidFill>
                <a:srgbClr val="0F0044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9E46-4EDC-4AF7-8256-45ED1888CD9E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6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3183" y="540913"/>
            <a:ext cx="11719775" cy="472712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a-IR" sz="44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نكات </a:t>
            </a:r>
            <a:r>
              <a:rPr lang="fa-IR" sz="4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مهم براى راه اندازى كسب و كار </a:t>
            </a:r>
            <a:r>
              <a:rPr lang="fa-IR" sz="44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خانگى</a:t>
            </a: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١.دربارى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ايده كسب و كارتان تحقيق كنيد .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٢.درباره ى محصول يا خدماتتان نيز اطلاعات كسب كنيد .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٣.محل كار خود را تعيين كنيد .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٤. مشاركت ديگر اعضاى هانواده را جلب كنيد .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8510-F618-4B8D-B510-A4AEDE4E1A42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64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8365" y="1493949"/>
            <a:ext cx="11778018" cy="39023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fa-IR" sz="28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اين </a:t>
            </a:r>
            <a:r>
              <a:rPr lang="fa-IR" sz="2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نوع كسي و كار جديد بوده و با پيدايش كامپيوتر ،اينترنت و توسعه جامعه خدماتى به عنوان يكى از سريع ترين كسب و كار از نظر تعداد ،سود و حجم در عرصه تجارت جهانى مطرح هستند.</a:t>
            </a:r>
            <a:endParaRPr lang="en-US" sz="28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just"/>
            <a:r>
              <a:rPr lang="fa-IR" sz="2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تعريف:</a:t>
            </a:r>
            <a:endParaRPr lang="en-US" sz="28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just"/>
            <a:r>
              <a:rPr lang="fa-IR" sz="2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كسب كار اينترنتى به </a:t>
            </a:r>
            <a:r>
              <a:rPr lang="fa-IR" sz="28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خرید </a:t>
            </a:r>
            <a:r>
              <a:rPr lang="fa-IR" sz="2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فروش محصولات يا خدمات در اينترنت گفته ميشود.اين نوع كسب و كار به سرعت در اقتصاد امروز رشد و پيشرفت كرده است .خريد و فروش اينترنتى به كوچكترين كسب و كار ها نيز اين فرصت را مى دهد كه به مخاطبان خود در سطح جهانى با حداقل هزينه دسترسى پيدا كنند .</a:t>
            </a:r>
            <a:endParaRPr lang="en-US" sz="28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0739" y="161058"/>
            <a:ext cx="35173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fa-IR" sz="4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كسب و كار اينترنتى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B3C8-A9E3-49FD-85D5-B399D7EB2699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927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47" y="-193183"/>
            <a:ext cx="12393771" cy="7051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614233"/>
            <a:ext cx="11797047" cy="219971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sz="40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1.ايجاد </a:t>
            </a:r>
            <a:r>
              <a:rPr lang="fa-IR" sz="40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اجتماعات آنلاين ٢.خريد ،فروش و حراج كالاهاى مختلف ٣.تبليغات اينترنتى ٤.ارائه خدمات تخصصى به ديگران ٥.ايجاد امپراطورى اطلاعات ،اخبار و آموزش ٦....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5844" y="297375"/>
            <a:ext cx="91849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fa-IR" sz="44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انواع كسب و كارهاى اينترنتى در ده گروه کلی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65E4-938F-4EF2-B4E5-879B68FB48DD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713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72955"/>
            <a:ext cx="12084676" cy="500872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fa-IR" sz="44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كسب </a:t>
            </a:r>
            <a:r>
              <a:rPr lang="fa-IR" sz="4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كار </a:t>
            </a:r>
            <a:r>
              <a:rPr lang="fa-IR" sz="44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روستايي</a:t>
            </a: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كارآفرينى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در نواحى روستايي در جستجوى تركيب واحدى از منابع هم در درون و هم در خارح از فعاليت هاى كشاورزى است.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مثال:ريسندگى،درودگرى،گردشگرى،آهنگرى</a:t>
            </a: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كارافرينى روستايي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شهرى هيچ گونه تفاوتى با يكديگر ندارند به جز اينك بايد كارآفرينى روستايي در فضاى روستا تصور نمود</a:t>
            </a: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4482-6867-4FDB-B796-1B0DC070AEA7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755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6478" y="347729"/>
            <a:ext cx="11764370" cy="50977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fa-IR" sz="40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کسب </a:t>
            </a:r>
            <a:r>
              <a:rPr lang="fa-IR" sz="4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كار هاى </a:t>
            </a:r>
            <a:r>
              <a:rPr lang="fa-IR" sz="40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خانوادگى</a:t>
            </a:r>
          </a:p>
          <a:p>
            <a:r>
              <a:rPr lang="fa-IR" sz="28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كسب </a:t>
            </a:r>
            <a:r>
              <a:rPr lang="fa-IR" sz="2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كار خانوادگى  يه نوع كسب و كار است كه صاحبان آن بايد هم خويشاوند و فاميل باشند،</a:t>
            </a:r>
            <a:endParaRPr lang="en-US" sz="28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 عبارت كلى به كسب كارى گفته ميشود كه افراد يك خانواده و خويشاوندان اقدام به تشكيل كسب وكارى مى نمايند</a:t>
            </a:r>
            <a:r>
              <a:rPr lang="fa-IR" sz="28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lang="en-US" sz="28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dirty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سه عامل مهم در كسب و كار خانوادگى :</a:t>
            </a:r>
            <a:endParaRPr lang="en-US" sz="2800" dirty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خانواده</a:t>
            </a:r>
            <a:endParaRPr lang="en-US" sz="28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مالكيت</a:t>
            </a:r>
            <a:endParaRPr lang="en-US" sz="28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مديريت</a:t>
            </a:r>
            <a:endParaRPr lang="en-US" sz="28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2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EA64-533F-4700-83E8-F632BE91642C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872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2012" y="320842"/>
            <a:ext cx="11651179" cy="526109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fa-IR" sz="4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عوامل رشد و بقاى كسب و كارهاى خانوادگى </a:t>
            </a:r>
            <a:endParaRPr lang="fa-IR" sz="4400" dirty="0" smtClean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فرهنگ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خانواده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شخصيت و خصوصيات هر ک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دام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از اعضاى خانواده 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عوامل محيطى و اجتماعى 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نوع كسب و كار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خصوصيات كارآفرين كسب و كار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7AA5-0E9C-4E41-B1E5-FCDADF3FC42E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16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21368"/>
            <a:ext cx="12080383" cy="499232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/>
            <a:r>
              <a:rPr lang="fa-IR" sz="6600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كسب </a:t>
            </a:r>
            <a:r>
              <a:rPr lang="fa-IR" sz="6600" dirty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كار كوچك </a:t>
            </a:r>
            <a:endParaRPr lang="fa-IR" sz="6600" dirty="0" smtClean="0">
              <a:solidFill>
                <a:srgbClr val="7030A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كسب </a:t>
            </a:r>
            <a:r>
              <a:rPr lang="fa-IR" sz="36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كار كوچك بصورت مستقل است و هر شركتى با كمتر از ٥٠٠پرسنل در اين حيطه قرار ميگيرد  در امريكا حدود ٢٢/٥ميليون كسب و كار مستقل از كشاورزى و زراعت وجود دارد كه ٩٩درصد آن كسب و كار كوچك به حساب مى </a:t>
            </a:r>
            <a:r>
              <a:rPr lang="fa-IR" sz="36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آيند</a:t>
            </a:r>
            <a:r>
              <a:rPr lang="fa-IR" sz="36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lang="en-US" sz="36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en-US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`</a:t>
            </a: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DD2E-2398-4C17-AFEB-200CD3D9E34E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43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1" y="0"/>
            <a:ext cx="12295031" cy="6999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6926" y="0"/>
            <a:ext cx="11855115" cy="636860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فعاليت هاى كسب و كار </a:t>
            </a:r>
            <a:endParaRPr lang="fa-IR" sz="2800" dirty="0" smtClean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400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كسب </a:t>
            </a:r>
            <a:r>
              <a:rPr lang="fa-IR" sz="2400" dirty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 كار خدماتى </a:t>
            </a:r>
            <a:endParaRPr lang="en-US" sz="2400" dirty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4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شامل فاليت هايي است كه براى انتقال كالاها و خدمات از مكان توليد به محل مصرف ضرورى اند.</a:t>
            </a:r>
            <a:endParaRPr lang="en-US" sz="24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4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وظيفه اساسى كسب و كار خدماتى ،برداشتن موانع فردى ،مكانى،زمانى،مبادلاتى،دانشى و غيره است و جريان آزاد كالاها و خدمات از توليد كننده به مصرف كننده فراهم مى سازد </a:t>
            </a:r>
            <a:endParaRPr lang="fa-IR" sz="2400" dirty="0" smtClean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خدمات حمايتى</a:t>
            </a:r>
            <a:endParaRPr lang="en-US" dirty="0" smtClean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>
              <a:lnSpc>
                <a:spcPct val="100000"/>
              </a:lnSpc>
            </a:pPr>
            <a:r>
              <a:rPr lang="fa-IR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١.بانكداری</a:t>
            </a:r>
            <a:endParaRPr lang="en-US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>
              <a:lnSpc>
                <a:spcPct val="100000"/>
              </a:lnSpc>
            </a:pPr>
            <a:r>
              <a:rPr lang="fa-IR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2.حمل و نقل</a:t>
            </a:r>
            <a:endParaRPr lang="en-US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>
              <a:lnSpc>
                <a:spcPct val="100000"/>
              </a:lnSpc>
            </a:pPr>
            <a:r>
              <a:rPr lang="fa-IR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٣.بيمه</a:t>
            </a:r>
            <a:endParaRPr lang="en-US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>
              <a:lnSpc>
                <a:spcPct val="100000"/>
              </a:lnSpc>
            </a:pPr>
            <a:r>
              <a:rPr lang="fa-IR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٤.انباردارى </a:t>
            </a:r>
            <a:endParaRPr lang="en-US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>
              <a:lnSpc>
                <a:spcPct val="100000"/>
              </a:lnSpc>
            </a:pPr>
            <a:r>
              <a:rPr lang="fa-IR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٥.بسته بندى</a:t>
            </a:r>
            <a:endParaRPr lang="en-US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٦.تبليغات</a:t>
            </a:r>
            <a:endParaRPr lang="en-US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1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0937" y="3080387"/>
            <a:ext cx="1746054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800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خدمات </a:t>
            </a:r>
            <a:r>
              <a:rPr lang="fa-IR" sz="2800" dirty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مستقيم </a:t>
            </a:r>
            <a:endParaRPr lang="en-US" sz="2800" dirty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١.داخلى</a:t>
            </a:r>
            <a:endParaRPr lang="en-US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٢.هنری</a:t>
            </a:r>
            <a:endParaRPr lang="en-US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٣.بهداشتى </a:t>
            </a:r>
            <a:endParaRPr lang="en-US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٤.بيمه ايي</a:t>
            </a:r>
            <a:endParaRPr lang="en-US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٥.ارتباطات</a:t>
            </a:r>
            <a:endParaRPr lang="en-US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endParaRPr lang="en-US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F775-0ED8-4798-93AB-1AE7398EEE0E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i="1" smtClean="0"/>
              <a:t>37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732255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7421" y="1051070"/>
            <a:ext cx="11539279" cy="469463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a-IR" sz="32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تجارت </a:t>
            </a:r>
            <a:r>
              <a:rPr lang="fa-IR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شاخه ايي از كسب و كار خانگى است </a:t>
            </a:r>
            <a:r>
              <a:rPr lang="fa-IR" sz="32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lang="en-US" sz="32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dirty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كسب و كار </a:t>
            </a:r>
            <a:r>
              <a:rPr lang="fa-IR" sz="2800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تجارى </a:t>
            </a:r>
            <a:r>
              <a:rPr lang="fa-IR" sz="2800" dirty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را براساس اندازه و ميزان پوشش به دو دسته اصلى تقسيم مي كنند:</a:t>
            </a:r>
            <a:endParaRPr lang="en-US" sz="2800" dirty="0">
              <a:solidFill>
                <a:srgbClr val="00B05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>
              <a:lnSpc>
                <a:spcPct val="100000"/>
              </a:lnSpc>
            </a:pPr>
            <a:r>
              <a:rPr lang="fa-IR" dirty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١:بر اساس اندازه و ظرفيت </a:t>
            </a:r>
            <a:endParaRPr lang="en-US" dirty="0">
              <a:solidFill>
                <a:srgbClr val="0070C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>
              <a:lnSpc>
                <a:spcPct val="100000"/>
              </a:lnSpc>
            </a:pP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•عمده فروش 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>
              <a:lnSpc>
                <a:spcPct val="100000"/>
              </a:lnSpc>
            </a:pP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•خرده فروش 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>
              <a:lnSpc>
                <a:spcPct val="100000"/>
              </a:lnSpc>
            </a:pPr>
            <a:r>
              <a:rPr lang="fa-IR" dirty="0">
                <a:solidFill>
                  <a:srgbClr val="0070C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٢:بر اساس ميزان پوشش بازار</a:t>
            </a:r>
            <a:endParaRPr lang="en-US" dirty="0">
              <a:solidFill>
                <a:srgbClr val="0070C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>
              <a:lnSpc>
                <a:spcPct val="100000"/>
              </a:lnSpc>
            </a:pP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•تحارت منطقه ايي 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>
              <a:lnSpc>
                <a:spcPct val="100000"/>
              </a:lnSpc>
            </a:pP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•تجارت ملى 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•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تجارت بين المللى</a:t>
            </a:r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61412" y="124596"/>
            <a:ext cx="31213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0">
              <a:spcBef>
                <a:spcPct val="20000"/>
              </a:spcBef>
              <a:buClr>
                <a:srgbClr val="93A299"/>
              </a:buClr>
            </a:pPr>
            <a:r>
              <a:rPr lang="fa-IR" sz="4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كسب و كار تجارى </a:t>
            </a:r>
            <a:endParaRPr lang="en-US" sz="44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F003-275E-4A97-A572-C6C4ED77568D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223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"/>
            <a:ext cx="12063213" cy="52680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14300" indent="0" algn="ctr">
              <a:buNone/>
            </a:pPr>
            <a:r>
              <a:rPr lang="fa-IR" sz="40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محيط  های كلان </a:t>
            </a:r>
          </a:p>
          <a:p>
            <a:pPr marL="114300" indent="0">
              <a:buNone/>
            </a:pPr>
            <a:r>
              <a:rPr lang="fa-IR" sz="4000" b="1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عوامل جمعيتى: </a:t>
            </a:r>
            <a:r>
              <a:rPr lang="fa-IR" sz="24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شامل مطالعه جمعيت از نظر تعداد ،سن،تراكم،جنسيت،شغل،نژاد است</a:t>
            </a:r>
            <a:r>
              <a:rPr lang="fa-IR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endParaRPr lang="en-US" b="1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14300" indent="0">
              <a:buNone/>
            </a:pPr>
            <a:endParaRPr lang="fa-IR" sz="3600" b="1" dirty="0" smtClean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14300" indent="0">
              <a:buNone/>
            </a:pPr>
            <a:r>
              <a:rPr lang="fa-IR" sz="36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                   </a:t>
            </a:r>
            <a:r>
              <a:rPr lang="fa-IR" sz="3600" b="1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عوامل </a:t>
            </a:r>
            <a:r>
              <a:rPr lang="fa-IR" sz="3600" b="1" dirty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اقتصادى </a:t>
            </a:r>
            <a:r>
              <a:rPr lang="fa-IR" sz="3600" b="1" dirty="0" smtClean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</a:t>
            </a:r>
            <a:r>
              <a:rPr lang="fa-IR" sz="24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عواملى </a:t>
            </a:r>
            <a:r>
              <a:rPr lang="fa-IR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كه بر قدرت خريداران تاثير مى گذارد (درامد ،پس اندار)</a:t>
            </a:r>
            <a:endParaRPr lang="en-US" sz="2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endParaRPr lang="en-US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CA2B-0133-4A87-815F-7BCA410E0AD0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717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3931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96" y="2111360"/>
            <a:ext cx="11449318" cy="132237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fa-IR" sz="96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مدیریت</a:t>
            </a:r>
            <a:endParaRPr lang="fa-IR" sz="96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" y="3382430"/>
            <a:ext cx="12191999" cy="355848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a-IR" sz="3200" b="1" dirty="0" smtClean="0">
                <a:solidFill>
                  <a:schemeClr val="tx1"/>
                </a:solidFill>
                <a:latin typeface="+mj-lt"/>
                <a:cs typeface="Adobe Arabic" panose="02040503050201020203" pitchFamily="18" charset="-78"/>
              </a:rPr>
              <a:t>مديريت</a:t>
            </a:r>
            <a:endParaRPr lang="en-US" sz="3200" b="1" dirty="0">
              <a:solidFill>
                <a:schemeClr val="tx1"/>
              </a:solidFill>
              <a:latin typeface="+mj-lt"/>
              <a:cs typeface="Adobe Arabic" panose="02040503050201020203" pitchFamily="18" charset="-78"/>
            </a:endParaRPr>
          </a:p>
          <a:p>
            <a:pPr algn="ctr"/>
            <a:r>
              <a:rPr lang="fa-IR" sz="3200" b="0" dirty="0" smtClean="0">
                <a:solidFill>
                  <a:schemeClr val="tx1"/>
                </a:solidFill>
                <a:latin typeface="+mj-lt"/>
                <a:cs typeface="Adobe Arabic" panose="02040503050201020203" pitchFamily="18" charset="-78"/>
              </a:rPr>
              <a:t> فرايند </a:t>
            </a:r>
            <a:r>
              <a:rPr lang="fa-IR" sz="3200" b="0" dirty="0">
                <a:solidFill>
                  <a:schemeClr val="tx1"/>
                </a:solidFill>
                <a:latin typeface="+mj-lt"/>
                <a:cs typeface="Adobe Arabic" panose="02040503050201020203" pitchFamily="18" charset="-78"/>
              </a:rPr>
              <a:t>بكار گيرى موثر و كار امد منابع مادى و انسانى در برنامه ريزى ،سازماندهى، بسيج منابع و امكانات هدايت و كنترل است كه براى دستيابي به اهداف سازمانى و براساس نظام ارزشى مورد قبول صورت </a:t>
            </a:r>
            <a:r>
              <a:rPr lang="fa-IR" sz="3200" b="0" dirty="0" smtClean="0">
                <a:solidFill>
                  <a:schemeClr val="tx1"/>
                </a:solidFill>
                <a:latin typeface="+mj-lt"/>
                <a:cs typeface="Adobe Arabic" panose="02040503050201020203" pitchFamily="18" charset="-78"/>
              </a:rPr>
              <a:t>ميگيرد</a:t>
            </a:r>
            <a:endParaRPr lang="fa-IR" sz="3200" b="0" dirty="0">
              <a:solidFill>
                <a:schemeClr val="tx1"/>
              </a:solidFill>
              <a:latin typeface="+mj-lt"/>
              <a:cs typeface="Adobe Arabic" panose="02040503050201020203" pitchFamily="18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F460-C69D-4DD7-87DF-A985EC071CDE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41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2012" y="1674254"/>
            <a:ext cx="11750722" cy="50227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fa-IR" sz="24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عوامل طبيعى: </a:t>
            </a:r>
            <a:endParaRPr lang="en-US" sz="2400" b="1" dirty="0" smtClean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indent="0">
              <a:buNone/>
            </a:pPr>
            <a:r>
              <a:rPr lang="fa-IR" sz="1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عواملى </a:t>
            </a:r>
            <a:r>
              <a:rPr lang="fa-IR" sz="1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كه توليد كننده به عنوان مواد اوليه توليد خود به حساب مى آورند (كم بود مواد خام و آلودگى هوا</a:t>
            </a:r>
            <a:r>
              <a:rPr lang="fa-IR" sz="1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)</a:t>
            </a:r>
            <a:endParaRPr lang="en-US" sz="18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r>
              <a:rPr lang="fa-IR" sz="24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عوامل تكنولوژى </a:t>
            </a:r>
            <a:r>
              <a:rPr lang="fa-IR" sz="24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</a:t>
            </a:r>
            <a:endParaRPr lang="en-US" sz="2400" b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1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عواملى هستند كه بر توليد و ارايه محصولات جديد تاثيرى در قالب فن آورو هاى جديد دارند (اختراع رايانه و سيستم هاى پرداختى</a:t>
            </a:r>
            <a:r>
              <a:rPr lang="fa-IR" sz="16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fa-IR" sz="16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)</a:t>
            </a:r>
            <a:r>
              <a:rPr lang="fa-IR" sz="16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endParaRPr lang="en-US" sz="16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r>
              <a:rPr lang="fa-IR" sz="24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محيط سياسي </a:t>
            </a:r>
            <a:r>
              <a:rPr lang="fa-IR" sz="24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</a:t>
            </a:r>
            <a:endParaRPr lang="en-US" sz="2400" b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1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قوانين و مقررات سازمان هاى ادارى ،گروهاى سياسي  شامل اين مورد مى شود(اصلاح طلبي</a:t>
            </a:r>
            <a:r>
              <a:rPr lang="fa-IR" sz="1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)</a:t>
            </a:r>
            <a:endParaRPr lang="en-US" sz="18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r>
              <a:rPr lang="fa-IR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محيط </a:t>
            </a:r>
            <a:r>
              <a:rPr lang="fa-IR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فرهنگى:</a:t>
            </a:r>
            <a:endParaRPr lang="en-US" b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1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از ان حا كه فرهنگ تشكيل دهنده مجموعه ايي از  ارزش هاى رفتارى و روانى حاكم بر افراد جامعه مى </a:t>
            </a:r>
            <a:r>
              <a:rPr lang="fa-IR" sz="18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باشد مى </a:t>
            </a:r>
            <a:r>
              <a:rPr lang="fa-IR" sz="1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توانند شناخت آن بسيار تاثير گذار باشد </a:t>
            </a:r>
            <a:endParaRPr lang="fa-IR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270455"/>
            <a:ext cx="11462198" cy="133940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C583-AC90-4078-A014-6EEFA6A00524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486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Yellow Tul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2192000" cy="6854825"/>
          </a:xfrm>
          <a:prstGeom prst="rect">
            <a:avLst/>
          </a:prstGeom>
          <a:noFill/>
        </p:spPr>
      </p:pic>
      <p:sp>
        <p:nvSpPr>
          <p:cNvPr id="38915" name="WordArt 3"/>
          <p:cNvSpPr>
            <a:spLocks noChangeArrowheads="1" noChangeShapeType="1" noTextEdit="1"/>
          </p:cNvSpPr>
          <p:nvPr/>
        </p:nvSpPr>
        <p:spPr bwMode="auto">
          <a:xfrm>
            <a:off x="7152218" y="3124200"/>
            <a:ext cx="4751916" cy="646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a-IR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B Yagut"/>
              </a:rPr>
              <a:t>زنده باد همدلی...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49A6FF-8395-4F16-B7B6-E57EB2BFBA02}" type="datetime1">
              <a:rPr lang="en-US" smtClean="0"/>
              <a:t>3/16/2020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آموزشکده فنی وحرفه ای  امام خمینی (ره)قاین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AA26B-9963-408E-8F6F-D15248EA3D53}" type="slidenum">
              <a:rPr lang="fa-IR" smtClean="0"/>
              <a:pPr>
                <a:defRPr/>
              </a:pPr>
              <a:t>41</a:t>
            </a:fld>
            <a:endParaRPr lang="fa-IR"/>
          </a:p>
        </p:txBody>
      </p:sp>
      <p:sp>
        <p:nvSpPr>
          <p:cNvPr id="5" name="Double Wave 4"/>
          <p:cNvSpPr/>
          <p:nvPr/>
        </p:nvSpPr>
        <p:spPr>
          <a:xfrm>
            <a:off x="723331" y="2238233"/>
            <a:ext cx="2279176" cy="1310185"/>
          </a:xfrm>
          <a:prstGeom prst="doubleWav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dirty="0" smtClean="0"/>
              <a:t>پایان</a:t>
            </a:r>
            <a:endParaRPr lang="fa-IR" sz="4800" dirty="0"/>
          </a:p>
        </p:txBody>
      </p:sp>
    </p:spTree>
    <p:extLst>
      <p:ext uri="{BB962C8B-B14F-4D97-AF65-F5344CB8AC3E}">
        <p14:creationId xmlns:p14="http://schemas.microsoft.com/office/powerpoint/2010/main" val="32143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0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0" y="914401"/>
            <a:ext cx="11844270" cy="579549"/>
          </a:xfrm>
        </p:spPr>
        <p:txBody>
          <a:bodyPr>
            <a:noAutofit/>
          </a:bodyPr>
          <a:lstStyle/>
          <a:p>
            <a:r>
              <a:rPr lang="fa-IR" sz="48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تعاريف ديگر </a:t>
            </a:r>
            <a:r>
              <a:rPr lang="fa-IR" sz="48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از مديريت </a:t>
            </a:r>
            <a:r>
              <a:rPr lang="fa-IR" sz="48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:</a:t>
            </a:r>
            <a:r>
              <a:rPr lang="en-US" sz="72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72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endParaRPr lang="fa-IR" sz="72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65547"/>
            <a:ext cx="12192000" cy="448934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هنر انجام امور بوسيله ديگران 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فرآيندى كه طى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آن تصميم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گيرى در سازمان ها صورت ميگيرد 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انجام وظايف برنامه ريزى ،سازماندهى، رهبرى ،هماهنگى و كنترل 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علم و هنر هماهنگى كوشش ها و همكارى اعضاى سازمان و استفاده از منابع براى نيل به اهداف سازمانى 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بازى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كردن نقش رهبر،منبع اطلاعاتى،تصميم گيرنده و رابط براى </a:t>
            </a:r>
            <a:r>
              <a:rPr lang="fa-IR" sz="36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اعضاى </a:t>
            </a:r>
            <a:r>
              <a:rPr lang="fa-IR" sz="3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سازمان</a:t>
            </a:r>
            <a:endParaRPr lang="en-US" sz="36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2918-C955-4F8D-9ED0-3C8EE394C6B0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429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08" y="321972"/>
            <a:ext cx="11410682" cy="1262129"/>
          </a:xfrm>
        </p:spPr>
        <p:txBody>
          <a:bodyPr>
            <a:normAutofit/>
          </a:bodyPr>
          <a:lstStyle/>
          <a:p>
            <a:r>
              <a:rPr lang="fa-IR" sz="72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وظایف مدیریت</a:t>
            </a:r>
            <a:endParaRPr lang="fa-IR" sz="72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952" y="1752600"/>
            <a:ext cx="5576308" cy="41134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8A5E-872F-4D38-8A96-656E4BD6848B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414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6254" y="-326826"/>
            <a:ext cx="5550794" cy="1228347"/>
          </a:xfrm>
        </p:spPr>
        <p:txBody>
          <a:bodyPr>
            <a:noAutofit/>
          </a:bodyPr>
          <a:lstStyle/>
          <a:p>
            <a:pPr algn="r"/>
            <a:r>
              <a:rPr lang="fa-IR" sz="66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en-US" sz="66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66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40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برنامه </a:t>
            </a:r>
            <a:r>
              <a:rPr lang="fa-IR" sz="40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ريزى </a:t>
            </a:r>
            <a:r>
              <a:rPr lang="en-US" sz="40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40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یعنی اندشیدن از پیش</a:t>
            </a:r>
            <a:endParaRPr lang="fa-IR" sz="4000" b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0252" y="1753881"/>
            <a:ext cx="11546006" cy="367792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a-IR" sz="28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تعاريف ديگر از برنامه ريزى :</a:t>
            </a:r>
          </a:p>
          <a:p>
            <a:r>
              <a:rPr lang="fa-IR" sz="28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تعيين </a:t>
            </a:r>
            <a:r>
              <a:rPr lang="fa-IR" sz="2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هدف ،</a:t>
            </a:r>
            <a:r>
              <a:rPr lang="fa-IR" sz="28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يافتن و </a:t>
            </a:r>
            <a:r>
              <a:rPr lang="fa-IR" sz="2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ساختن راه بايد انجام گيرد</a:t>
            </a:r>
            <a:endParaRPr lang="en-US" sz="28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تصميم گيرى در مورد اينكه چه كارهايي بايد انجام گيرد</a:t>
            </a:r>
            <a:endParaRPr lang="en-US" sz="28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تجسم و طراحى وضعيت مطلوب در آينده و يافتن و </a:t>
            </a:r>
            <a:r>
              <a:rPr lang="fa-IR" sz="28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ساختن                              </a:t>
            </a:r>
            <a:r>
              <a:rPr lang="fa-IR" sz="2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راه ها </a:t>
            </a:r>
            <a:r>
              <a:rPr lang="fa-IR" sz="2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و وسايلي كه رسيدن </a:t>
            </a:r>
            <a:r>
              <a:rPr lang="fa-IR" sz="2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به آن را فراهم كند</a:t>
            </a:r>
            <a:endParaRPr lang="en-US" sz="28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fa-IR" sz="2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طراحى عملياتى كه شى يا موضوعى را برمبناى شيوه اى كه از </a:t>
            </a:r>
            <a:r>
              <a:rPr lang="fa-IR" sz="28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پيش تعريف          </a:t>
            </a:r>
            <a:r>
              <a:rPr lang="fa-IR" sz="2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شده،تغير </a:t>
            </a:r>
            <a:r>
              <a:rPr lang="fa-IR" sz="28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بدهد </a:t>
            </a:r>
            <a:endParaRPr lang="en-US" sz="28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5650-25E4-4FC7-9241-3F6FFB47FB4C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126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58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020" y="218941"/>
            <a:ext cx="5756857" cy="1506828"/>
          </a:xfrm>
        </p:spPr>
        <p:txBody>
          <a:bodyPr>
            <a:noAutofit/>
          </a:bodyPr>
          <a:lstStyle/>
          <a:p>
            <a:r>
              <a:rPr lang="fa-IR" sz="6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en-US" sz="6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6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88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سازماندهى</a:t>
            </a:r>
            <a:r>
              <a:rPr lang="fa-IR" sz="8800" dirty="0" smtClean="0">
                <a:solidFill>
                  <a:schemeClr val="accent3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6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endParaRPr lang="fa-IR" sz="60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589361"/>
            <a:ext cx="11985937" cy="226552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a-IR" sz="44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سازماندهى </a:t>
            </a:r>
            <a:r>
              <a:rPr lang="fa-IR" sz="44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فرآيندى است كه طى آن تقسيم كار ميان افراد و گروهاى كارى و هماهنگى ميام آنان به منظور كسب اهداف صورت ميگيرد.</a:t>
            </a:r>
            <a:endParaRPr lang="en-US" sz="4400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fa-IR" sz="32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A37B-95D1-49F0-8646-90F2F3CAE8AD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014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7" y="348015"/>
            <a:ext cx="9457899" cy="350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752" y="0"/>
            <a:ext cx="10515600" cy="1325563"/>
          </a:xfrm>
        </p:spPr>
        <p:txBody>
          <a:bodyPr>
            <a:noAutofit/>
          </a:bodyPr>
          <a:lstStyle/>
          <a:p>
            <a:r>
              <a:rPr lang="fa-IR" sz="8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lang="en-US" sz="8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8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80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رهبرى</a:t>
            </a:r>
            <a:r>
              <a:rPr lang="fa-IR" sz="8000" dirty="0" smtClean="0">
                <a:solidFill>
                  <a:schemeClr val="bg2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US" sz="8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80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endParaRPr lang="fa-IR" sz="80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6294" y="3846146"/>
            <a:ext cx="11534105" cy="20906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a-IR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رهبرى يا هدايت يعنى تلاش مدير براى ايجاد انگيزه و رغبت در زيردستان جهت دست يافتن به اهداف سازمان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88C2-5C30-4AAE-BCBA-012C82312B91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آموزشکده فنی وحرفه ای  امام خمینی (ره)قاین مدرس:ابراهیم شکوهیان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532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1493</TotalTime>
  <Words>2331</Words>
  <Application>Microsoft Office PowerPoint</Application>
  <PresentationFormat>Custom</PresentationFormat>
  <Paragraphs>325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Droplet</vt:lpstr>
      <vt:lpstr>PowerPoint Presentation</vt:lpstr>
      <vt:lpstr>PowerPoint Presentation</vt:lpstr>
      <vt:lpstr>درس کار آفرینی 982</vt:lpstr>
      <vt:lpstr>مدیریت</vt:lpstr>
      <vt:lpstr>تعاريف ديگر از مديريت : </vt:lpstr>
      <vt:lpstr>وظایف مدیریت</vt:lpstr>
      <vt:lpstr>  برنامه ريزى  یعنی اندشیدن از پیش</vt:lpstr>
      <vt:lpstr>  سازماندهى  </vt:lpstr>
      <vt:lpstr>  رهبرى  </vt:lpstr>
      <vt:lpstr> كنترل</vt:lpstr>
      <vt:lpstr>مدیریت در سازمان های بزرگ</vt:lpstr>
      <vt:lpstr>PowerPoint Presentation</vt:lpstr>
      <vt:lpstr>PowerPoint Presentation</vt:lpstr>
      <vt:lpstr>مكتب هاى مديريتى : </vt:lpstr>
      <vt:lpstr>   کلاسیک  </vt:lpstr>
      <vt:lpstr>مكتب نئوكلاسيك(روابط انسانى) </vt:lpstr>
      <vt:lpstr>فعاليت هاى انجام شده در اين دوره(نئوکلاسیک)</vt:lpstr>
      <vt:lpstr>مكتب سيستم هاى اجتماعى </vt:lpstr>
      <vt:lpstr>مكتب اقتضايي</vt:lpstr>
      <vt:lpstr>سطوح مديريت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TOLU</cp:lastModifiedBy>
  <cp:revision>57</cp:revision>
  <dcterms:created xsi:type="dcterms:W3CDTF">2018-09-22T09:16:15Z</dcterms:created>
  <dcterms:modified xsi:type="dcterms:W3CDTF">2020-03-16T10:39:27Z</dcterms:modified>
</cp:coreProperties>
</file>