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1"/>
  </p:notesMasterIdLst>
  <p:sldIdLst>
    <p:sldId id="257" r:id="rId2"/>
    <p:sldId id="291" r:id="rId3"/>
    <p:sldId id="293"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295" r:id="rId33"/>
    <p:sldId id="296" r:id="rId34"/>
    <p:sldId id="297" r:id="rId35"/>
    <p:sldId id="298" r:id="rId36"/>
    <p:sldId id="299" r:id="rId37"/>
    <p:sldId id="300" r:id="rId38"/>
    <p:sldId id="301" r:id="rId39"/>
    <p:sldId id="33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D211CA-891F-423F-B345-898B76A4342F}">
          <p14:sldIdLst>
            <p14:sldId id="257"/>
            <p14:sldId id="291"/>
            <p14:sldId id="293"/>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295"/>
            <p14:sldId id="296"/>
            <p14:sldId id="297"/>
            <p14:sldId id="298"/>
            <p14:sldId id="299"/>
            <p14:sldId id="300"/>
            <p14:sldId id="301"/>
            <p14:sldId id="330"/>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D1C45FB-F940-40D2-9399-65C3066277BA}" type="datetimeFigureOut">
              <a:rPr lang="fa-IR" smtClean="0"/>
              <a:t>07/22/1441</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2C11F3-3F8A-4824-A283-5BA8D0E8047E}" type="slidenum">
              <a:rPr lang="fa-IR" smtClean="0"/>
              <a:t>‹#›</a:t>
            </a:fld>
            <a:endParaRPr lang="fa-IR"/>
          </a:p>
        </p:txBody>
      </p:sp>
    </p:spTree>
    <p:extLst>
      <p:ext uri="{BB962C8B-B14F-4D97-AF65-F5344CB8AC3E}">
        <p14:creationId xmlns:p14="http://schemas.microsoft.com/office/powerpoint/2010/main" val="6606741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812C11F3-3F8A-4824-A283-5BA8D0E8047E}" type="slidenum">
              <a:rPr lang="fa-IR" smtClean="0"/>
              <a:t>3</a:t>
            </a:fld>
            <a:endParaRPr lang="fa-IR"/>
          </a:p>
        </p:txBody>
      </p:sp>
    </p:spTree>
    <p:extLst>
      <p:ext uri="{BB962C8B-B14F-4D97-AF65-F5344CB8AC3E}">
        <p14:creationId xmlns:p14="http://schemas.microsoft.com/office/powerpoint/2010/main" val="60493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9743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22741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4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58321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920300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4024757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05530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38794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215518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528056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50307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8807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831794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986996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40349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2289214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525336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477081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778809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157098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593968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408256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25511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58047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27161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14130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65700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196411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fa-IR"/>
          </a:p>
        </p:txBody>
      </p:sp>
    </p:spTree>
    <p:extLst>
      <p:ext uri="{BB962C8B-B14F-4D97-AF65-F5344CB8AC3E}">
        <p14:creationId xmlns:p14="http://schemas.microsoft.com/office/powerpoint/2010/main" val="3777145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3B7F07-3ABC-42EE-BCD9-32B067A6E183}"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6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39318A-84A9-4EF4-82E1-EFE5BBCD896C}"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866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E26D68-2694-460F-B544-040B9862268A}"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741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2B9BFF-7CF1-4EC6-A1EC-CB56E38A7A20}"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238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B1ACA2-DCE2-4B2D-AF92-21A085CF5486}"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103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D830AB2-B176-4038-8FD3-9569BDF389A5}"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67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B19193C-48F8-4F6E-93E3-2F244BAD120C}"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9180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5B4E7D-28EE-44CD-ADA0-6CDC94E44FBB}"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73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717302-F56A-4D1E-9715-26F812C9A7AE}"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234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E061B1-F843-45A9-84BD-DCA733FF6913}"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759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873D39-7913-4F70-B70F-9899B27AFF13}"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379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50D5E-3894-435F-A0C8-303D6958A7B7}"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559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4FDE16-05A9-46B1-8038-C8F9AB9522C5}" type="datetime1">
              <a:rPr lang="en-US" smtClean="0"/>
              <a:t>3/16/2020</a:t>
            </a:fld>
            <a:endParaRPr lang="en-US" dirty="0"/>
          </a:p>
        </p:txBody>
      </p:sp>
      <p:sp>
        <p:nvSpPr>
          <p:cNvPr id="8" name="Footer Placeholder 7"/>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353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E8D61F-9660-4BAB-A452-EC908E4A7C4D}" type="datetime1">
              <a:rPr lang="en-US" smtClean="0"/>
              <a:t>3/16/2020</a:t>
            </a:fld>
            <a:endParaRPr lang="en-US" dirty="0"/>
          </a:p>
        </p:txBody>
      </p:sp>
      <p:sp>
        <p:nvSpPr>
          <p:cNvPr id="4" name="Footer Placeholder 3"/>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3564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46335DC-7310-43F6-917B-F0BB917B246E}" type="datetime1">
              <a:rPr lang="en-US" smtClean="0"/>
              <a:t>3/16/2020</a:t>
            </a:fld>
            <a:endParaRPr lang="en-US" dirty="0"/>
          </a:p>
        </p:txBody>
      </p:sp>
      <p:sp>
        <p:nvSpPr>
          <p:cNvPr id="3" name="Footer Placeholder 2"/>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258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9DD108-8859-4AB3-96A9-C1F0448748A0}"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931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1F336E-6C34-4CF1-8679-BB2C5B15799B}" type="datetime1">
              <a:rPr lang="en-US" smtClean="0"/>
              <a:t>3/16/2020</a:t>
            </a:fld>
            <a:endParaRPr lang="en-US" dirty="0"/>
          </a:p>
        </p:txBody>
      </p:sp>
      <p:sp>
        <p:nvSpPr>
          <p:cNvPr id="6" name="Footer Placeholder 5"/>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44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1637701-D45C-4195-9433-33EEAF2CB377}" type="datetime1">
              <a:rPr lang="en-US" smtClean="0"/>
              <a:t>3/16/2020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587980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hdr="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22178"/>
            <a:ext cx="12249623" cy="6890413"/>
          </a:xfrm>
          <a:prstGeom prst="rect">
            <a:avLst/>
          </a:prstGeom>
        </p:spPr>
      </p:pic>
      <p:sp>
        <p:nvSpPr>
          <p:cNvPr id="6" name="Date Placeholder 5"/>
          <p:cNvSpPr>
            <a:spLocks noGrp="1"/>
          </p:cNvSpPr>
          <p:nvPr>
            <p:ph type="dt" sz="half" idx="10"/>
          </p:nvPr>
        </p:nvSpPr>
        <p:spPr/>
        <p:txBody>
          <a:bodyPr/>
          <a:lstStyle/>
          <a:p>
            <a:fld id="{646CC025-1355-41E9-BF48-0B6B313FFEA2}" type="datetime1">
              <a:rPr lang="en-US" smtClean="0"/>
              <a:t>3/16/2020</a:t>
            </a:fld>
            <a:endParaRPr lang="en-US" dirty="0"/>
          </a:p>
        </p:txBody>
      </p:sp>
      <p:sp>
        <p:nvSpPr>
          <p:cNvPr id="7" name="Footer Placeholder 6"/>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3606835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Canvas"/>
          <p:cNvSpPr>
            <a:spLocks noGrp="1" noChangeArrowheads="1"/>
          </p:cNvSpPr>
          <p:nvPr>
            <p:ph type="ctrTitle"/>
          </p:nvPr>
        </p:nvSpPr>
        <p:spPr>
          <a:xfrm>
            <a:off x="0" y="0"/>
            <a:ext cx="12192000" cy="1066800"/>
          </a:xfrm>
          <a:blipFill dpi="0" rotWithShape="0">
            <a:blip r:embed="rId3"/>
            <a:srcRect/>
            <a:tile tx="0" ty="0" sx="100000" sy="100000" flip="none" algn="tl"/>
          </a:blipFill>
        </p:spPr>
        <p:txBody>
          <a:bodyPr>
            <a:normAutofit fontScale="90000"/>
          </a:bodyPr>
          <a:lstStyle/>
          <a:p>
            <a:r>
              <a:rPr lang="fa-IR" sz="3600" b="1"/>
              <a:t>فرصت ها</a:t>
            </a:r>
            <a:br>
              <a:rPr lang="fa-IR" sz="3600" b="1"/>
            </a:br>
            <a:r>
              <a:rPr lang="fa-IR" sz="3600" b="1"/>
              <a:t>(دنباله)</a:t>
            </a:r>
            <a:endParaRPr lang="en-US" sz="3600" b="1"/>
          </a:p>
        </p:txBody>
      </p:sp>
      <p:sp>
        <p:nvSpPr>
          <p:cNvPr id="57347" name="Rectangle 3" descr="Canvas"/>
          <p:cNvSpPr>
            <a:spLocks noGrp="1" noChangeArrowheads="1"/>
          </p:cNvSpPr>
          <p:nvPr>
            <p:ph type="subTitle" idx="1"/>
          </p:nvPr>
        </p:nvSpPr>
        <p:spPr>
          <a:xfrm>
            <a:off x="527381" y="1066800"/>
            <a:ext cx="11055019" cy="4829033"/>
          </a:xfrm>
          <a:blipFill dpi="0" rotWithShape="0">
            <a:blip r:embed="rId3"/>
            <a:srcRect/>
            <a:tile tx="0" ty="0" sx="100000" sy="100000" flip="none" algn="tl"/>
          </a:blipFill>
        </p:spPr>
        <p:txBody>
          <a:bodyPr>
            <a:normAutofit fontScale="92500"/>
          </a:bodyPr>
          <a:lstStyle/>
          <a:p>
            <a:pPr algn="r"/>
            <a:r>
              <a:rPr lang="fa-IR" sz="2800" dirty="0"/>
              <a:t>فرصتها مجموعه ای از آن چیزهایی است  که یک کارآفرین برای  حیـات اقتصـادی خود شناختـه و انجام میدهـد . حیـات سازمانهای کارآفرین بستگی به استفاده و مدیریت فرصت ها دارد.</a:t>
            </a:r>
          </a:p>
          <a:p>
            <a:pPr algn="r"/>
            <a:r>
              <a:rPr lang="fa-IR" sz="2800" dirty="0"/>
              <a:t>ویژه گیهای فرصـت ، فرصت شناسی :</a:t>
            </a:r>
          </a:p>
          <a:p>
            <a:pPr algn="r"/>
            <a:r>
              <a:rPr lang="fa-IR" sz="2800" dirty="0"/>
              <a:t> * جذاب ، جالب و قابل تقدیر</a:t>
            </a:r>
          </a:p>
          <a:p>
            <a:pPr algn="r"/>
            <a:r>
              <a:rPr lang="fa-IR" sz="2800" dirty="0"/>
              <a:t> * نه خیلی بزرگ </a:t>
            </a:r>
            <a:r>
              <a:rPr lang="ar-SA" sz="2800" dirty="0"/>
              <a:t>–</a:t>
            </a:r>
            <a:r>
              <a:rPr lang="fa-IR" sz="2800" dirty="0"/>
              <a:t> نه خیلی کوچک</a:t>
            </a:r>
          </a:p>
          <a:p>
            <a:pPr algn="r"/>
            <a:r>
              <a:rPr lang="fa-IR" sz="2800" dirty="0"/>
              <a:t> * پایدار و دارای پتانسیل لازم برای زمانهای طولانی</a:t>
            </a:r>
          </a:p>
          <a:p>
            <a:pPr algn="r"/>
            <a:r>
              <a:rPr lang="fa-IR" sz="2800" dirty="0"/>
              <a:t> * زمان ، پنجره  فرصتها می باشد</a:t>
            </a:r>
          </a:p>
          <a:p>
            <a:pPr algn="r"/>
            <a:r>
              <a:rPr lang="fa-IR" sz="2800" dirty="0"/>
              <a:t> * عامل ایجادارزش برای تولیدکننده وارزشمند برای مشتریان  </a:t>
            </a:r>
            <a:endParaRPr lang="en-US" sz="2800" dirty="0"/>
          </a:p>
        </p:txBody>
      </p:sp>
      <p:sp>
        <p:nvSpPr>
          <p:cNvPr id="2" name="Date Placeholder 1"/>
          <p:cNvSpPr>
            <a:spLocks noGrp="1"/>
          </p:cNvSpPr>
          <p:nvPr>
            <p:ph type="dt" sz="half" idx="10"/>
          </p:nvPr>
        </p:nvSpPr>
        <p:spPr/>
        <p:txBody>
          <a:bodyPr/>
          <a:lstStyle/>
          <a:p>
            <a:pPr>
              <a:defRPr/>
            </a:pPr>
            <a:fld id="{BD487280-F78D-4FBC-8454-4D0BD6EBBEA2}"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10</a:t>
            </a:fld>
            <a:endParaRPr lang="fa-IR"/>
          </a:p>
        </p:txBody>
      </p:sp>
    </p:spTree>
    <p:extLst>
      <p:ext uri="{BB962C8B-B14F-4D97-AF65-F5344CB8AC3E}">
        <p14:creationId xmlns:p14="http://schemas.microsoft.com/office/powerpoint/2010/main" val="40812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Canvas"/>
          <p:cNvSpPr>
            <a:spLocks noGrp="1" noChangeArrowheads="1"/>
          </p:cNvSpPr>
          <p:nvPr>
            <p:ph type="ctrTitle"/>
          </p:nvPr>
        </p:nvSpPr>
        <p:spPr>
          <a:xfrm>
            <a:off x="0" y="0"/>
            <a:ext cx="12192000" cy="1066800"/>
          </a:xfrm>
          <a:blipFill dpi="0" rotWithShape="0">
            <a:blip r:embed="rId3"/>
            <a:srcRect/>
            <a:tile tx="0" ty="0" sx="100000" sy="100000" flip="none" algn="tl"/>
          </a:blipFill>
        </p:spPr>
        <p:txBody>
          <a:bodyPr>
            <a:normAutofit fontScale="90000"/>
          </a:bodyPr>
          <a:lstStyle/>
          <a:p>
            <a:r>
              <a:rPr lang="fa-IR" sz="3600" b="1"/>
              <a:t>فرصت ها</a:t>
            </a:r>
            <a:br>
              <a:rPr lang="fa-IR" sz="3600" b="1"/>
            </a:br>
            <a:r>
              <a:rPr lang="fa-IR" sz="3600" b="1"/>
              <a:t>(دنباله)</a:t>
            </a:r>
            <a:endParaRPr lang="en-US" sz="3600" b="1"/>
          </a:p>
        </p:txBody>
      </p:sp>
      <p:sp>
        <p:nvSpPr>
          <p:cNvPr id="59395" name="Rectangle 3" descr="Canvas"/>
          <p:cNvSpPr>
            <a:spLocks noGrp="1" noChangeArrowheads="1"/>
          </p:cNvSpPr>
          <p:nvPr>
            <p:ph type="subTitle" idx="1"/>
          </p:nvPr>
        </p:nvSpPr>
        <p:spPr>
          <a:xfrm>
            <a:off x="239349" y="1066800"/>
            <a:ext cx="11661499" cy="4801737"/>
          </a:xfrm>
          <a:blipFill dpi="0" rotWithShape="0">
            <a:blip r:embed="rId3"/>
            <a:srcRect/>
            <a:tile tx="0" ty="0" sx="100000" sy="100000" flip="none" algn="tl"/>
          </a:blipFill>
        </p:spPr>
        <p:txBody>
          <a:bodyPr/>
          <a:lstStyle/>
          <a:p>
            <a:r>
              <a:rPr lang="fa-IR" sz="2800" b="1" u="sng" dirty="0">
                <a:solidFill>
                  <a:srgbClr val="009900"/>
                </a:solidFill>
              </a:rPr>
              <a:t>فرصتها + منابع+ تیم کاری= آن چیزی راکه مشتری حاظر به پرداخت آن می باشد.</a:t>
            </a:r>
          </a:p>
          <a:p>
            <a:r>
              <a:rPr lang="fa-IR" sz="2800" u="sng" dirty="0"/>
              <a:t>فرمول بالا را بخاطر بسپارید</a:t>
            </a:r>
            <a:endParaRPr lang="en-US" sz="2800" u="sng" dirty="0"/>
          </a:p>
          <a:p>
            <a:pPr algn="r"/>
            <a:r>
              <a:rPr lang="fa-IR" sz="2800" dirty="0"/>
              <a:t>فرصت  یعنی آن چیزی را که مشتری بدنبال خرید آن است و باید قبلاً توسط کارآفرین شکار شده باشد.</a:t>
            </a:r>
          </a:p>
          <a:p>
            <a:pPr algn="r"/>
            <a:endParaRPr lang="fa-IR" sz="2800" dirty="0"/>
          </a:p>
          <a:p>
            <a:pPr algn="r"/>
            <a:endParaRPr lang="en-US" sz="2800" dirty="0"/>
          </a:p>
        </p:txBody>
      </p:sp>
      <p:pic>
        <p:nvPicPr>
          <p:cNvPr id="59397" name="Picture 5" descr="A8BZNZ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0" y="3585949"/>
            <a:ext cx="7823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15960356-EF74-4BB7-A68B-23F4F81A0B43}"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11</a:t>
            </a:fld>
            <a:endParaRPr lang="fa-IR"/>
          </a:p>
        </p:txBody>
      </p:sp>
    </p:spTree>
    <p:extLst>
      <p:ext uri="{BB962C8B-B14F-4D97-AF65-F5344CB8AC3E}">
        <p14:creationId xmlns:p14="http://schemas.microsoft.com/office/powerpoint/2010/main" val="30111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descr="Canvas"/>
          <p:cNvSpPr>
            <a:spLocks noGrp="1" noChangeArrowheads="1"/>
          </p:cNvSpPr>
          <p:nvPr>
            <p:ph type="ctrTitle"/>
          </p:nvPr>
        </p:nvSpPr>
        <p:spPr>
          <a:xfrm>
            <a:off x="1" y="0"/>
            <a:ext cx="12192000" cy="929208"/>
          </a:xfrm>
          <a:blipFill dpi="0" rotWithShape="0">
            <a:blip r:embed="rId3"/>
            <a:srcRect/>
            <a:tile tx="0" ty="0" sx="100000" sy="100000" flip="none" algn="tl"/>
          </a:blipFill>
        </p:spPr>
        <p:txBody>
          <a:bodyPr>
            <a:normAutofit fontScale="90000"/>
          </a:bodyPr>
          <a:lstStyle/>
          <a:p>
            <a:r>
              <a:rPr lang="fa-IR" sz="3200" b="1" dirty="0"/>
              <a:t>فرصت ها</a:t>
            </a:r>
            <a:br>
              <a:rPr lang="fa-IR" sz="3200" b="1" dirty="0"/>
            </a:br>
            <a:endParaRPr lang="en-US" sz="3600" b="1" dirty="0"/>
          </a:p>
        </p:txBody>
      </p:sp>
      <p:sp>
        <p:nvSpPr>
          <p:cNvPr id="125955" name="Rectangle 3" descr="Canvas"/>
          <p:cNvSpPr>
            <a:spLocks noGrp="1" noChangeArrowheads="1"/>
          </p:cNvSpPr>
          <p:nvPr>
            <p:ph type="subTitle" idx="1"/>
          </p:nvPr>
        </p:nvSpPr>
        <p:spPr>
          <a:xfrm>
            <a:off x="242629" y="914400"/>
            <a:ext cx="11699162" cy="5022376"/>
          </a:xfrm>
          <a:blipFill dpi="0" rotWithShape="0">
            <a:blip r:embed="rId3"/>
            <a:srcRect/>
            <a:tile tx="0" ty="0" sx="100000" sy="100000" flip="none" algn="tl"/>
          </a:blipFill>
        </p:spPr>
        <p:txBody>
          <a:bodyPr/>
          <a:lstStyle/>
          <a:p>
            <a:pPr algn="r"/>
            <a:r>
              <a:rPr lang="fa-IR" sz="2800" dirty="0"/>
              <a:t>مشتری را میتوان دنیای واقعی کارآفرین نامید. مشتری حاظر است  پول برای:</a:t>
            </a:r>
          </a:p>
          <a:p>
            <a:pPr algn="r"/>
            <a:r>
              <a:rPr lang="fa-IR" sz="2800" dirty="0"/>
              <a:t> *  کالای باکیفیت                    * کالای تامین کننده نیاز او</a:t>
            </a:r>
          </a:p>
          <a:p>
            <a:pPr algn="r"/>
            <a:r>
              <a:rPr lang="fa-IR" sz="2800" dirty="0"/>
              <a:t>  * کالای زیبا و جذاب              * کالای با مقاومت </a:t>
            </a:r>
          </a:p>
          <a:p>
            <a:pPr algn="r"/>
            <a:r>
              <a:rPr lang="fa-IR" sz="2800" dirty="0"/>
              <a:t>  * کالای نه خیلی ارزان و نه خیلی گران بپردازد</a:t>
            </a:r>
          </a:p>
          <a:p>
            <a:pPr algn="r"/>
            <a:endParaRPr lang="en-US" sz="2800" dirty="0"/>
          </a:p>
        </p:txBody>
      </p:sp>
      <p:pic>
        <p:nvPicPr>
          <p:cNvPr id="125956" name="Picture 4" descr="CRTN0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629" y="2391602"/>
            <a:ext cx="4847986" cy="247668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5F261A5E-7AE7-4E12-86C3-9F61D8EE946F}"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12</a:t>
            </a:fld>
            <a:endParaRPr lang="fa-IR"/>
          </a:p>
        </p:txBody>
      </p:sp>
    </p:spTree>
    <p:extLst>
      <p:ext uri="{BB962C8B-B14F-4D97-AF65-F5344CB8AC3E}">
        <p14:creationId xmlns:p14="http://schemas.microsoft.com/office/powerpoint/2010/main" val="4386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descr="Canvas"/>
          <p:cNvSpPr>
            <a:spLocks noGrp="1" noChangeArrowheads="1"/>
          </p:cNvSpPr>
          <p:nvPr>
            <p:ph type="subTitle" idx="1"/>
          </p:nvPr>
        </p:nvSpPr>
        <p:spPr>
          <a:xfrm>
            <a:off x="335360" y="0"/>
            <a:ext cx="11521280" cy="5786651"/>
          </a:xfrm>
          <a:blipFill dpi="0" rotWithShape="0">
            <a:blip r:embed="rId3"/>
            <a:srcRect/>
            <a:tile tx="0" ty="0" sx="100000" sy="100000" flip="none" algn="tl"/>
          </a:blipFill>
        </p:spPr>
        <p:txBody>
          <a:bodyPr>
            <a:normAutofit fontScale="85000" lnSpcReduction="20000"/>
          </a:bodyPr>
          <a:lstStyle/>
          <a:p>
            <a:pPr algn="r"/>
            <a:r>
              <a:rPr lang="fa-IR" sz="2800" b="1" dirty="0"/>
              <a:t>فرصت ها درحوزه های زیر را باید اینطور شناخت :</a:t>
            </a:r>
          </a:p>
          <a:p>
            <a:pPr algn="r" rtl="1"/>
            <a:r>
              <a:rPr lang="fa-IR" sz="2800" b="1" dirty="0"/>
              <a:t>فرصتها در بازار :</a:t>
            </a:r>
            <a:r>
              <a:rPr lang="en-US" sz="2800" b="1" dirty="0"/>
              <a:t>Opportunity in Markets</a:t>
            </a:r>
            <a:r>
              <a:rPr lang="en-US" sz="2800" dirty="0"/>
              <a:t>    </a:t>
            </a:r>
            <a:endParaRPr lang="fa-IR" sz="2800" dirty="0"/>
          </a:p>
          <a:p>
            <a:pPr algn="r"/>
            <a:r>
              <a:rPr lang="fa-IR" sz="2800" dirty="0"/>
              <a:t>1</a:t>
            </a:r>
            <a:r>
              <a:rPr lang="fa-IR" sz="2400" dirty="0"/>
              <a:t>- </a:t>
            </a:r>
            <a:r>
              <a:rPr lang="fa-IR" sz="2400" b="1" dirty="0"/>
              <a:t>بازار هنوز وسعت زیادی دارد و میتوانیم چنگی بیاندازیم . میتوانیم </a:t>
            </a:r>
          </a:p>
          <a:p>
            <a:pPr algn="r"/>
            <a:r>
              <a:rPr lang="fa-IR" sz="2400" b="1" dirty="0"/>
              <a:t>    از تقاضاهای جدید بهترین استفاده را ببریم و یا با کمی خردمندی </a:t>
            </a:r>
          </a:p>
          <a:p>
            <a:pPr algn="r"/>
            <a:r>
              <a:rPr lang="fa-IR" sz="2400" b="1" dirty="0"/>
              <a:t>     تقاضاهای جدید را بوجود آوریم</a:t>
            </a:r>
          </a:p>
          <a:p>
            <a:pPr algn="r"/>
            <a:r>
              <a:rPr lang="fa-IR" sz="2400" b="1" dirty="0"/>
              <a:t>2- مشتریان در فاصله کمی با” ما” قرار دارند.،رصت مکان در بازار ،</a:t>
            </a:r>
          </a:p>
          <a:p>
            <a:pPr algn="r"/>
            <a:r>
              <a:rPr lang="fa-IR" sz="2400" b="1" dirty="0"/>
              <a:t>    دسترسی جغرافیائی</a:t>
            </a:r>
          </a:p>
          <a:p>
            <a:pPr algn="r"/>
            <a:r>
              <a:rPr lang="fa-IR" sz="2400" b="1" dirty="0"/>
              <a:t>3- بازارهای پرمشتری ، خوش پرداخت ، اهل خرید، اهل خرید انبوه ، </a:t>
            </a:r>
          </a:p>
          <a:p>
            <a:pPr algn="r"/>
            <a:r>
              <a:rPr lang="fa-IR" sz="2400" b="1" dirty="0"/>
              <a:t>    اهل خرید متنوع</a:t>
            </a:r>
          </a:p>
          <a:p>
            <a:pPr algn="r"/>
            <a:r>
              <a:rPr lang="fa-IR" sz="2400" b="1" dirty="0"/>
              <a:t>4- بازارهای که مشتریان با”شاخص قیمت “ محصول را انتخاب نمیکنند</a:t>
            </a:r>
          </a:p>
          <a:p>
            <a:pPr algn="r"/>
            <a:r>
              <a:rPr lang="fa-IR" sz="2400" b="1" dirty="0"/>
              <a:t>    بلکه کالای نو و جذاب را با هرقیمتی میخرند</a:t>
            </a:r>
          </a:p>
          <a:p>
            <a:pPr algn="r"/>
            <a:r>
              <a:rPr lang="fa-IR" sz="2400" b="1" dirty="0"/>
              <a:t> مثال:فروش تلویزیونهای دیجیتالی بالامپ تصویرپلاسما (کریستال مایع)</a:t>
            </a:r>
          </a:p>
          <a:p>
            <a:pPr algn="r"/>
            <a:r>
              <a:rPr lang="fa-IR" sz="2400" b="1" dirty="0"/>
              <a:t> درآمریکا توسط سونی </a:t>
            </a:r>
            <a:endParaRPr lang="en-US" sz="2800" dirty="0"/>
          </a:p>
        </p:txBody>
      </p:sp>
      <p:sp>
        <p:nvSpPr>
          <p:cNvPr id="2" name="Date Placeholder 1"/>
          <p:cNvSpPr>
            <a:spLocks noGrp="1"/>
          </p:cNvSpPr>
          <p:nvPr>
            <p:ph type="dt" sz="half" idx="10"/>
          </p:nvPr>
        </p:nvSpPr>
        <p:spPr/>
        <p:txBody>
          <a:bodyPr/>
          <a:lstStyle/>
          <a:p>
            <a:pPr>
              <a:defRPr/>
            </a:pPr>
            <a:fld id="{20CD68C1-3A04-4FE8-AA13-7E48F967B865}"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13</a:t>
            </a:fld>
            <a:endParaRPr lang="fa-IR"/>
          </a:p>
        </p:txBody>
      </p:sp>
    </p:spTree>
    <p:extLst>
      <p:ext uri="{BB962C8B-B14F-4D97-AF65-F5344CB8AC3E}">
        <p14:creationId xmlns:p14="http://schemas.microsoft.com/office/powerpoint/2010/main" val="217363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Canvas"/>
          <p:cNvSpPr>
            <a:spLocks noGrp="1" noChangeArrowheads="1"/>
          </p:cNvSpPr>
          <p:nvPr>
            <p:ph type="subTitle" idx="1"/>
          </p:nvPr>
        </p:nvSpPr>
        <p:spPr>
          <a:xfrm>
            <a:off x="0" y="0"/>
            <a:ext cx="12192000" cy="6858000"/>
          </a:xfrm>
          <a:blipFill dpi="0" rotWithShape="0">
            <a:blip r:embed="rId3"/>
            <a:srcRect/>
            <a:tile tx="0" ty="0" sx="100000" sy="100000" flip="none" algn="tl"/>
          </a:blipFill>
        </p:spPr>
        <p:txBody>
          <a:bodyPr>
            <a:normAutofit fontScale="92500" lnSpcReduction="10000"/>
          </a:bodyPr>
          <a:lstStyle/>
          <a:p>
            <a:pPr algn="r"/>
            <a:r>
              <a:rPr lang="fa-IR" sz="2800" dirty="0"/>
              <a:t>فرصت در حوزه اقتصاد :</a:t>
            </a:r>
          </a:p>
          <a:p>
            <a:pPr algn="r"/>
            <a:r>
              <a:rPr lang="fa-IR" sz="2800" dirty="0"/>
              <a:t>1- دسترسی به نقطه سربسر خیلی سریع اتفاق می افتد</a:t>
            </a:r>
          </a:p>
          <a:p>
            <a:pPr algn="r"/>
            <a:endParaRPr lang="fa-IR" sz="2800" dirty="0"/>
          </a:p>
          <a:p>
            <a:pPr algn="r"/>
            <a:endParaRPr lang="fa-IR" sz="2800" dirty="0" smtClean="0"/>
          </a:p>
          <a:p>
            <a:pPr algn="r"/>
            <a:endParaRPr lang="fa-IR" sz="2800" dirty="0"/>
          </a:p>
          <a:p>
            <a:pPr algn="r"/>
            <a:endParaRPr lang="fa-IR" sz="2800" dirty="0" smtClean="0"/>
          </a:p>
          <a:p>
            <a:pPr algn="r"/>
            <a:endParaRPr lang="fa-IR" sz="2800" dirty="0"/>
          </a:p>
          <a:p>
            <a:pPr algn="r"/>
            <a:endParaRPr lang="fa-IR" sz="2800" dirty="0"/>
          </a:p>
          <a:p>
            <a:pPr algn="r" rtl="1"/>
            <a:r>
              <a:rPr lang="fa-IR" sz="2800" dirty="0" smtClean="0"/>
              <a:t>2- </a:t>
            </a:r>
            <a:r>
              <a:rPr lang="fa-IR" sz="2800" dirty="0"/>
              <a:t>بازگشت سریع ریسک سرمایه گذاری ازنقطه</a:t>
            </a:r>
            <a:r>
              <a:rPr lang="en-US" sz="2800" dirty="0"/>
              <a:t>C </a:t>
            </a:r>
            <a:r>
              <a:rPr lang="fa-IR" sz="2800" dirty="0"/>
              <a:t> به نقطه </a:t>
            </a:r>
            <a:r>
              <a:rPr lang="en-US" sz="2800" dirty="0"/>
              <a:t>M</a:t>
            </a:r>
            <a:r>
              <a:rPr lang="fa-IR" sz="2800" dirty="0"/>
              <a:t> </a:t>
            </a:r>
          </a:p>
          <a:p>
            <a:pPr algn="r"/>
            <a:r>
              <a:rPr lang="fa-IR" sz="2800" dirty="0"/>
              <a:t>3- وجود سرمایه ، بازارسرمایه، مشارکت در سرمایه گذاری</a:t>
            </a:r>
          </a:p>
          <a:p>
            <a:pPr algn="r"/>
            <a:r>
              <a:rPr lang="fa-IR" sz="2800" dirty="0"/>
              <a:t>4- بالابودن حاشیه سود باتوجه به پائین بودن نرخ بهره بانکی ، </a:t>
            </a:r>
          </a:p>
          <a:p>
            <a:pPr algn="r"/>
            <a:r>
              <a:rPr lang="fa-IR" sz="2800" dirty="0"/>
              <a:t>    وجود بازارهای بیشتر</a:t>
            </a:r>
            <a:endParaRPr lang="en-US" sz="2800" dirty="0"/>
          </a:p>
        </p:txBody>
      </p:sp>
      <p:sp>
        <p:nvSpPr>
          <p:cNvPr id="63492" name="Line 4"/>
          <p:cNvSpPr>
            <a:spLocks noChangeShapeType="1"/>
          </p:cNvSpPr>
          <p:nvPr/>
        </p:nvSpPr>
        <p:spPr bwMode="auto">
          <a:xfrm>
            <a:off x="3352800" y="3962400"/>
            <a:ext cx="599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3" name="Line 5"/>
          <p:cNvSpPr>
            <a:spLocks noChangeShapeType="1"/>
          </p:cNvSpPr>
          <p:nvPr/>
        </p:nvSpPr>
        <p:spPr bwMode="auto">
          <a:xfrm flipV="1">
            <a:off x="3352800" y="19812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4" name="Line 6"/>
          <p:cNvSpPr>
            <a:spLocks noChangeShapeType="1"/>
          </p:cNvSpPr>
          <p:nvPr/>
        </p:nvSpPr>
        <p:spPr bwMode="auto">
          <a:xfrm flipV="1">
            <a:off x="3352800" y="1828800"/>
            <a:ext cx="54864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5" name="Line 7"/>
          <p:cNvSpPr>
            <a:spLocks noChangeShapeType="1"/>
          </p:cNvSpPr>
          <p:nvPr/>
        </p:nvSpPr>
        <p:spPr bwMode="auto">
          <a:xfrm>
            <a:off x="3352800" y="3124200"/>
            <a:ext cx="568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6" name="Line 8"/>
          <p:cNvSpPr>
            <a:spLocks noChangeShapeType="1"/>
          </p:cNvSpPr>
          <p:nvPr/>
        </p:nvSpPr>
        <p:spPr bwMode="auto">
          <a:xfrm flipV="1">
            <a:off x="3352800" y="2438400"/>
            <a:ext cx="5486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7" name="Line 9"/>
          <p:cNvSpPr>
            <a:spLocks noChangeShapeType="1"/>
          </p:cNvSpPr>
          <p:nvPr/>
        </p:nvSpPr>
        <p:spPr bwMode="auto">
          <a:xfrm>
            <a:off x="6604000" y="2667000"/>
            <a:ext cx="0" cy="12954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499" name="Line 11"/>
          <p:cNvSpPr>
            <a:spLocks noChangeShapeType="1"/>
          </p:cNvSpPr>
          <p:nvPr/>
        </p:nvSpPr>
        <p:spPr bwMode="auto">
          <a:xfrm flipH="1">
            <a:off x="7416800" y="2514600"/>
            <a:ext cx="4064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501" name="Line 13"/>
          <p:cNvSpPr>
            <a:spLocks noChangeShapeType="1"/>
          </p:cNvSpPr>
          <p:nvPr/>
        </p:nvSpPr>
        <p:spPr bwMode="auto">
          <a:xfrm flipV="1">
            <a:off x="7721600" y="2286000"/>
            <a:ext cx="304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63502" name="Text Box 14"/>
          <p:cNvSpPr txBox="1">
            <a:spLocks noChangeArrowheads="1"/>
          </p:cNvSpPr>
          <p:nvPr/>
        </p:nvSpPr>
        <p:spPr bwMode="auto">
          <a:xfrm>
            <a:off x="2438400" y="3048001"/>
            <a:ext cx="81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2000" b="1" i="0" u="none"/>
              <a:t>زمان</a:t>
            </a:r>
            <a:endParaRPr lang="en-US" sz="2000" b="1" i="0" u="none"/>
          </a:p>
        </p:txBody>
      </p:sp>
      <p:sp>
        <p:nvSpPr>
          <p:cNvPr id="63503" name="Text Box 15"/>
          <p:cNvSpPr txBox="1">
            <a:spLocks noChangeArrowheads="1"/>
          </p:cNvSpPr>
          <p:nvPr/>
        </p:nvSpPr>
        <p:spPr bwMode="auto">
          <a:xfrm>
            <a:off x="7620000" y="4191001"/>
            <a:ext cx="264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تولید(حجم کمی)</a:t>
            </a:r>
            <a:endParaRPr lang="en-US" sz="1800" b="1" i="0" u="none"/>
          </a:p>
        </p:txBody>
      </p:sp>
      <p:sp>
        <p:nvSpPr>
          <p:cNvPr id="63504" name="Text Box 16"/>
          <p:cNvSpPr txBox="1">
            <a:spLocks noChangeArrowheads="1"/>
          </p:cNvSpPr>
          <p:nvPr/>
        </p:nvSpPr>
        <p:spPr bwMode="auto">
          <a:xfrm>
            <a:off x="6197600" y="3962400"/>
            <a:ext cx="111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0" u="none"/>
              <a:t>QB</a:t>
            </a:r>
          </a:p>
        </p:txBody>
      </p:sp>
      <p:sp>
        <p:nvSpPr>
          <p:cNvPr id="63505" name="Text Box 17"/>
          <p:cNvSpPr txBox="1">
            <a:spLocks noChangeArrowheads="1"/>
          </p:cNvSpPr>
          <p:nvPr/>
        </p:nvSpPr>
        <p:spPr bwMode="auto">
          <a:xfrm>
            <a:off x="9245600" y="28956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0" u="none"/>
              <a:t>F</a:t>
            </a:r>
          </a:p>
        </p:txBody>
      </p:sp>
      <p:sp>
        <p:nvSpPr>
          <p:cNvPr id="63506" name="Text Box 18"/>
          <p:cNvSpPr txBox="1">
            <a:spLocks noChangeArrowheads="1"/>
          </p:cNvSpPr>
          <p:nvPr/>
        </p:nvSpPr>
        <p:spPr bwMode="auto">
          <a:xfrm>
            <a:off x="8839200" y="1524001"/>
            <a:ext cx="81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u="none"/>
              <a:t>TR</a:t>
            </a:r>
          </a:p>
        </p:txBody>
      </p:sp>
      <p:sp>
        <p:nvSpPr>
          <p:cNvPr id="63507" name="Text Box 19"/>
          <p:cNvSpPr txBox="1">
            <a:spLocks noChangeArrowheads="1"/>
          </p:cNvSpPr>
          <p:nvPr/>
        </p:nvSpPr>
        <p:spPr bwMode="auto">
          <a:xfrm>
            <a:off x="8737600" y="2209801"/>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u="none"/>
              <a:t>TC</a:t>
            </a:r>
          </a:p>
        </p:txBody>
      </p:sp>
      <p:sp>
        <p:nvSpPr>
          <p:cNvPr id="63508" name="Text Box 20"/>
          <p:cNvSpPr txBox="1">
            <a:spLocks noChangeArrowheads="1"/>
          </p:cNvSpPr>
          <p:nvPr/>
        </p:nvSpPr>
        <p:spPr bwMode="auto">
          <a:xfrm>
            <a:off x="8026400" y="2057401"/>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u="none"/>
              <a:t>C</a:t>
            </a:r>
          </a:p>
        </p:txBody>
      </p:sp>
      <p:sp>
        <p:nvSpPr>
          <p:cNvPr id="63510" name="Text Box 22"/>
          <p:cNvSpPr txBox="1">
            <a:spLocks noChangeArrowheads="1"/>
          </p:cNvSpPr>
          <p:nvPr/>
        </p:nvSpPr>
        <p:spPr bwMode="auto">
          <a:xfrm>
            <a:off x="7010400" y="2667001"/>
            <a:ext cx="40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i="0" u="none"/>
              <a:t>M</a:t>
            </a:r>
          </a:p>
        </p:txBody>
      </p:sp>
      <p:sp>
        <p:nvSpPr>
          <p:cNvPr id="2" name="Date Placeholder 1"/>
          <p:cNvSpPr>
            <a:spLocks noGrp="1"/>
          </p:cNvSpPr>
          <p:nvPr>
            <p:ph type="dt" sz="half" idx="10"/>
          </p:nvPr>
        </p:nvSpPr>
        <p:spPr/>
        <p:txBody>
          <a:bodyPr/>
          <a:lstStyle/>
          <a:p>
            <a:pPr>
              <a:defRPr/>
            </a:pPr>
            <a:fld id="{3BC2EC7B-FC94-46BB-9342-D7FF96C02153}"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14</a:t>
            </a:fld>
            <a:endParaRPr lang="fa-IR"/>
          </a:p>
        </p:txBody>
      </p:sp>
    </p:spTree>
    <p:extLst>
      <p:ext uri="{BB962C8B-B14F-4D97-AF65-F5344CB8AC3E}">
        <p14:creationId xmlns:p14="http://schemas.microsoft.com/office/powerpoint/2010/main" val="131175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Canvas"/>
          <p:cNvSpPr>
            <a:spLocks noGrp="1" noChangeArrowheads="1"/>
          </p:cNvSpPr>
          <p:nvPr>
            <p:ph type="subTitle" idx="1"/>
          </p:nvPr>
        </p:nvSpPr>
        <p:spPr>
          <a:xfrm>
            <a:off x="327546" y="0"/>
            <a:ext cx="11559654" cy="5991367"/>
          </a:xfrm>
          <a:blipFill dpi="0" rotWithShape="0">
            <a:blip r:embed="rId3"/>
            <a:srcRect/>
            <a:tile tx="0" ty="0" sx="100000" sy="100000" flip="none" algn="tl"/>
          </a:blipFill>
        </p:spPr>
        <p:txBody>
          <a:bodyPr>
            <a:normAutofit fontScale="85000" lnSpcReduction="20000"/>
          </a:bodyPr>
          <a:lstStyle/>
          <a:p>
            <a:pPr algn="r"/>
            <a:r>
              <a:rPr lang="fa-IR" sz="2800" b="1" dirty="0"/>
              <a:t>فرصت ها درحوزه های دیگر :</a:t>
            </a:r>
          </a:p>
          <a:p>
            <a:pPr algn="r"/>
            <a:r>
              <a:rPr lang="fa-IR" sz="2400" b="1" dirty="0"/>
              <a:t>1-فرصتهای زیادی برای سرمایه گذاری (وجود فرصتهای بازارواقتصاد)</a:t>
            </a:r>
          </a:p>
          <a:p>
            <a:pPr algn="r" rtl="1"/>
            <a:r>
              <a:rPr lang="fa-IR" sz="2400" b="1" dirty="0"/>
              <a:t>  درفعالیتهای متنوع وجود دارد</a:t>
            </a:r>
            <a:r>
              <a:rPr lang="en-US" sz="2400" b="1" dirty="0"/>
              <a:t>Harvesting </a:t>
            </a:r>
            <a:r>
              <a:rPr lang="en-US" sz="2400" b="1" dirty="0" err="1"/>
              <a:t>Oppprtunity</a:t>
            </a:r>
            <a:endParaRPr lang="en-US" sz="2400" b="1" dirty="0"/>
          </a:p>
          <a:p>
            <a:pPr rtl="1"/>
            <a:r>
              <a:rPr lang="fa-IR" sz="2400" b="1" dirty="0"/>
              <a:t>“فعالیت خود را محدود به یک کالا نگاه نکنیم بلکه درشاخه صنعتی سایر فعالیتهای دیگر را هم دنبال کنیم”</a:t>
            </a:r>
          </a:p>
          <a:p>
            <a:pPr rtl="1"/>
            <a:endParaRPr lang="fa-IR" sz="2400" b="1" dirty="0"/>
          </a:p>
          <a:p>
            <a:pPr rtl="1"/>
            <a:endParaRPr lang="fa-IR" sz="2400" b="1" dirty="0"/>
          </a:p>
          <a:p>
            <a:pPr rtl="1"/>
            <a:endParaRPr lang="fa-IR" sz="2400" b="1" dirty="0"/>
          </a:p>
          <a:p>
            <a:pPr rtl="1"/>
            <a:endParaRPr lang="fa-IR" sz="2400" b="1" dirty="0"/>
          </a:p>
          <a:p>
            <a:pPr rtl="1"/>
            <a:endParaRPr lang="fa-IR" sz="2400" b="1" dirty="0"/>
          </a:p>
          <a:p>
            <a:pPr algn="r" rtl="1"/>
            <a:r>
              <a:rPr lang="fa-IR" sz="2400" b="1" dirty="0"/>
              <a:t>2-شناسائی فرصت درحوزه “رقابت “ در زمانیکه از قدرت رقابت گری </a:t>
            </a:r>
          </a:p>
          <a:p>
            <a:pPr algn="r" rtl="1"/>
            <a:r>
              <a:rPr lang="fa-IR" sz="2400" b="1" dirty="0"/>
              <a:t>   و رقابت پذیری خود مطمئمن هستیم </a:t>
            </a:r>
          </a:p>
          <a:p>
            <a:pPr algn="r" rtl="1"/>
            <a:r>
              <a:rPr lang="fa-IR" sz="2400" b="1" dirty="0"/>
              <a:t>3- شناسایی فرصت درجائیکه قدرت مدیریت (سوابق ، خوش نامی  و</a:t>
            </a:r>
          </a:p>
          <a:p>
            <a:pPr algn="r" rtl="1"/>
            <a:r>
              <a:rPr lang="fa-IR" sz="2400" b="1" dirty="0"/>
              <a:t>   معروفیت ) ما می تواند دامنه فعالیت  ما را گسترش دهد</a:t>
            </a:r>
            <a:endParaRPr lang="en-US" sz="2800" b="1" dirty="0"/>
          </a:p>
        </p:txBody>
      </p:sp>
      <p:pic>
        <p:nvPicPr>
          <p:cNvPr id="65540" name="Picture 4" descr="PRESU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81" y="2238234"/>
            <a:ext cx="4506794" cy="20812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8021B1E6-5174-4043-8C49-1DB4E38C7254}"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15</a:t>
            </a:fld>
            <a:endParaRPr lang="fa-IR"/>
          </a:p>
        </p:txBody>
      </p:sp>
    </p:spTree>
    <p:extLst>
      <p:ext uri="{BB962C8B-B14F-4D97-AF65-F5344CB8AC3E}">
        <p14:creationId xmlns:p14="http://schemas.microsoft.com/office/powerpoint/2010/main" val="133262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descr="Canvas"/>
          <p:cNvSpPr>
            <a:spLocks noGrp="1" noChangeArrowheads="1"/>
          </p:cNvSpPr>
          <p:nvPr>
            <p:ph type="subTitle" idx="1"/>
          </p:nvPr>
        </p:nvSpPr>
        <p:spPr>
          <a:xfrm>
            <a:off x="354843" y="0"/>
            <a:ext cx="11627892" cy="5854890"/>
          </a:xfrm>
          <a:blipFill dpi="0" rotWithShape="0">
            <a:blip r:embed="rId3"/>
            <a:srcRect/>
            <a:tile tx="0" ty="0" sx="100000" sy="100000" flip="none" algn="tl"/>
          </a:blipFill>
        </p:spPr>
        <p:txBody>
          <a:bodyPr/>
          <a:lstStyle/>
          <a:p>
            <a:pPr algn="r"/>
            <a:r>
              <a:rPr lang="fa-IR" sz="2800" b="1" dirty="0"/>
              <a:t>فرصت ها درحوزه های دیگر : </a:t>
            </a:r>
          </a:p>
          <a:p>
            <a:pPr algn="r"/>
            <a:r>
              <a:rPr lang="fa-IR" sz="2400" b="1" dirty="0"/>
              <a:t>“ زمان، دوراندیشی ، اطلاعات جامع ، روحیه کارآفرینی  برنامه ریزی”</a:t>
            </a:r>
          </a:p>
          <a:p>
            <a:pPr rtl="1"/>
            <a:r>
              <a:rPr lang="en-US" sz="2800" b="1" dirty="0"/>
              <a:t> </a:t>
            </a:r>
            <a:r>
              <a:rPr lang="fa-IR" sz="2800" b="1" dirty="0"/>
              <a:t>حلقه های :</a:t>
            </a:r>
          </a:p>
          <a:p>
            <a:pPr rtl="1"/>
            <a:r>
              <a:rPr lang="fa-IR" sz="2800" b="1" dirty="0"/>
              <a:t>شناخت فرصت واستفاده موثرازآن جهت نیل به هدف می باشد</a:t>
            </a:r>
          </a:p>
          <a:p>
            <a:pPr rtl="1"/>
            <a:endParaRPr lang="fa-IR" sz="2800" b="1" dirty="0"/>
          </a:p>
          <a:p>
            <a:pPr rtl="1"/>
            <a:endParaRPr lang="fa-IR" sz="2800" b="1" dirty="0"/>
          </a:p>
          <a:p>
            <a:pPr rtl="1"/>
            <a:endParaRPr lang="fa-IR" sz="2800" b="1" dirty="0"/>
          </a:p>
          <a:p>
            <a:pPr rtl="1"/>
            <a:endParaRPr lang="fa-IR" sz="2800" b="1" dirty="0"/>
          </a:p>
          <a:p>
            <a:pPr rtl="1"/>
            <a:endParaRPr lang="fa-IR" sz="2800" b="1" dirty="0"/>
          </a:p>
          <a:p>
            <a:pPr rtl="1"/>
            <a:endParaRPr lang="fa-IR" sz="2800" b="1" dirty="0"/>
          </a:p>
          <a:p>
            <a:pPr rtl="1"/>
            <a:endParaRPr lang="fa-IR" sz="2800" b="1" dirty="0"/>
          </a:p>
          <a:p>
            <a:pPr rtl="1"/>
            <a:endParaRPr lang="en-US" sz="2800" b="1" dirty="0"/>
          </a:p>
        </p:txBody>
      </p:sp>
      <p:pic>
        <p:nvPicPr>
          <p:cNvPr id="132100" name="Picture 4" descr="PRESU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6800" y="2438400"/>
            <a:ext cx="8432800" cy="325271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0B467E4C-CE41-4D92-9141-3E0875E99852}"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16</a:t>
            </a:fld>
            <a:endParaRPr lang="fa-IR"/>
          </a:p>
        </p:txBody>
      </p:sp>
    </p:spTree>
    <p:extLst>
      <p:ext uri="{BB962C8B-B14F-4D97-AF65-F5344CB8AC3E}">
        <p14:creationId xmlns:p14="http://schemas.microsoft.com/office/powerpoint/2010/main" val="281656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descr="Canvas"/>
          <p:cNvSpPr>
            <a:spLocks noGrp="1" noChangeArrowheads="1"/>
          </p:cNvSpPr>
          <p:nvPr>
            <p:ph type="ctrTitle"/>
          </p:nvPr>
        </p:nvSpPr>
        <p:spPr>
          <a:xfrm>
            <a:off x="0" y="0"/>
            <a:ext cx="12192000" cy="1447800"/>
          </a:xfrm>
          <a:blipFill dpi="0" rotWithShape="0">
            <a:blip r:embed="rId3"/>
            <a:srcRect/>
            <a:tile tx="0" ty="0" sx="100000" sy="100000" flip="none" algn="tl"/>
          </a:blipFill>
        </p:spPr>
        <p:txBody>
          <a:bodyPr>
            <a:normAutofit/>
          </a:bodyPr>
          <a:lstStyle/>
          <a:p>
            <a:r>
              <a:rPr lang="fa-IR" sz="3600" b="1" dirty="0"/>
              <a:t>استراتژی در سازمان های کارآفرین</a:t>
            </a:r>
            <a:br>
              <a:rPr lang="fa-IR" sz="3600" b="1" dirty="0"/>
            </a:br>
            <a:r>
              <a:rPr lang="en-US" sz="3600" b="1" dirty="0"/>
              <a:t>Entrepreneurial Strategy</a:t>
            </a:r>
          </a:p>
        </p:txBody>
      </p:sp>
      <p:sp>
        <p:nvSpPr>
          <p:cNvPr id="67587" name="Rectangle 3" descr="Canvas"/>
          <p:cNvSpPr>
            <a:spLocks noGrp="1" noChangeArrowheads="1"/>
          </p:cNvSpPr>
          <p:nvPr>
            <p:ph type="subTitle" idx="1"/>
          </p:nvPr>
        </p:nvSpPr>
        <p:spPr>
          <a:xfrm>
            <a:off x="0" y="1450504"/>
            <a:ext cx="9457899" cy="4445329"/>
          </a:xfrm>
          <a:blipFill dpi="0" rotWithShape="0">
            <a:blip r:embed="rId3"/>
            <a:srcRect/>
            <a:tile tx="0" ty="0" sx="100000" sy="100000" flip="none" algn="tl"/>
          </a:blipFill>
        </p:spPr>
        <p:txBody>
          <a:bodyPr/>
          <a:lstStyle/>
          <a:p>
            <a:r>
              <a:rPr lang="en-US" sz="2800" dirty="0"/>
              <a:t>       </a:t>
            </a:r>
            <a:r>
              <a:rPr lang="fa-IR" sz="2800" dirty="0"/>
              <a:t>استراتژی یعنی :</a:t>
            </a:r>
          </a:p>
          <a:p>
            <a:pPr algn="r"/>
            <a:r>
              <a:rPr lang="fa-IR" sz="2800" dirty="0"/>
              <a:t>        فرآیندی که با بکارگیری منابع مختلف ، ماموریت های</a:t>
            </a:r>
          </a:p>
          <a:p>
            <a:pPr algn="r"/>
            <a:r>
              <a:rPr lang="fa-IR" sz="2800" dirty="0"/>
              <a:t>       لازم را ضمن برنامه ریزی و زمانبــدی جهت کســـــب</a:t>
            </a:r>
          </a:p>
          <a:p>
            <a:pPr algn="r" rtl="1"/>
            <a:r>
              <a:rPr lang="fa-IR" sz="2800" dirty="0"/>
              <a:t>       فرصت های  شناخته شده  که  بعنوان  افق  “</a:t>
            </a:r>
            <a:r>
              <a:rPr lang="en-US" sz="2800" dirty="0"/>
              <a:t>  vision</a:t>
            </a:r>
            <a:r>
              <a:rPr lang="fa-IR" sz="2800" dirty="0"/>
              <a:t>”</a:t>
            </a:r>
          </a:p>
          <a:p>
            <a:pPr algn="r" rtl="1"/>
            <a:r>
              <a:rPr lang="fa-IR" sz="2800" dirty="0"/>
              <a:t>       سازمان  درنظر گرفته شده  در قالـب  اهداف  کوچکتـر</a:t>
            </a:r>
          </a:p>
          <a:p>
            <a:pPr algn="r" rtl="1"/>
            <a:r>
              <a:rPr lang="fa-IR" sz="2800" dirty="0"/>
              <a:t>       (اهداف اجرائی ) ما را سریعتر ، کاملتر و باخطاء کمتر</a:t>
            </a:r>
          </a:p>
          <a:p>
            <a:pPr algn="r" rtl="1"/>
            <a:r>
              <a:rPr lang="fa-IR" sz="2800" dirty="0"/>
              <a:t>        به آینده می رساند.</a:t>
            </a:r>
          </a:p>
          <a:p>
            <a:pPr algn="r" rtl="1"/>
            <a:endParaRPr lang="fa-IR" sz="2800" dirty="0"/>
          </a:p>
          <a:p>
            <a:pPr algn="r" rtl="1"/>
            <a:endParaRPr lang="en-US" sz="2800" dirty="0"/>
          </a:p>
        </p:txBody>
      </p:sp>
      <p:pic>
        <p:nvPicPr>
          <p:cNvPr id="67588" name="Picture 4" descr="A8BZNZ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4641" y="1497024"/>
            <a:ext cx="2189193" cy="434421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25F205C0-924F-4C23-BB94-A979F9261314}"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17</a:t>
            </a:fld>
            <a:endParaRPr lang="fa-IR"/>
          </a:p>
        </p:txBody>
      </p:sp>
    </p:spTree>
    <p:extLst>
      <p:ext uri="{BB962C8B-B14F-4D97-AF65-F5344CB8AC3E}">
        <p14:creationId xmlns:p14="http://schemas.microsoft.com/office/powerpoint/2010/main" val="235860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Canvas"/>
          <p:cNvSpPr>
            <a:spLocks noGrp="1" noChangeArrowheads="1"/>
          </p:cNvSpPr>
          <p:nvPr>
            <p:ph type="title"/>
          </p:nvPr>
        </p:nvSpPr>
        <p:spPr>
          <a:xfrm>
            <a:off x="0" y="0"/>
            <a:ext cx="12192000" cy="1524000"/>
          </a:xfrm>
          <a:blipFill dpi="0" rotWithShape="0">
            <a:blip r:embed="rId3"/>
            <a:srcRect/>
            <a:tile tx="0" ty="0" sx="100000" sy="100000" flip="none" algn="tl"/>
          </a:blipFill>
        </p:spPr>
        <p:txBody>
          <a:bodyPr/>
          <a:lstStyle/>
          <a:p>
            <a:r>
              <a:rPr lang="fa-IR" sz="3200" b="1"/>
              <a:t>ابزارهای استراتژی در سازمانهای کارآفرین</a:t>
            </a:r>
            <a:endParaRPr lang="en-US" sz="3200" b="1"/>
          </a:p>
        </p:txBody>
      </p:sp>
      <p:graphicFrame>
        <p:nvGraphicFramePr>
          <p:cNvPr id="69672" name="Group 40"/>
          <p:cNvGraphicFramePr>
            <a:graphicFrameLocks noGrp="1"/>
          </p:cNvGraphicFramePr>
          <p:nvPr>
            <p:extLst>
              <p:ext uri="{D42A27DB-BD31-4B8C-83A1-F6EECF244321}">
                <p14:modId xmlns:p14="http://schemas.microsoft.com/office/powerpoint/2010/main" val="3996439237"/>
              </p:ext>
            </p:extLst>
          </p:nvPr>
        </p:nvGraphicFramePr>
        <p:xfrm>
          <a:off x="6234859" y="1514902"/>
          <a:ext cx="5283851" cy="4710208"/>
        </p:xfrm>
        <a:graphic>
          <a:graphicData uri="http://schemas.openxmlformats.org/drawingml/2006/table">
            <a:tbl>
              <a:tblPr/>
              <a:tblGrid>
                <a:gridCol w="5283851"/>
              </a:tblGrid>
              <a:tr h="4710208">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1-وجود مدیر کارآفرین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 وجود عقاید وطرحهای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کارآفرین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وجــود دانــش فـنـــی و</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تخصص لازم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وجود اطلاعات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وجودمنابع انسانی پویا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و سایر منابع</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graphicFrame>
        <p:nvGraphicFramePr>
          <p:cNvPr id="69682" name="Group 50"/>
          <p:cNvGraphicFramePr>
            <a:graphicFrameLocks noGrp="1"/>
          </p:cNvGraphicFramePr>
          <p:nvPr>
            <p:extLst>
              <p:ext uri="{D42A27DB-BD31-4B8C-83A1-F6EECF244321}">
                <p14:modId xmlns:p14="http://schemas.microsoft.com/office/powerpoint/2010/main" val="3044908158"/>
              </p:ext>
            </p:extLst>
          </p:nvPr>
        </p:nvGraphicFramePr>
        <p:xfrm>
          <a:off x="573206" y="1555845"/>
          <a:ext cx="5636525" cy="4681182"/>
        </p:xfrm>
        <a:graphic>
          <a:graphicData uri="http://schemas.openxmlformats.org/drawingml/2006/table">
            <a:tbl>
              <a:tblPr/>
              <a:tblGrid>
                <a:gridCol w="5636525"/>
              </a:tblGrid>
              <a:tr h="4681182">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algn="l" rtl="0"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وجود مشتری و بازار</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  وجود برنامه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  وجود اعتقاد و اعتماد</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دسته جمعی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 وجود رقباء و فضــای</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رقابت آمیز</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 وجود فضاء یا محیط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حمایت کننده(قوانین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مقررات و......)</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121920" marR="12192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r>
            </a:tbl>
          </a:graphicData>
        </a:graphic>
      </p:graphicFrame>
      <p:sp>
        <p:nvSpPr>
          <p:cNvPr id="2" name="Date Placeholder 1"/>
          <p:cNvSpPr>
            <a:spLocks noGrp="1"/>
          </p:cNvSpPr>
          <p:nvPr>
            <p:ph type="dt" sz="half" idx="10"/>
          </p:nvPr>
        </p:nvSpPr>
        <p:spPr/>
        <p:txBody>
          <a:bodyPr/>
          <a:lstStyle/>
          <a:p>
            <a:pPr>
              <a:defRPr/>
            </a:pPr>
            <a:fld id="{96ED1F35-1E92-4C47-B913-2268CA98CC87}"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C3790879-1F6B-4FDD-AEB4-6F7E4141DD72}" type="slidenum">
              <a:rPr lang="fa-IR" smtClean="0"/>
              <a:pPr>
                <a:defRPr/>
              </a:pPr>
              <a:t>18</a:t>
            </a:fld>
            <a:endParaRPr lang="fa-IR"/>
          </a:p>
        </p:txBody>
      </p:sp>
    </p:spTree>
    <p:extLst>
      <p:ext uri="{BB962C8B-B14F-4D97-AF65-F5344CB8AC3E}">
        <p14:creationId xmlns:p14="http://schemas.microsoft.com/office/powerpoint/2010/main" val="130234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Canvas"/>
          <p:cNvSpPr>
            <a:spLocks noGrp="1" noChangeArrowheads="1"/>
          </p:cNvSpPr>
          <p:nvPr>
            <p:ph type="ctrTitle"/>
          </p:nvPr>
        </p:nvSpPr>
        <p:spPr>
          <a:xfrm>
            <a:off x="0" y="0"/>
            <a:ext cx="12192000" cy="838200"/>
          </a:xfrm>
          <a:blipFill dpi="0" rotWithShape="0">
            <a:blip r:embed="rId3"/>
            <a:srcRect/>
            <a:tile tx="0" ty="0" sx="100000" sy="100000" flip="none" algn="tl"/>
          </a:blipFill>
        </p:spPr>
        <p:txBody>
          <a:bodyPr/>
          <a:lstStyle/>
          <a:p>
            <a:r>
              <a:rPr lang="fa-IR" sz="2800" b="1" dirty="0">
                <a:cs typeface="B Titr" panose="00000700000000000000" pitchFamily="2" charset="-78"/>
              </a:rPr>
              <a:t>مبحث استراتژی ( دنباله)</a:t>
            </a:r>
            <a:endParaRPr lang="en-US" sz="2800" b="1" dirty="0">
              <a:cs typeface="B Titr" panose="00000700000000000000" pitchFamily="2" charset="-78"/>
            </a:endParaRPr>
          </a:p>
        </p:txBody>
      </p:sp>
      <p:sp>
        <p:nvSpPr>
          <p:cNvPr id="71684" name="Text Box 4"/>
          <p:cNvSpPr txBox="1">
            <a:spLocks noChangeArrowheads="1"/>
          </p:cNvSpPr>
          <p:nvPr/>
        </p:nvSpPr>
        <p:spPr bwMode="auto">
          <a:xfrm>
            <a:off x="4064000" y="990600"/>
            <a:ext cx="4572000" cy="400110"/>
          </a:xfrm>
          <a:prstGeom prst="rect">
            <a:avLst/>
          </a:prstGeom>
          <a:solidFill>
            <a:srgbClr val="3333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000" b="1" i="0" u="none">
                <a:solidFill>
                  <a:srgbClr val="FFFFFF"/>
                </a:solidFill>
              </a:rPr>
              <a:t>استراتژی در سازمان های کارآفرین یک الزام است</a:t>
            </a:r>
            <a:endParaRPr lang="en-US" sz="2000" b="1" i="0" u="none">
              <a:solidFill>
                <a:srgbClr val="FFFFFF"/>
              </a:solidFill>
            </a:endParaRPr>
          </a:p>
        </p:txBody>
      </p:sp>
      <p:sp>
        <p:nvSpPr>
          <p:cNvPr id="71689" name="Text Box 9"/>
          <p:cNvSpPr txBox="1">
            <a:spLocks noChangeArrowheads="1"/>
          </p:cNvSpPr>
          <p:nvPr/>
        </p:nvSpPr>
        <p:spPr bwMode="auto">
          <a:xfrm>
            <a:off x="4876800" y="1981200"/>
            <a:ext cx="2946400" cy="8636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000" b="1" i="0" u="none"/>
              <a:t>ماموریت و اهداف</a:t>
            </a:r>
          </a:p>
          <a:p>
            <a:pPr algn="ctr">
              <a:spcBef>
                <a:spcPct val="50000"/>
              </a:spcBef>
            </a:pPr>
            <a:r>
              <a:rPr lang="en-US" sz="2000" b="1" i="0" u="none"/>
              <a:t>Mission &amp; Goals</a:t>
            </a:r>
          </a:p>
        </p:txBody>
      </p:sp>
      <p:sp>
        <p:nvSpPr>
          <p:cNvPr id="71694" name="Text Box 14"/>
          <p:cNvSpPr txBox="1">
            <a:spLocks noChangeArrowheads="1"/>
          </p:cNvSpPr>
          <p:nvPr/>
        </p:nvSpPr>
        <p:spPr bwMode="auto">
          <a:xfrm>
            <a:off x="1930400" y="2819401"/>
            <a:ext cx="2438400" cy="5847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600" b="1" i="0" u="none"/>
              <a:t>ارزیابی خارج بنگاه ،محیط دورتر، بازارهای صادراتی و...</a:t>
            </a:r>
            <a:endParaRPr lang="en-US" sz="1600" b="1" i="0" u="none"/>
          </a:p>
        </p:txBody>
      </p:sp>
      <p:sp>
        <p:nvSpPr>
          <p:cNvPr id="71700" name="Text Box 20"/>
          <p:cNvSpPr txBox="1">
            <a:spLocks noChangeArrowheads="1"/>
          </p:cNvSpPr>
          <p:nvPr/>
        </p:nvSpPr>
        <p:spPr bwMode="auto">
          <a:xfrm>
            <a:off x="8128000" y="2743201"/>
            <a:ext cx="2641600" cy="64633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ارزیابی داخل سازمان، بنگاه و موقعیت محیط اطراف</a:t>
            </a:r>
            <a:endParaRPr lang="en-US" sz="1800" b="1" i="0" u="none"/>
          </a:p>
        </p:txBody>
      </p:sp>
      <p:sp>
        <p:nvSpPr>
          <p:cNvPr id="71706" name="Oval 26"/>
          <p:cNvSpPr>
            <a:spLocks noChangeArrowheads="1"/>
          </p:cNvSpPr>
          <p:nvPr/>
        </p:nvSpPr>
        <p:spPr bwMode="auto">
          <a:xfrm>
            <a:off x="4165600" y="3962400"/>
            <a:ext cx="4267200" cy="6858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1800" b="1" i="0" u="none"/>
              <a:t>انتخاب استراتژی کارآمد و کاربردی</a:t>
            </a:r>
            <a:endParaRPr lang="en-US" i="0"/>
          </a:p>
        </p:txBody>
      </p:sp>
      <p:sp>
        <p:nvSpPr>
          <p:cNvPr id="71707" name="Line 27"/>
          <p:cNvSpPr>
            <a:spLocks noChangeShapeType="1"/>
          </p:cNvSpPr>
          <p:nvPr/>
        </p:nvSpPr>
        <p:spPr bwMode="auto">
          <a:xfrm flipV="1">
            <a:off x="6299200" y="2895600"/>
            <a:ext cx="0" cy="1066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08" name="Line 28"/>
          <p:cNvSpPr>
            <a:spLocks noChangeShapeType="1"/>
          </p:cNvSpPr>
          <p:nvPr/>
        </p:nvSpPr>
        <p:spPr bwMode="auto">
          <a:xfrm flipH="1" flipV="1">
            <a:off x="4368800" y="3276600"/>
            <a:ext cx="914400" cy="685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09" name="Line 29"/>
          <p:cNvSpPr>
            <a:spLocks noChangeShapeType="1"/>
          </p:cNvSpPr>
          <p:nvPr/>
        </p:nvSpPr>
        <p:spPr bwMode="auto">
          <a:xfrm flipV="1">
            <a:off x="7315200" y="3352800"/>
            <a:ext cx="81280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10" name="Text Box 30"/>
          <p:cNvSpPr txBox="1">
            <a:spLocks noChangeArrowheads="1"/>
          </p:cNvSpPr>
          <p:nvPr/>
        </p:nvSpPr>
        <p:spPr bwMode="auto">
          <a:xfrm>
            <a:off x="4775200" y="5029201"/>
            <a:ext cx="3251200" cy="650875"/>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مطالعات برای تعیین استراتژی توسط کارآفرین و گروه همراه</a:t>
            </a:r>
            <a:endParaRPr lang="en-US" sz="1800" b="1" i="0" u="none"/>
          </a:p>
        </p:txBody>
      </p:sp>
      <p:sp>
        <p:nvSpPr>
          <p:cNvPr id="71725" name="Line 45"/>
          <p:cNvSpPr>
            <a:spLocks noChangeShapeType="1"/>
          </p:cNvSpPr>
          <p:nvPr/>
        </p:nvSpPr>
        <p:spPr bwMode="auto">
          <a:xfrm flipV="1">
            <a:off x="6299200" y="5638800"/>
            <a:ext cx="0" cy="304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26" name="Line 46"/>
          <p:cNvSpPr>
            <a:spLocks noChangeShapeType="1"/>
          </p:cNvSpPr>
          <p:nvPr/>
        </p:nvSpPr>
        <p:spPr bwMode="auto">
          <a:xfrm flipV="1">
            <a:off x="6299200" y="46482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1727" name="AutoShape 47"/>
          <p:cNvSpPr>
            <a:spLocks noChangeArrowheads="1"/>
          </p:cNvSpPr>
          <p:nvPr/>
        </p:nvSpPr>
        <p:spPr bwMode="auto">
          <a:xfrm>
            <a:off x="3962400" y="5867400"/>
            <a:ext cx="4572000" cy="762000"/>
          </a:xfrm>
          <a:prstGeom prst="hexagon">
            <a:avLst>
              <a:gd name="adj" fmla="val 112500"/>
              <a:gd name="vf" fmla="val 11547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sz="1800" b="1" i="0" u="none"/>
              <a:t>سازماندهی منابع مختلف برای </a:t>
            </a:r>
          </a:p>
          <a:p>
            <a:pPr algn="ctr"/>
            <a:r>
              <a:rPr lang="fa-IR" sz="1800" b="1" i="0" u="none"/>
              <a:t>اجرای طرح تدوین استراتژی</a:t>
            </a:r>
            <a:endParaRPr lang="en-US" sz="1800" b="1" i="0" u="none"/>
          </a:p>
        </p:txBody>
      </p:sp>
      <p:sp>
        <p:nvSpPr>
          <p:cNvPr id="2" name="Date Placeholder 1"/>
          <p:cNvSpPr>
            <a:spLocks noGrp="1"/>
          </p:cNvSpPr>
          <p:nvPr>
            <p:ph type="dt" sz="half" idx="10"/>
          </p:nvPr>
        </p:nvSpPr>
        <p:spPr/>
        <p:txBody>
          <a:bodyPr/>
          <a:lstStyle/>
          <a:p>
            <a:pPr>
              <a:defRPr/>
            </a:pPr>
            <a:fld id="{CD5D198F-497F-4FDD-8E02-7F23CC938A57}"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19</a:t>
            </a:fld>
            <a:endParaRPr lang="fa-IR"/>
          </a:p>
        </p:txBody>
      </p:sp>
    </p:spTree>
    <p:extLst>
      <p:ext uri="{BB962C8B-B14F-4D97-AF65-F5344CB8AC3E}">
        <p14:creationId xmlns:p14="http://schemas.microsoft.com/office/powerpoint/2010/main" val="337717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764275" y="3435531"/>
            <a:ext cx="11068333" cy="2733257"/>
          </a:xfrm>
        </p:spPr>
        <p:txBody>
          <a:bodyPr>
            <a:normAutofit fontScale="85000" lnSpcReduction="20000"/>
          </a:bodyPr>
          <a:lstStyle/>
          <a:p>
            <a:r>
              <a:rPr lang="fa-IR" sz="9600" dirty="0">
                <a:solidFill>
                  <a:srgbClr val="0F0044"/>
                </a:solidFill>
                <a:latin typeface="IranNastaliq" panose="02020505000000020003" pitchFamily="18" charset="0"/>
                <a:cs typeface="IranNastaliq" panose="02020505000000020003" pitchFamily="18" charset="0"/>
              </a:rPr>
              <a:t>دانشگاه فنی و حرفه ای</a:t>
            </a:r>
            <a:endParaRPr lang="en-US" sz="9600" dirty="0">
              <a:solidFill>
                <a:srgbClr val="0F0044"/>
              </a:solidFill>
              <a:latin typeface="IranNastaliq" panose="02020505000000020003" pitchFamily="18" charset="0"/>
              <a:cs typeface="IranNastaliq" panose="02020505000000020003" pitchFamily="18" charset="0"/>
            </a:endParaRPr>
          </a:p>
          <a:p>
            <a:r>
              <a:rPr lang="fa-IR" sz="9600" dirty="0">
                <a:solidFill>
                  <a:srgbClr val="0F0044"/>
                </a:solidFill>
                <a:latin typeface="IranNastaliq" panose="02020505000000020003" pitchFamily="18" charset="0"/>
                <a:cs typeface="IranNastaliq" panose="02020505000000020003" pitchFamily="18" charset="0"/>
              </a:rPr>
              <a:t>آموزشکده فنی و حرفه ای امام خمینی (ره) قاین</a:t>
            </a:r>
            <a:endParaRPr lang="en-US" sz="9600" dirty="0">
              <a:solidFill>
                <a:srgbClr val="0F0044"/>
              </a:solidFill>
              <a:latin typeface="IranNastaliq" panose="02020505000000020003" pitchFamily="18" charset="0"/>
              <a:cs typeface="IranNastaliq" panose="02020505000000020003" pitchFamily="18" charset="0"/>
            </a:endParaRPr>
          </a:p>
          <a:p>
            <a:endParaRPr lang="en-US" dirty="0"/>
          </a:p>
        </p:txBody>
      </p:sp>
      <p:pic>
        <p:nvPicPr>
          <p:cNvPr id="6" name="Content Placeholder 5"/>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24624" t="1" r="25902" b="46477"/>
          <a:stretch/>
        </p:blipFill>
        <p:spPr>
          <a:xfrm>
            <a:off x="3957851" y="170759"/>
            <a:ext cx="3725649" cy="3060621"/>
          </a:xfrm>
        </p:spPr>
      </p:pic>
      <p:sp>
        <p:nvSpPr>
          <p:cNvPr id="5" name="Date Placeholder 4"/>
          <p:cNvSpPr>
            <a:spLocks noGrp="1"/>
          </p:cNvSpPr>
          <p:nvPr>
            <p:ph type="dt" sz="half" idx="10"/>
          </p:nvPr>
        </p:nvSpPr>
        <p:spPr/>
        <p:txBody>
          <a:bodyPr/>
          <a:lstStyle/>
          <a:p>
            <a:fld id="{48617C7A-7C9C-456E-A344-9F33460935BE}" type="datetime1">
              <a:rPr lang="en-US" smtClean="0"/>
              <a:t>3/16/2020</a:t>
            </a:fld>
            <a:endParaRPr lang="en-US" dirty="0"/>
          </a:p>
        </p:txBody>
      </p:sp>
      <p:sp>
        <p:nvSpPr>
          <p:cNvPr id="7" name="Footer Placeholder 6"/>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1174044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1500"/>
                            </p:stCondLst>
                            <p:childTnLst>
                              <p:par>
                                <p:cTn id="9" presetID="10" presetClass="entr" presetSubtype="0" fill="hold" nodeType="afterEffect">
                                  <p:stCondLst>
                                    <p:cond delay="1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descr="Canvas"/>
          <p:cNvSpPr>
            <a:spLocks noGrp="1" noChangeArrowheads="1"/>
          </p:cNvSpPr>
          <p:nvPr>
            <p:ph type="ctrTitle"/>
          </p:nvPr>
        </p:nvSpPr>
        <p:spPr>
          <a:xfrm>
            <a:off x="0" y="0"/>
            <a:ext cx="12192000" cy="1066800"/>
          </a:xfrm>
          <a:blipFill dpi="0" rotWithShape="0">
            <a:blip r:embed="rId3"/>
            <a:srcRect/>
            <a:tile tx="0" ty="0" sx="100000" sy="100000" flip="none" algn="tl"/>
          </a:blipFill>
        </p:spPr>
        <p:txBody>
          <a:bodyPr/>
          <a:lstStyle/>
          <a:p>
            <a:r>
              <a:rPr lang="fa-IR" sz="2800" b="1">
                <a:solidFill>
                  <a:srgbClr val="000066"/>
                </a:solidFill>
              </a:rPr>
              <a:t>چهارعامل محیطی تاثیرگذاربرشکل استراتژی یک سازمان کارآفرین</a:t>
            </a:r>
            <a:endParaRPr lang="en-US" sz="2800" b="1">
              <a:solidFill>
                <a:srgbClr val="000066"/>
              </a:solidFill>
            </a:endParaRPr>
          </a:p>
        </p:txBody>
      </p:sp>
      <p:sp>
        <p:nvSpPr>
          <p:cNvPr id="73733" name="Oval 5"/>
          <p:cNvSpPr>
            <a:spLocks noChangeArrowheads="1"/>
          </p:cNvSpPr>
          <p:nvPr/>
        </p:nvSpPr>
        <p:spPr bwMode="auto">
          <a:xfrm>
            <a:off x="4978400" y="2819400"/>
            <a:ext cx="3352800" cy="1447800"/>
          </a:xfrm>
          <a:prstGeom prst="ellipse">
            <a:avLst/>
          </a:prstGeom>
          <a:solidFill>
            <a:srgbClr val="CCFF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50000"/>
              </a:spcBef>
            </a:pPr>
            <a:r>
              <a:rPr lang="en-US" sz="3200" b="1" i="0" u="none"/>
              <a:t>SWOT</a:t>
            </a:r>
            <a:endParaRPr lang="fa-IR" sz="3200" b="1" i="0" u="none"/>
          </a:p>
          <a:p>
            <a:pPr algn="ctr">
              <a:lnSpc>
                <a:spcPct val="80000"/>
              </a:lnSpc>
              <a:spcBef>
                <a:spcPct val="50000"/>
              </a:spcBef>
            </a:pPr>
            <a:r>
              <a:rPr lang="en-US" b="1" i="0" u="none"/>
              <a:t> </a:t>
            </a:r>
            <a:r>
              <a:rPr lang="fa-IR" sz="3200" b="1" i="0" u="none"/>
              <a:t>قضفت</a:t>
            </a:r>
            <a:endParaRPr lang="en-US" i="0"/>
          </a:p>
        </p:txBody>
      </p:sp>
      <p:sp>
        <p:nvSpPr>
          <p:cNvPr id="73737" name="Oval 9"/>
          <p:cNvSpPr>
            <a:spLocks noChangeArrowheads="1"/>
          </p:cNvSpPr>
          <p:nvPr/>
        </p:nvSpPr>
        <p:spPr bwMode="auto">
          <a:xfrm>
            <a:off x="8227325" y="4495800"/>
            <a:ext cx="3352800" cy="1447800"/>
          </a:xfrm>
          <a:prstGeom prst="ellipse">
            <a:avLst/>
          </a:prstGeom>
          <a:solidFill>
            <a:srgbClr val="CC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b="1" i="0" u="none"/>
              <a:t>Threats</a:t>
            </a:r>
          </a:p>
          <a:p>
            <a:pPr algn="ctr">
              <a:spcBef>
                <a:spcPct val="50000"/>
              </a:spcBef>
            </a:pPr>
            <a:r>
              <a:rPr lang="fa-IR" b="1" i="0" u="none"/>
              <a:t>تهدیدها</a:t>
            </a:r>
            <a:endParaRPr lang="en-US" i="0"/>
          </a:p>
        </p:txBody>
      </p:sp>
      <p:sp>
        <p:nvSpPr>
          <p:cNvPr id="73738" name="Line 10"/>
          <p:cNvSpPr>
            <a:spLocks noChangeShapeType="1"/>
          </p:cNvSpPr>
          <p:nvPr/>
        </p:nvSpPr>
        <p:spPr bwMode="auto">
          <a:xfrm flipV="1">
            <a:off x="4368800" y="4114800"/>
            <a:ext cx="1016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3740" name="Line 12"/>
          <p:cNvSpPr>
            <a:spLocks noChangeShapeType="1"/>
          </p:cNvSpPr>
          <p:nvPr/>
        </p:nvSpPr>
        <p:spPr bwMode="auto">
          <a:xfrm flipH="1" flipV="1">
            <a:off x="8026400" y="4114800"/>
            <a:ext cx="830997" cy="58003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3741" name="Line 13"/>
          <p:cNvSpPr>
            <a:spLocks noChangeShapeType="1"/>
          </p:cNvSpPr>
          <p:nvPr/>
        </p:nvSpPr>
        <p:spPr bwMode="auto">
          <a:xfrm>
            <a:off x="4572000" y="2438400"/>
            <a:ext cx="9144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3743" name="Line 15"/>
          <p:cNvSpPr>
            <a:spLocks noChangeShapeType="1"/>
          </p:cNvSpPr>
          <p:nvPr/>
        </p:nvSpPr>
        <p:spPr bwMode="auto">
          <a:xfrm flipH="1">
            <a:off x="7721600" y="2362200"/>
            <a:ext cx="711200" cy="533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3747" name="Oval 19"/>
          <p:cNvSpPr>
            <a:spLocks noChangeArrowheads="1"/>
          </p:cNvSpPr>
          <p:nvPr/>
        </p:nvSpPr>
        <p:spPr bwMode="auto">
          <a:xfrm>
            <a:off x="8128000" y="1219200"/>
            <a:ext cx="3352800" cy="1447800"/>
          </a:xfrm>
          <a:prstGeom prst="ellipse">
            <a:avLst/>
          </a:prstGeom>
          <a:solidFill>
            <a:srgbClr val="CC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b="1" i="0" u="none"/>
              <a:t>Opportunities</a:t>
            </a:r>
          </a:p>
          <a:p>
            <a:pPr algn="ctr">
              <a:spcBef>
                <a:spcPct val="50000"/>
              </a:spcBef>
            </a:pPr>
            <a:r>
              <a:rPr lang="fa-IR" b="1" i="0" u="none"/>
              <a:t>فرصت ها</a:t>
            </a:r>
            <a:endParaRPr lang="en-US" i="0"/>
          </a:p>
        </p:txBody>
      </p:sp>
      <p:sp>
        <p:nvSpPr>
          <p:cNvPr id="73748" name="Oval 20"/>
          <p:cNvSpPr>
            <a:spLocks noChangeArrowheads="1"/>
          </p:cNvSpPr>
          <p:nvPr/>
        </p:nvSpPr>
        <p:spPr bwMode="auto">
          <a:xfrm>
            <a:off x="1524000" y="1219200"/>
            <a:ext cx="3352800" cy="1447800"/>
          </a:xfrm>
          <a:prstGeom prst="ellipse">
            <a:avLst/>
          </a:prstGeom>
          <a:solidFill>
            <a:srgbClr val="CC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b="1" i="0" u="none"/>
              <a:t>Strength</a:t>
            </a:r>
          </a:p>
          <a:p>
            <a:pPr algn="ctr">
              <a:spcBef>
                <a:spcPct val="50000"/>
              </a:spcBef>
            </a:pPr>
            <a:r>
              <a:rPr lang="fa-IR" sz="2800" i="0" u="none"/>
              <a:t>قوت</a:t>
            </a:r>
            <a:endParaRPr lang="en-US" i="0"/>
          </a:p>
        </p:txBody>
      </p:sp>
      <p:sp>
        <p:nvSpPr>
          <p:cNvPr id="73750" name="Oval 22"/>
          <p:cNvSpPr>
            <a:spLocks noChangeArrowheads="1"/>
          </p:cNvSpPr>
          <p:nvPr/>
        </p:nvSpPr>
        <p:spPr bwMode="auto">
          <a:xfrm>
            <a:off x="1219200" y="4278004"/>
            <a:ext cx="3352800" cy="1447800"/>
          </a:xfrm>
          <a:prstGeom prst="ellipse">
            <a:avLst/>
          </a:prstGeom>
          <a:solidFill>
            <a:srgbClr val="CCFF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b="1" i="0" u="none"/>
              <a:t>Weakness</a:t>
            </a:r>
          </a:p>
          <a:p>
            <a:pPr algn="ctr">
              <a:spcBef>
                <a:spcPct val="50000"/>
              </a:spcBef>
            </a:pPr>
            <a:r>
              <a:rPr lang="fa-IR" b="1" i="0" u="none"/>
              <a:t>ضعف ها</a:t>
            </a:r>
            <a:endParaRPr lang="en-US" i="0"/>
          </a:p>
        </p:txBody>
      </p:sp>
      <p:pic>
        <p:nvPicPr>
          <p:cNvPr id="73751" name="Picture 23" descr="A8BZNZ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572000"/>
            <a:ext cx="26416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5D9A6A64-FC43-4C6A-9820-C62EAC89813B}"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20</a:t>
            </a:fld>
            <a:endParaRPr lang="fa-IR"/>
          </a:p>
        </p:txBody>
      </p:sp>
    </p:spTree>
    <p:extLst>
      <p:ext uri="{BB962C8B-B14F-4D97-AF65-F5344CB8AC3E}">
        <p14:creationId xmlns:p14="http://schemas.microsoft.com/office/powerpoint/2010/main" val="24778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descr="Canvas"/>
          <p:cNvSpPr>
            <a:spLocks noGrp="1" noChangeArrowheads="1"/>
          </p:cNvSpPr>
          <p:nvPr>
            <p:ph type="ctrTitle"/>
          </p:nvPr>
        </p:nvSpPr>
        <p:spPr>
          <a:xfrm>
            <a:off x="0" y="0"/>
            <a:ext cx="12192000" cy="737280"/>
          </a:xfrm>
          <a:blipFill dpi="0" rotWithShape="0">
            <a:blip r:embed="rId3"/>
            <a:srcRect/>
            <a:tile tx="0" ty="0" sx="100000" sy="100000" flip="none" algn="tl"/>
          </a:blipFill>
        </p:spPr>
        <p:txBody>
          <a:bodyPr/>
          <a:lstStyle/>
          <a:p>
            <a:r>
              <a:rPr lang="fa-IR" sz="2400" b="1" dirty="0"/>
              <a:t>چهارعامل محیطی تاثیرگذاربر شکل استراتژی یک سازمان کارآفرین</a:t>
            </a:r>
            <a:endParaRPr lang="en-US" sz="2400" b="1" dirty="0"/>
          </a:p>
        </p:txBody>
      </p:sp>
      <p:sp>
        <p:nvSpPr>
          <p:cNvPr id="120835" name="Rectangle 3" descr="Canvas"/>
          <p:cNvSpPr>
            <a:spLocks noGrp="1" noChangeArrowheads="1"/>
          </p:cNvSpPr>
          <p:nvPr>
            <p:ph type="subTitle" idx="1"/>
          </p:nvPr>
        </p:nvSpPr>
        <p:spPr>
          <a:xfrm>
            <a:off x="354842" y="696036"/>
            <a:ext cx="11532358" cy="6161964"/>
          </a:xfrm>
          <a:blipFill dpi="0" rotWithShape="0">
            <a:blip r:embed="rId3"/>
            <a:srcRect/>
            <a:tile tx="0" ty="0" sx="100000" sy="100000" flip="none" algn="tl"/>
          </a:blipFill>
        </p:spPr>
        <p:txBody>
          <a:bodyPr>
            <a:normAutofit fontScale="92500" lnSpcReduction="20000"/>
          </a:bodyPr>
          <a:lstStyle/>
          <a:p>
            <a:pPr algn="r"/>
            <a:r>
              <a:rPr lang="fa-IR" sz="2800" b="1" u="sng" dirty="0"/>
              <a:t>فرصت ها</a:t>
            </a:r>
            <a:r>
              <a:rPr lang="fa-IR" sz="2800" b="1" dirty="0"/>
              <a:t>:                               </a:t>
            </a:r>
            <a:r>
              <a:rPr lang="fa-IR" sz="2800" b="1" u="sng" dirty="0"/>
              <a:t>قوت ها:</a:t>
            </a:r>
          </a:p>
          <a:p>
            <a:pPr algn="r"/>
            <a:r>
              <a:rPr lang="fa-IR" sz="2400" b="1" dirty="0"/>
              <a:t>- وجودفرصتهای بکردربازارها             - قدرت کلان رقابت پذیری</a:t>
            </a:r>
          </a:p>
          <a:p>
            <a:pPr algn="r"/>
            <a:r>
              <a:rPr lang="fa-IR" sz="2400" b="1" dirty="0"/>
              <a:t>- وجود تنوع دربازار                         - قدرت مالی مناسب</a:t>
            </a:r>
          </a:p>
          <a:p>
            <a:pPr algn="r"/>
            <a:r>
              <a:rPr lang="fa-IR" sz="2400" b="1" dirty="0"/>
              <a:t>- وجود تکنولوژیهای ارزان قیمت          - داشتن برنامه های کاربردی</a:t>
            </a:r>
          </a:p>
          <a:p>
            <a:pPr algn="r"/>
            <a:r>
              <a:rPr lang="fa-IR" sz="2400" b="1" dirty="0"/>
              <a:t>  و مکمل کننده فرآیند نوآوری              - برخورداری از نیروی انسانی</a:t>
            </a:r>
          </a:p>
          <a:p>
            <a:pPr algn="r"/>
            <a:r>
              <a:rPr lang="fa-IR" sz="2400" b="1" dirty="0"/>
              <a:t>- نیاز به محصولات نوآوری شده             و مدیریت ماهر</a:t>
            </a:r>
          </a:p>
          <a:p>
            <a:pPr algn="r"/>
            <a:r>
              <a:rPr lang="fa-IR" sz="2800" b="1" u="sng" dirty="0"/>
              <a:t>تهدیدها</a:t>
            </a:r>
            <a:r>
              <a:rPr lang="fa-IR" sz="2800" b="1" dirty="0"/>
              <a:t>:                                 </a:t>
            </a:r>
            <a:r>
              <a:rPr lang="fa-IR" sz="2800" b="1" u="sng" dirty="0"/>
              <a:t>ضعف ها</a:t>
            </a:r>
            <a:r>
              <a:rPr lang="fa-IR" sz="2800" b="1" dirty="0"/>
              <a:t>:</a:t>
            </a:r>
          </a:p>
          <a:p>
            <a:pPr algn="r"/>
            <a:r>
              <a:rPr lang="fa-IR" sz="2400" b="1" dirty="0"/>
              <a:t>- وجود رقبای جدید                          - راندمان پائین تولیدی </a:t>
            </a:r>
          </a:p>
          <a:p>
            <a:pPr algn="r"/>
            <a:r>
              <a:rPr lang="fa-IR" sz="2400" b="1" dirty="0"/>
              <a:t>- بالارفتن سطح نیاز و توقع مشتریان     - عدم  برخورداری از  قدرت  و </a:t>
            </a:r>
          </a:p>
          <a:p>
            <a:pPr algn="r"/>
            <a:r>
              <a:rPr lang="fa-IR" sz="2400" b="1" dirty="0"/>
              <a:t>- وجود قوانین بدون خاصیت                    منابع  کافی  مالی</a:t>
            </a:r>
          </a:p>
          <a:p>
            <a:pPr algn="r"/>
            <a:r>
              <a:rPr lang="fa-IR" sz="2400" b="1" dirty="0"/>
              <a:t>- موانع و چالش های قانونی               - مدیریت ضعیف(استاد-شاگردی)</a:t>
            </a:r>
          </a:p>
          <a:p>
            <a:pPr algn="r"/>
            <a:r>
              <a:rPr lang="fa-IR" sz="2400" b="1" dirty="0"/>
              <a:t>                                                 - نداشتن برنامه و یا برخورداری                                                   از برنامه های ضعیف و ناکارآمد                              </a:t>
            </a:r>
            <a:endParaRPr lang="en-US" sz="2400" b="1" dirty="0"/>
          </a:p>
        </p:txBody>
      </p:sp>
      <p:sp>
        <p:nvSpPr>
          <p:cNvPr id="2" name="Date Placeholder 1"/>
          <p:cNvSpPr>
            <a:spLocks noGrp="1"/>
          </p:cNvSpPr>
          <p:nvPr>
            <p:ph type="dt" sz="half" idx="10"/>
          </p:nvPr>
        </p:nvSpPr>
        <p:spPr/>
        <p:txBody>
          <a:bodyPr/>
          <a:lstStyle/>
          <a:p>
            <a:pPr>
              <a:defRPr/>
            </a:pPr>
            <a:fld id="{D2529C07-253D-496A-857D-3AC67A06A61C}"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21</a:t>
            </a:fld>
            <a:endParaRPr lang="fa-IR"/>
          </a:p>
        </p:txBody>
      </p:sp>
    </p:spTree>
    <p:extLst>
      <p:ext uri="{BB962C8B-B14F-4D97-AF65-F5344CB8AC3E}">
        <p14:creationId xmlns:p14="http://schemas.microsoft.com/office/powerpoint/2010/main" val="1979052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Canvas"/>
          <p:cNvSpPr>
            <a:spLocks noGrp="1" noChangeArrowheads="1"/>
          </p:cNvSpPr>
          <p:nvPr>
            <p:ph type="ctrTitle"/>
          </p:nvPr>
        </p:nvSpPr>
        <p:spPr>
          <a:xfrm>
            <a:off x="0" y="0"/>
            <a:ext cx="12192000" cy="914400"/>
          </a:xfrm>
          <a:blipFill dpi="0" rotWithShape="0">
            <a:blip r:embed="rId3"/>
            <a:srcRect/>
            <a:tile tx="0" ty="0" sx="100000" sy="100000" flip="none" algn="tl"/>
          </a:blipFill>
        </p:spPr>
        <p:txBody>
          <a:bodyPr>
            <a:normAutofit/>
          </a:bodyPr>
          <a:lstStyle/>
          <a:p>
            <a:r>
              <a:rPr lang="fa-IR" sz="3200" b="1" dirty="0">
                <a:solidFill>
                  <a:srgbClr val="000066"/>
                </a:solidFill>
              </a:rPr>
              <a:t>مدل استراتژی مبتنی بر برتری دررقابت</a:t>
            </a:r>
            <a:r>
              <a:rPr lang="fa-IR" sz="3600" b="1" dirty="0">
                <a:solidFill>
                  <a:srgbClr val="000066"/>
                </a:solidFill>
              </a:rPr>
              <a:t> </a:t>
            </a:r>
            <a:endParaRPr lang="en-US" sz="3600" b="1" dirty="0">
              <a:solidFill>
                <a:srgbClr val="000066"/>
              </a:solidFill>
            </a:endParaRPr>
          </a:p>
        </p:txBody>
      </p:sp>
      <p:sp>
        <p:nvSpPr>
          <p:cNvPr id="75779" name="Rectangle 3" descr="Canvas"/>
          <p:cNvSpPr>
            <a:spLocks noGrp="1" noChangeArrowheads="1"/>
          </p:cNvSpPr>
          <p:nvPr>
            <p:ph type="subTitle" idx="1"/>
          </p:nvPr>
        </p:nvSpPr>
        <p:spPr>
          <a:xfrm>
            <a:off x="1625600" y="5943600"/>
            <a:ext cx="9956800" cy="914400"/>
          </a:xfrm>
          <a:blipFill dpi="0" rotWithShape="0">
            <a:blip r:embed="rId3"/>
            <a:srcRect/>
            <a:tile tx="0" ty="0" sx="100000" sy="100000" flip="none" algn="tl"/>
          </a:blipFill>
        </p:spPr>
        <p:txBody>
          <a:bodyPr>
            <a:normAutofit/>
          </a:bodyPr>
          <a:lstStyle/>
          <a:p>
            <a:pPr algn="r"/>
            <a:r>
              <a:rPr lang="fa-IR" sz="3600" dirty="0"/>
              <a:t>ارزیابی شرکت (بنگاه)                   ارزیابی عواملی محیطی</a:t>
            </a:r>
            <a:endParaRPr lang="en-US" sz="3600" dirty="0"/>
          </a:p>
        </p:txBody>
      </p:sp>
      <p:sp>
        <p:nvSpPr>
          <p:cNvPr id="75782" name="Line 6"/>
          <p:cNvSpPr>
            <a:spLocks noChangeShapeType="1"/>
          </p:cNvSpPr>
          <p:nvPr/>
        </p:nvSpPr>
        <p:spPr bwMode="auto">
          <a:xfrm>
            <a:off x="1727200" y="5486400"/>
            <a:ext cx="975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3" name="Line 7"/>
          <p:cNvSpPr>
            <a:spLocks noChangeShapeType="1"/>
          </p:cNvSpPr>
          <p:nvPr/>
        </p:nvSpPr>
        <p:spPr bwMode="auto">
          <a:xfrm>
            <a:off x="1727200" y="6553200"/>
            <a:ext cx="975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4" name="Line 8"/>
          <p:cNvSpPr>
            <a:spLocks noChangeShapeType="1"/>
          </p:cNvSpPr>
          <p:nvPr/>
        </p:nvSpPr>
        <p:spPr bwMode="auto">
          <a:xfrm flipV="1">
            <a:off x="1727200" y="54864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5" name="Line 9"/>
          <p:cNvSpPr>
            <a:spLocks noChangeShapeType="1"/>
          </p:cNvSpPr>
          <p:nvPr/>
        </p:nvSpPr>
        <p:spPr bwMode="auto">
          <a:xfrm flipV="1">
            <a:off x="11480800" y="54864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6" name="Text Box 10" descr="Canvas"/>
          <p:cNvSpPr txBox="1">
            <a:spLocks noChangeArrowheads="1"/>
          </p:cNvSpPr>
          <p:nvPr/>
        </p:nvSpPr>
        <p:spPr bwMode="auto">
          <a:xfrm>
            <a:off x="5791200" y="5486401"/>
            <a:ext cx="1930400" cy="36671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پایه های بنیادی</a:t>
            </a:r>
            <a:endParaRPr lang="en-US" sz="1800" b="1" i="0" u="none"/>
          </a:p>
        </p:txBody>
      </p:sp>
      <p:sp>
        <p:nvSpPr>
          <p:cNvPr id="75787" name="Line 11"/>
          <p:cNvSpPr>
            <a:spLocks noChangeShapeType="1"/>
          </p:cNvSpPr>
          <p:nvPr/>
        </p:nvSpPr>
        <p:spPr bwMode="auto">
          <a:xfrm flipV="1">
            <a:off x="6400800" y="579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8" name="Line 12"/>
          <p:cNvSpPr>
            <a:spLocks noChangeShapeType="1"/>
          </p:cNvSpPr>
          <p:nvPr/>
        </p:nvSpPr>
        <p:spPr bwMode="auto">
          <a:xfrm flipV="1">
            <a:off x="6705600" y="579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89" name="Line 13"/>
          <p:cNvSpPr>
            <a:spLocks noChangeShapeType="1"/>
          </p:cNvSpPr>
          <p:nvPr/>
        </p:nvSpPr>
        <p:spPr bwMode="auto">
          <a:xfrm flipV="1">
            <a:off x="7010400" y="5791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790" name="Text Box 14"/>
          <p:cNvSpPr txBox="1">
            <a:spLocks noChangeArrowheads="1"/>
          </p:cNvSpPr>
          <p:nvPr/>
        </p:nvSpPr>
        <p:spPr bwMode="auto">
          <a:xfrm>
            <a:off x="3962400" y="3581400"/>
            <a:ext cx="538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a-IR" i="0" u="none"/>
          </a:p>
        </p:txBody>
      </p:sp>
      <p:sp>
        <p:nvSpPr>
          <p:cNvPr id="75794" name="Rectangle 18"/>
          <p:cNvSpPr>
            <a:spLocks noChangeArrowheads="1"/>
          </p:cNvSpPr>
          <p:nvPr/>
        </p:nvSpPr>
        <p:spPr bwMode="auto">
          <a:xfrm>
            <a:off x="3962400" y="1143000"/>
            <a:ext cx="5080000" cy="2133600"/>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70000"/>
              </a:lnSpc>
              <a:spcBef>
                <a:spcPct val="50000"/>
              </a:spcBef>
            </a:pPr>
            <a:r>
              <a:rPr lang="fa-IR" sz="2000" b="1" i="0" u="none"/>
              <a:t>نتایج :</a:t>
            </a:r>
          </a:p>
          <a:p>
            <a:pPr algn="ctr" rtl="1">
              <a:lnSpc>
                <a:spcPct val="70000"/>
              </a:lnSpc>
              <a:spcBef>
                <a:spcPct val="50000"/>
              </a:spcBef>
            </a:pPr>
            <a:r>
              <a:rPr lang="fa-IR" sz="2000" b="1" i="0" u="none"/>
              <a:t>1- سودآوری</a:t>
            </a:r>
          </a:p>
          <a:p>
            <a:pPr algn="ctr" rtl="1">
              <a:lnSpc>
                <a:spcPct val="70000"/>
              </a:lnSpc>
              <a:spcBef>
                <a:spcPct val="50000"/>
              </a:spcBef>
            </a:pPr>
            <a:r>
              <a:rPr lang="fa-IR" sz="2000" b="1" i="0" u="none"/>
              <a:t>2- برخورداری از سهم بازار( در بازارها</a:t>
            </a:r>
          </a:p>
          <a:p>
            <a:pPr algn="ctr" rtl="1">
              <a:lnSpc>
                <a:spcPct val="70000"/>
              </a:lnSpc>
              <a:spcBef>
                <a:spcPct val="50000"/>
              </a:spcBef>
            </a:pPr>
            <a:r>
              <a:rPr lang="fa-IR" sz="2000" b="1" i="0" u="none"/>
              <a:t>3- رضایت مشتریان </a:t>
            </a:r>
          </a:p>
          <a:p>
            <a:pPr algn="ctr" rtl="1">
              <a:lnSpc>
                <a:spcPct val="70000"/>
              </a:lnSpc>
              <a:spcBef>
                <a:spcPct val="50000"/>
              </a:spcBef>
            </a:pPr>
            <a:r>
              <a:rPr lang="fa-IR" sz="2000" b="1" i="0" u="none"/>
              <a:t>4- ادامه حیات شرکت</a:t>
            </a:r>
            <a:endParaRPr lang="en-US" sz="2000" b="1" i="0" u="none"/>
          </a:p>
          <a:p>
            <a:pPr algn="ctr" rtl="1"/>
            <a:endParaRPr lang="en-US" i="0"/>
          </a:p>
        </p:txBody>
      </p:sp>
      <p:sp>
        <p:nvSpPr>
          <p:cNvPr id="75800" name="Line 24"/>
          <p:cNvSpPr>
            <a:spLocks noChangeShapeType="1"/>
          </p:cNvSpPr>
          <p:nvPr/>
        </p:nvSpPr>
        <p:spPr bwMode="auto">
          <a:xfrm flipV="1">
            <a:off x="7518400" y="3276600"/>
            <a:ext cx="0" cy="304800"/>
          </a:xfrm>
          <a:prstGeom prst="line">
            <a:avLst/>
          </a:prstGeom>
          <a:noFill/>
          <a:ln w="158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1" name="Line 25"/>
          <p:cNvSpPr>
            <a:spLocks noChangeShapeType="1"/>
          </p:cNvSpPr>
          <p:nvPr/>
        </p:nvSpPr>
        <p:spPr bwMode="auto">
          <a:xfrm flipV="1">
            <a:off x="5181600" y="3276600"/>
            <a:ext cx="0" cy="304800"/>
          </a:xfrm>
          <a:prstGeom prst="line">
            <a:avLst/>
          </a:prstGeom>
          <a:noFill/>
          <a:ln w="158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2" name="Line 26"/>
          <p:cNvSpPr>
            <a:spLocks noChangeShapeType="1"/>
          </p:cNvSpPr>
          <p:nvPr/>
        </p:nvSpPr>
        <p:spPr bwMode="auto">
          <a:xfrm flipV="1">
            <a:off x="8432800" y="4953000"/>
            <a:ext cx="0" cy="457200"/>
          </a:xfrm>
          <a:prstGeom prst="line">
            <a:avLst/>
          </a:prstGeom>
          <a:noFill/>
          <a:ln w="158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3" name="Line 27"/>
          <p:cNvSpPr>
            <a:spLocks noChangeShapeType="1"/>
          </p:cNvSpPr>
          <p:nvPr/>
        </p:nvSpPr>
        <p:spPr bwMode="auto">
          <a:xfrm flipV="1">
            <a:off x="6400800" y="4953000"/>
            <a:ext cx="0" cy="457200"/>
          </a:xfrm>
          <a:prstGeom prst="line">
            <a:avLst/>
          </a:prstGeom>
          <a:noFill/>
          <a:ln w="158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4" name="Line 28"/>
          <p:cNvSpPr>
            <a:spLocks noChangeShapeType="1"/>
          </p:cNvSpPr>
          <p:nvPr/>
        </p:nvSpPr>
        <p:spPr bwMode="auto">
          <a:xfrm flipV="1">
            <a:off x="4572000" y="4953000"/>
            <a:ext cx="0" cy="457200"/>
          </a:xfrm>
          <a:prstGeom prst="line">
            <a:avLst/>
          </a:prstGeom>
          <a:noFill/>
          <a:ln w="158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5" name="Line 29"/>
          <p:cNvSpPr>
            <a:spLocks noChangeShapeType="1"/>
          </p:cNvSpPr>
          <p:nvPr/>
        </p:nvSpPr>
        <p:spPr bwMode="auto">
          <a:xfrm flipH="1">
            <a:off x="2032000" y="2209800"/>
            <a:ext cx="1828800" cy="0"/>
          </a:xfrm>
          <a:prstGeom prst="line">
            <a:avLst/>
          </a:prstGeom>
          <a:noFill/>
          <a:ln w="476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6" name="Line 30"/>
          <p:cNvSpPr>
            <a:spLocks noChangeShapeType="1"/>
          </p:cNvSpPr>
          <p:nvPr/>
        </p:nvSpPr>
        <p:spPr bwMode="auto">
          <a:xfrm flipH="1">
            <a:off x="9042400" y="2209800"/>
            <a:ext cx="2032000" cy="0"/>
          </a:xfrm>
          <a:prstGeom prst="line">
            <a:avLst/>
          </a:prstGeom>
          <a:noFill/>
          <a:ln w="476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7" name="Line 31"/>
          <p:cNvSpPr>
            <a:spLocks noChangeShapeType="1"/>
          </p:cNvSpPr>
          <p:nvPr/>
        </p:nvSpPr>
        <p:spPr bwMode="auto">
          <a:xfrm>
            <a:off x="2032000" y="2209800"/>
            <a:ext cx="0" cy="3200400"/>
          </a:xfrm>
          <a:prstGeom prst="line">
            <a:avLst/>
          </a:prstGeom>
          <a:noFill/>
          <a:ln w="476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8" name="Line 32"/>
          <p:cNvSpPr>
            <a:spLocks noChangeShapeType="1"/>
          </p:cNvSpPr>
          <p:nvPr/>
        </p:nvSpPr>
        <p:spPr bwMode="auto">
          <a:xfrm>
            <a:off x="11074400" y="2209800"/>
            <a:ext cx="0" cy="3200400"/>
          </a:xfrm>
          <a:prstGeom prst="line">
            <a:avLst/>
          </a:prstGeom>
          <a:noFill/>
          <a:ln w="476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09" name="Line 33"/>
          <p:cNvSpPr>
            <a:spLocks noChangeShapeType="1"/>
          </p:cNvSpPr>
          <p:nvPr/>
        </p:nvSpPr>
        <p:spPr bwMode="auto">
          <a:xfrm>
            <a:off x="5842000" y="6172200"/>
            <a:ext cx="15240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10" name="Line 34"/>
          <p:cNvSpPr>
            <a:spLocks noChangeShapeType="1"/>
          </p:cNvSpPr>
          <p:nvPr/>
        </p:nvSpPr>
        <p:spPr bwMode="auto">
          <a:xfrm>
            <a:off x="5791200" y="5486400"/>
            <a:ext cx="213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75812" name="Rectangle 36"/>
          <p:cNvSpPr>
            <a:spLocks noChangeArrowheads="1"/>
          </p:cNvSpPr>
          <p:nvPr/>
        </p:nvSpPr>
        <p:spPr bwMode="auto">
          <a:xfrm>
            <a:off x="2743200" y="3581400"/>
            <a:ext cx="7620000" cy="1371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a-IR" b="1" i="0" u="none" dirty="0"/>
              <a:t>استراتژی ها</a:t>
            </a:r>
          </a:p>
          <a:p>
            <a:pPr algn="ctr">
              <a:spcBef>
                <a:spcPct val="50000"/>
              </a:spcBef>
            </a:pPr>
            <a:r>
              <a:rPr lang="fa-IR" sz="2000" b="1" i="0" u="none" dirty="0"/>
              <a:t>استراتژی مبتنی بر سایر مولفه ها- استراتزی مبتنی بر قیمت </a:t>
            </a:r>
          </a:p>
          <a:p>
            <a:pPr algn="ctr">
              <a:spcBef>
                <a:spcPct val="50000"/>
              </a:spcBef>
            </a:pPr>
            <a:r>
              <a:rPr lang="fa-IR" sz="2000" b="1" i="0" u="none" dirty="0"/>
              <a:t>          (نوآوری و.....)</a:t>
            </a:r>
            <a:endParaRPr lang="en-US" sz="2000" b="1" i="0" u="none" dirty="0"/>
          </a:p>
        </p:txBody>
      </p:sp>
      <p:sp>
        <p:nvSpPr>
          <p:cNvPr id="2" name="Date Placeholder 1"/>
          <p:cNvSpPr>
            <a:spLocks noGrp="1"/>
          </p:cNvSpPr>
          <p:nvPr>
            <p:ph type="dt" sz="half" idx="10"/>
          </p:nvPr>
        </p:nvSpPr>
        <p:spPr/>
        <p:txBody>
          <a:bodyPr/>
          <a:lstStyle/>
          <a:p>
            <a:pPr>
              <a:defRPr/>
            </a:pPr>
            <a:fld id="{A8FE27D7-5292-4091-A117-1E1245F22770}" type="datetime1">
              <a:rPr lang="en-US" smtClean="0"/>
              <a:t>3/16/2020</a:t>
            </a:fld>
            <a:endParaRPr lang="fa-IR" dirty="0"/>
          </a:p>
        </p:txBody>
      </p:sp>
      <p:sp>
        <p:nvSpPr>
          <p:cNvPr id="3" name="Footer Placeholder 2"/>
          <p:cNvSpPr>
            <a:spLocks noGrp="1"/>
          </p:cNvSpPr>
          <p:nvPr>
            <p:ph type="ftr" sz="quarter" idx="11"/>
          </p:nvPr>
        </p:nvSpPr>
        <p:spPr/>
        <p:txBody>
          <a:bodyPr/>
          <a:lstStyle/>
          <a:p>
            <a:pPr>
              <a:defRPr/>
            </a:pPr>
            <a:r>
              <a:rPr lang="fa-IR" dirty="0" smtClean="0"/>
              <a:t>آموزشکده فنی وحرفه ای  امام خمینی (ره)قاین</a:t>
            </a:r>
            <a:endParaRPr lang="fa-IR" dirty="0"/>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22</a:t>
            </a:fld>
            <a:endParaRPr lang="fa-IR"/>
          </a:p>
        </p:txBody>
      </p:sp>
    </p:spTree>
    <p:extLst>
      <p:ext uri="{BB962C8B-B14F-4D97-AF65-F5344CB8AC3E}">
        <p14:creationId xmlns:p14="http://schemas.microsoft.com/office/powerpoint/2010/main" val="269022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Canvas"/>
          <p:cNvSpPr>
            <a:spLocks noGrp="1" noChangeArrowheads="1"/>
          </p:cNvSpPr>
          <p:nvPr>
            <p:ph type="ctrTitle"/>
          </p:nvPr>
        </p:nvSpPr>
        <p:spPr>
          <a:xfrm>
            <a:off x="0" y="0"/>
            <a:ext cx="12192000" cy="609600"/>
          </a:xfrm>
          <a:blipFill dpi="0" rotWithShape="0">
            <a:blip r:embed="rId3"/>
            <a:srcRect/>
            <a:tile tx="0" ty="0" sx="100000" sy="100000" flip="none" algn="tl"/>
          </a:blipFill>
        </p:spPr>
        <p:txBody>
          <a:bodyPr>
            <a:normAutofit/>
          </a:bodyPr>
          <a:lstStyle/>
          <a:p>
            <a:r>
              <a:rPr lang="fa-IR" sz="3600" b="1"/>
              <a:t>مبحث استراتژی ( دنباله)</a:t>
            </a:r>
            <a:endParaRPr lang="en-US" sz="3600" b="1"/>
          </a:p>
        </p:txBody>
      </p:sp>
      <p:sp>
        <p:nvSpPr>
          <p:cNvPr id="77827" name="Rectangle 3" descr="Canvas"/>
          <p:cNvSpPr>
            <a:spLocks noGrp="1" noChangeArrowheads="1"/>
          </p:cNvSpPr>
          <p:nvPr>
            <p:ph type="subTitle" idx="1"/>
          </p:nvPr>
        </p:nvSpPr>
        <p:spPr>
          <a:xfrm>
            <a:off x="437456" y="609600"/>
            <a:ext cx="11504335" cy="6019800"/>
          </a:xfrm>
          <a:blipFill dpi="0" rotWithShape="0">
            <a:blip r:embed="rId3"/>
            <a:srcRect/>
            <a:tile tx="0" ty="0" sx="100000" sy="100000" flip="none" algn="tl"/>
          </a:blipFill>
        </p:spPr>
        <p:txBody>
          <a:bodyPr>
            <a:normAutofit fontScale="85000" lnSpcReduction="20000"/>
          </a:bodyPr>
          <a:lstStyle/>
          <a:p>
            <a:r>
              <a:rPr lang="fa-IR" sz="2400" b="1" dirty="0"/>
              <a:t>حال رسیدیم به طراحی یک مدل استراتژی برتری در رقابت</a:t>
            </a:r>
            <a:r>
              <a:rPr lang="fa-IR" sz="2800" dirty="0"/>
              <a:t> </a:t>
            </a:r>
          </a:p>
          <a:p>
            <a:r>
              <a:rPr lang="fa-IR" sz="2800" dirty="0"/>
              <a:t> ولی ...!!!</a:t>
            </a:r>
          </a:p>
          <a:p>
            <a:pPr algn="r"/>
            <a:r>
              <a:rPr lang="fa-IR" sz="2800" dirty="0"/>
              <a:t>دوستان باید ابتداء به سوالات زیر پاسخ دهند</a:t>
            </a:r>
          </a:p>
          <a:p>
            <a:pPr algn="r"/>
            <a:r>
              <a:rPr lang="fa-IR" sz="2800" dirty="0"/>
              <a:t>1- چه عواملی درطراحی استراتژی شرکت شما مهم است؟</a:t>
            </a:r>
          </a:p>
          <a:p>
            <a:pPr algn="r"/>
            <a:r>
              <a:rPr lang="fa-IR" sz="2800" dirty="0"/>
              <a:t>2- تفاوتهای استراتژی با اهداف را بگوید؟</a:t>
            </a:r>
          </a:p>
          <a:p>
            <a:pPr algn="r"/>
            <a:r>
              <a:rPr lang="fa-IR" sz="2800" dirty="0"/>
              <a:t>3- آیا استراتژی انعطاف پذیر و قابل تغییر می باشد؟</a:t>
            </a:r>
          </a:p>
          <a:p>
            <a:pPr algn="r"/>
            <a:r>
              <a:rPr lang="fa-IR" sz="2800" dirty="0"/>
              <a:t>4- آیا اهداف هم قابل تغییر و منعطف می باشند؟</a:t>
            </a:r>
          </a:p>
          <a:p>
            <a:pPr algn="r"/>
            <a:r>
              <a:rPr lang="fa-IR" sz="2800" dirty="0"/>
              <a:t>5- خودتان را درکدام استراتژی موفق میدانند؟</a:t>
            </a:r>
          </a:p>
          <a:p>
            <a:pPr algn="r"/>
            <a:r>
              <a:rPr lang="fa-IR" sz="2800" dirty="0"/>
              <a:t>الف: استراتژی مبتنی بر عرضه کالا با قیمت رقابتی</a:t>
            </a:r>
          </a:p>
          <a:p>
            <a:pPr algn="r"/>
            <a:r>
              <a:rPr lang="fa-IR" sz="2800" dirty="0"/>
              <a:t> ب: استراتژی مبتنی بر تولیدکالای نوآوری شده باقیمت رقابتی</a:t>
            </a:r>
          </a:p>
          <a:p>
            <a:pPr algn="r"/>
            <a:r>
              <a:rPr lang="fa-IR" sz="2800" dirty="0"/>
              <a:t> ج: استراتژی مبتنی برتولیدکالای منحصربه فرد بدون </a:t>
            </a:r>
            <a:r>
              <a:rPr lang="fa-IR" sz="2800" dirty="0" smtClean="0"/>
              <a:t>استراتژی </a:t>
            </a:r>
          </a:p>
          <a:p>
            <a:pPr algn="r"/>
            <a:r>
              <a:rPr lang="fa-IR" sz="2800" dirty="0" smtClean="0"/>
              <a:t>     قیمت</a:t>
            </a:r>
            <a:endParaRPr lang="en-US" sz="2800" dirty="0"/>
          </a:p>
        </p:txBody>
      </p:sp>
      <p:sp>
        <p:nvSpPr>
          <p:cNvPr id="2" name="Date Placeholder 1"/>
          <p:cNvSpPr>
            <a:spLocks noGrp="1"/>
          </p:cNvSpPr>
          <p:nvPr>
            <p:ph type="dt" sz="half" idx="10"/>
          </p:nvPr>
        </p:nvSpPr>
        <p:spPr/>
        <p:txBody>
          <a:bodyPr/>
          <a:lstStyle/>
          <a:p>
            <a:pPr>
              <a:defRPr/>
            </a:pPr>
            <a:fld id="{CEB17ABB-CB8E-4E92-9234-1B67F13FD249}"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23</a:t>
            </a:fld>
            <a:endParaRPr lang="fa-IR"/>
          </a:p>
        </p:txBody>
      </p:sp>
    </p:spTree>
    <p:extLst>
      <p:ext uri="{BB962C8B-B14F-4D97-AF65-F5344CB8AC3E}">
        <p14:creationId xmlns:p14="http://schemas.microsoft.com/office/powerpoint/2010/main" val="269098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Canvas"/>
          <p:cNvSpPr>
            <a:spLocks noGrp="1" noChangeArrowheads="1"/>
          </p:cNvSpPr>
          <p:nvPr>
            <p:ph type="ctrTitle"/>
          </p:nvPr>
        </p:nvSpPr>
        <p:spPr>
          <a:xfrm>
            <a:off x="0" y="0"/>
            <a:ext cx="12192000" cy="990600"/>
          </a:xfrm>
          <a:blipFill dpi="0" rotWithShape="0">
            <a:blip r:embed="rId3"/>
            <a:srcRect/>
            <a:tile tx="0" ty="0" sx="100000" sy="100000" flip="none" algn="tl"/>
          </a:blipFill>
        </p:spPr>
        <p:txBody>
          <a:bodyPr/>
          <a:lstStyle/>
          <a:p>
            <a:r>
              <a:rPr lang="fa-IR" sz="3600" b="1"/>
              <a:t>مبحث استراتژی ( دنباله)</a:t>
            </a:r>
            <a:endParaRPr lang="en-US" sz="3600" b="1"/>
          </a:p>
        </p:txBody>
      </p:sp>
      <p:sp>
        <p:nvSpPr>
          <p:cNvPr id="79875" name="Rectangle 3" descr="Canvas"/>
          <p:cNvSpPr>
            <a:spLocks noGrp="1" noChangeArrowheads="1"/>
          </p:cNvSpPr>
          <p:nvPr>
            <p:ph type="subTitle" idx="1"/>
          </p:nvPr>
        </p:nvSpPr>
        <p:spPr>
          <a:xfrm>
            <a:off x="239349" y="990600"/>
            <a:ext cx="11684000" cy="4877937"/>
          </a:xfrm>
          <a:blipFill dpi="0" rotWithShape="0">
            <a:blip r:embed="rId3"/>
            <a:srcRect/>
            <a:tile tx="0" ty="0" sx="100000" sy="100000" flip="none" algn="tl"/>
          </a:blipFill>
        </p:spPr>
        <p:txBody>
          <a:bodyPr>
            <a:normAutofit fontScale="92500" lnSpcReduction="10000"/>
          </a:bodyPr>
          <a:lstStyle/>
          <a:p>
            <a:pPr algn="r"/>
            <a:endParaRPr lang="fa-IR" sz="2800" dirty="0"/>
          </a:p>
          <a:p>
            <a:pPr algn="r"/>
            <a:r>
              <a:rPr lang="fa-IR" sz="2800" dirty="0"/>
              <a:t>نگاه به فرصت ها  در بازارهای  دور و نزدیک ، این الزام  را برای کارآفرینان و سازمان های کارآفرینی  بوجـود می آورد کـه </a:t>
            </a:r>
          </a:p>
          <a:p>
            <a:pPr algn="r"/>
            <a:r>
              <a:rPr lang="fa-IR" sz="2800" dirty="0"/>
              <a:t>باید مجموعه خروجی سازمان یعنی تولید (یاخدمات) بتواند اولین دسته از مشتریان را درمقیاسی که درهنگام تولید با  قیمت ارزان</a:t>
            </a:r>
          </a:p>
          <a:p>
            <a:pPr algn="r"/>
            <a:r>
              <a:rPr lang="fa-IR" sz="2800" dirty="0"/>
              <a:t>75% از ظرفیت تولید را بنوعی پیش فروش کند و یا اینکه  در</a:t>
            </a:r>
          </a:p>
          <a:p>
            <a:pPr algn="r"/>
            <a:r>
              <a:rPr lang="fa-IR" sz="2800" dirty="0"/>
              <a:t>کمتر از 2 ماه قابلیت جذب مشتری برای فروش حداقل 45% از</a:t>
            </a:r>
          </a:p>
          <a:p>
            <a:pPr algn="r"/>
            <a:r>
              <a:rPr lang="fa-IR" sz="2800" dirty="0"/>
              <a:t>ظرفیت تولید خود که دارای ویژگی های جدید با ارزش افزوده </a:t>
            </a:r>
          </a:p>
          <a:p>
            <a:pPr algn="r"/>
            <a:r>
              <a:rPr lang="fa-IR" sz="2800" dirty="0"/>
              <a:t>جدید ( نه براساس پائین ترین قیمت ) را داشته باشد. </a:t>
            </a:r>
            <a:endParaRPr lang="en-US" sz="2800" dirty="0"/>
          </a:p>
        </p:txBody>
      </p:sp>
      <p:sp>
        <p:nvSpPr>
          <p:cNvPr id="2" name="Date Placeholder 1"/>
          <p:cNvSpPr>
            <a:spLocks noGrp="1"/>
          </p:cNvSpPr>
          <p:nvPr>
            <p:ph type="dt" sz="half" idx="10"/>
          </p:nvPr>
        </p:nvSpPr>
        <p:spPr/>
        <p:txBody>
          <a:bodyPr/>
          <a:lstStyle/>
          <a:p>
            <a:pPr>
              <a:defRPr/>
            </a:pPr>
            <a:fld id="{633B2E50-9CD6-4E73-B92B-891295CAE9B3}"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24</a:t>
            </a:fld>
            <a:endParaRPr lang="fa-IR"/>
          </a:p>
        </p:txBody>
      </p:sp>
    </p:spTree>
    <p:extLst>
      <p:ext uri="{BB962C8B-B14F-4D97-AF65-F5344CB8AC3E}">
        <p14:creationId xmlns:p14="http://schemas.microsoft.com/office/powerpoint/2010/main" val="201573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Canvas"/>
          <p:cNvSpPr>
            <a:spLocks noGrp="1" noChangeArrowheads="1"/>
          </p:cNvSpPr>
          <p:nvPr>
            <p:ph type="ctrTitle"/>
          </p:nvPr>
        </p:nvSpPr>
        <p:spPr>
          <a:xfrm>
            <a:off x="0" y="-1"/>
            <a:ext cx="12192000" cy="996287"/>
          </a:xfrm>
          <a:blipFill dpi="0" rotWithShape="0">
            <a:blip r:embed="rId3"/>
            <a:srcRect/>
            <a:tile tx="0" ty="0" sx="100000" sy="100000" flip="none" algn="tl"/>
          </a:blipFill>
        </p:spPr>
        <p:txBody>
          <a:bodyPr>
            <a:normAutofit/>
          </a:bodyPr>
          <a:lstStyle/>
          <a:p>
            <a:r>
              <a:rPr lang="fa-IR" sz="2400" b="1" dirty="0"/>
              <a:t>مبحث استراتژی ( دنباله)</a:t>
            </a:r>
            <a:endParaRPr lang="en-US" sz="2400" b="1" dirty="0"/>
          </a:p>
        </p:txBody>
      </p:sp>
      <p:sp>
        <p:nvSpPr>
          <p:cNvPr id="81923" name="Rectangle 3"/>
          <p:cNvSpPr>
            <a:spLocks noGrp="1" noChangeArrowheads="1"/>
          </p:cNvSpPr>
          <p:nvPr>
            <p:ph type="subTitle" idx="1"/>
          </p:nvPr>
        </p:nvSpPr>
        <p:spPr>
          <a:xfrm>
            <a:off x="3454400" y="990600"/>
            <a:ext cx="6197600" cy="457200"/>
          </a:xfrm>
          <a:solidFill>
            <a:srgbClr val="FFFFFF"/>
          </a:solidFill>
          <a:ln>
            <a:solidFill>
              <a:srgbClr val="FFFFFF"/>
            </a:solidFill>
            <a:miter lim="800000"/>
            <a:headEnd/>
            <a:tailEnd/>
          </a:ln>
        </p:spPr>
        <p:txBody>
          <a:bodyPr>
            <a:normAutofit fontScale="85000" lnSpcReduction="20000"/>
          </a:bodyPr>
          <a:lstStyle/>
          <a:p>
            <a:r>
              <a:rPr lang="fa-IR" sz="2800">
                <a:solidFill>
                  <a:srgbClr val="000066"/>
                </a:solidFill>
              </a:rPr>
              <a:t>دستیابی به استراتژی برتری دررقابت</a:t>
            </a:r>
            <a:endParaRPr lang="en-US" sz="2800">
              <a:solidFill>
                <a:srgbClr val="000066"/>
              </a:solidFill>
            </a:endParaRPr>
          </a:p>
        </p:txBody>
      </p:sp>
      <p:sp>
        <p:nvSpPr>
          <p:cNvPr id="81925" name="Text Box 5"/>
          <p:cNvSpPr txBox="1">
            <a:spLocks noChangeArrowheads="1"/>
          </p:cNvSpPr>
          <p:nvPr/>
        </p:nvSpPr>
        <p:spPr bwMode="auto">
          <a:xfrm>
            <a:off x="4978400" y="3429000"/>
            <a:ext cx="3556000" cy="646331"/>
          </a:xfrm>
          <a:prstGeom prst="rect">
            <a:avLst/>
          </a:prstGeom>
          <a:solidFill>
            <a:srgbClr val="99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b="1" i="0" u="none"/>
              <a:t>قیمت بالاتردرمحصولات جدید با فرآیند نوآوری</a:t>
            </a:r>
            <a:endParaRPr lang="en-US" b="1" i="0" u="none"/>
          </a:p>
        </p:txBody>
      </p:sp>
      <p:sp>
        <p:nvSpPr>
          <p:cNvPr id="81926" name="Text Box 6"/>
          <p:cNvSpPr txBox="1">
            <a:spLocks noChangeArrowheads="1"/>
          </p:cNvSpPr>
          <p:nvPr/>
        </p:nvSpPr>
        <p:spPr bwMode="auto">
          <a:xfrm>
            <a:off x="4978400" y="4876800"/>
            <a:ext cx="3454400" cy="646331"/>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b="1" i="0" u="none"/>
              <a:t>قیمت پائین تر یا قدرت درعرضه محصولات با پائین ترین قیمت </a:t>
            </a:r>
            <a:endParaRPr lang="en-US" b="1" i="0" u="none"/>
          </a:p>
        </p:txBody>
      </p:sp>
      <p:sp>
        <p:nvSpPr>
          <p:cNvPr id="81932" name="Rectangle 12"/>
          <p:cNvSpPr>
            <a:spLocks noChangeArrowheads="1"/>
          </p:cNvSpPr>
          <p:nvPr/>
        </p:nvSpPr>
        <p:spPr bwMode="auto">
          <a:xfrm>
            <a:off x="9855200" y="4191000"/>
            <a:ext cx="1930400" cy="762000"/>
          </a:xfrm>
          <a:prstGeom prst="rect">
            <a:avLst/>
          </a:prstGeom>
          <a:solidFill>
            <a:srgbClr val="00CC99"/>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a-IR" sz="2800" b="1" i="0" u="none">
                <a:solidFill>
                  <a:srgbClr val="FFFFFF"/>
                </a:solidFill>
              </a:rPr>
              <a:t>کیفیت </a:t>
            </a:r>
            <a:endParaRPr lang="en-US" i="0">
              <a:solidFill>
                <a:srgbClr val="FFFFFF"/>
              </a:solidFill>
            </a:endParaRPr>
          </a:p>
        </p:txBody>
      </p:sp>
      <p:sp>
        <p:nvSpPr>
          <p:cNvPr id="81933" name="Rectangle 13"/>
          <p:cNvSpPr>
            <a:spLocks noChangeArrowheads="1"/>
          </p:cNvSpPr>
          <p:nvPr/>
        </p:nvSpPr>
        <p:spPr bwMode="auto">
          <a:xfrm>
            <a:off x="1422400" y="4191000"/>
            <a:ext cx="2032000" cy="685800"/>
          </a:xfrm>
          <a:prstGeom prst="rect">
            <a:avLst/>
          </a:prstGeom>
          <a:solidFill>
            <a:srgbClr val="00CC99"/>
          </a:solidFill>
          <a:ln w="1905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a-IR" sz="2800" b="1" i="0" u="none">
                <a:solidFill>
                  <a:srgbClr val="FFFFFF"/>
                </a:solidFill>
              </a:rPr>
              <a:t>نوآوری</a:t>
            </a:r>
            <a:endParaRPr lang="en-US" i="0">
              <a:solidFill>
                <a:srgbClr val="FFFFFF"/>
              </a:solidFill>
            </a:endParaRPr>
          </a:p>
        </p:txBody>
      </p:sp>
      <p:sp>
        <p:nvSpPr>
          <p:cNvPr id="81934" name="Oval 14"/>
          <p:cNvSpPr>
            <a:spLocks noChangeArrowheads="1"/>
          </p:cNvSpPr>
          <p:nvPr/>
        </p:nvSpPr>
        <p:spPr bwMode="auto">
          <a:xfrm>
            <a:off x="4267200" y="1752600"/>
            <a:ext cx="4876800" cy="99060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b="1" i="0" u="none"/>
              <a:t>مسئولیت درمقابل مشتری </a:t>
            </a:r>
          </a:p>
          <a:p>
            <a:pPr algn="ctr" rtl="1"/>
            <a:r>
              <a:rPr lang="fa-IR" b="1" i="0" u="none"/>
              <a:t>( نیازها وخواسته)</a:t>
            </a:r>
            <a:endParaRPr lang="en-US" b="1" i="0" u="none"/>
          </a:p>
        </p:txBody>
      </p:sp>
      <p:sp>
        <p:nvSpPr>
          <p:cNvPr id="81935" name="Line 15"/>
          <p:cNvSpPr>
            <a:spLocks noChangeShapeType="1"/>
          </p:cNvSpPr>
          <p:nvPr/>
        </p:nvSpPr>
        <p:spPr bwMode="auto">
          <a:xfrm>
            <a:off x="6705600" y="2743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36" name="Line 16"/>
          <p:cNvSpPr>
            <a:spLocks noChangeShapeType="1"/>
          </p:cNvSpPr>
          <p:nvPr/>
        </p:nvSpPr>
        <p:spPr bwMode="auto">
          <a:xfrm flipV="1">
            <a:off x="6705600" y="4267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37" name="Line 17"/>
          <p:cNvSpPr>
            <a:spLocks noChangeShapeType="1"/>
          </p:cNvSpPr>
          <p:nvPr/>
        </p:nvSpPr>
        <p:spPr bwMode="auto">
          <a:xfrm>
            <a:off x="4064000" y="3810000"/>
            <a:ext cx="0" cy="1600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38" name="Line 18"/>
          <p:cNvSpPr>
            <a:spLocks noChangeShapeType="1"/>
          </p:cNvSpPr>
          <p:nvPr/>
        </p:nvSpPr>
        <p:spPr bwMode="auto">
          <a:xfrm>
            <a:off x="9245600" y="3810000"/>
            <a:ext cx="0" cy="1600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39" name="Line 19"/>
          <p:cNvSpPr>
            <a:spLocks noChangeShapeType="1"/>
          </p:cNvSpPr>
          <p:nvPr/>
        </p:nvSpPr>
        <p:spPr bwMode="auto">
          <a:xfrm>
            <a:off x="3454400" y="44958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40" name="Line 20"/>
          <p:cNvSpPr>
            <a:spLocks noChangeShapeType="1"/>
          </p:cNvSpPr>
          <p:nvPr/>
        </p:nvSpPr>
        <p:spPr bwMode="auto">
          <a:xfrm>
            <a:off x="9245600" y="4572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41" name="Line 21"/>
          <p:cNvSpPr>
            <a:spLocks noChangeShapeType="1"/>
          </p:cNvSpPr>
          <p:nvPr/>
        </p:nvSpPr>
        <p:spPr bwMode="auto">
          <a:xfrm>
            <a:off x="4064000" y="3810000"/>
            <a:ext cx="914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42" name="Line 22"/>
          <p:cNvSpPr>
            <a:spLocks noChangeShapeType="1"/>
          </p:cNvSpPr>
          <p:nvPr/>
        </p:nvSpPr>
        <p:spPr bwMode="auto">
          <a:xfrm>
            <a:off x="4064000" y="5410200"/>
            <a:ext cx="8128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43" name="Line 23"/>
          <p:cNvSpPr>
            <a:spLocks noChangeShapeType="1"/>
          </p:cNvSpPr>
          <p:nvPr/>
        </p:nvSpPr>
        <p:spPr bwMode="auto">
          <a:xfrm flipH="1">
            <a:off x="8534400" y="3810000"/>
            <a:ext cx="71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1944" name="Line 24"/>
          <p:cNvSpPr>
            <a:spLocks noChangeShapeType="1"/>
          </p:cNvSpPr>
          <p:nvPr/>
        </p:nvSpPr>
        <p:spPr bwMode="auto">
          <a:xfrm flipH="1">
            <a:off x="8534400" y="5410200"/>
            <a:ext cx="7112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2" name="Date Placeholder 1"/>
          <p:cNvSpPr>
            <a:spLocks noGrp="1"/>
          </p:cNvSpPr>
          <p:nvPr>
            <p:ph type="dt" sz="half" idx="10"/>
          </p:nvPr>
        </p:nvSpPr>
        <p:spPr/>
        <p:txBody>
          <a:bodyPr/>
          <a:lstStyle/>
          <a:p>
            <a:pPr>
              <a:defRPr/>
            </a:pPr>
            <a:fld id="{C1B357A7-A8F3-4D19-A70E-4DBD944033FB}"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25</a:t>
            </a:fld>
            <a:endParaRPr lang="fa-IR"/>
          </a:p>
        </p:txBody>
      </p:sp>
    </p:spTree>
    <p:extLst>
      <p:ext uri="{BB962C8B-B14F-4D97-AF65-F5344CB8AC3E}">
        <p14:creationId xmlns:p14="http://schemas.microsoft.com/office/powerpoint/2010/main" val="271722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Canvas"/>
          <p:cNvSpPr>
            <a:spLocks noGrp="1" noChangeArrowheads="1"/>
          </p:cNvSpPr>
          <p:nvPr>
            <p:ph type="ctrTitle"/>
          </p:nvPr>
        </p:nvSpPr>
        <p:spPr>
          <a:xfrm>
            <a:off x="0" y="0"/>
            <a:ext cx="12192000" cy="762000"/>
          </a:xfrm>
          <a:blipFill dpi="0" rotWithShape="0">
            <a:blip r:embed="rId4"/>
            <a:srcRect/>
            <a:tile tx="0" ty="0" sx="100000" sy="100000" flip="none" algn="tl"/>
          </a:blipFill>
        </p:spPr>
        <p:txBody>
          <a:bodyPr/>
          <a:lstStyle/>
          <a:p>
            <a:r>
              <a:rPr lang="fa-IR" sz="2400" b="1" dirty="0"/>
              <a:t>مبحث استراتژی ( دنباله)</a:t>
            </a:r>
            <a:endParaRPr lang="en-US" sz="2400" b="1" dirty="0"/>
          </a:p>
        </p:txBody>
      </p:sp>
      <p:sp>
        <p:nvSpPr>
          <p:cNvPr id="83971" name="Rectangle 3" descr="Canvas"/>
          <p:cNvSpPr>
            <a:spLocks noGrp="1" noChangeArrowheads="1"/>
          </p:cNvSpPr>
          <p:nvPr>
            <p:ph type="subTitle" idx="1"/>
          </p:nvPr>
        </p:nvSpPr>
        <p:spPr>
          <a:xfrm>
            <a:off x="431371" y="762000"/>
            <a:ext cx="10643029" cy="1371600"/>
          </a:xfrm>
          <a:blipFill dpi="0" rotWithShape="0">
            <a:blip r:embed="rId4"/>
            <a:srcRect/>
            <a:tile tx="0" ty="0" sx="100000" sy="100000" flip="none" algn="tl"/>
          </a:blipFill>
        </p:spPr>
        <p:txBody>
          <a:bodyPr>
            <a:normAutofit fontScale="92500" lnSpcReduction="20000"/>
          </a:bodyPr>
          <a:lstStyle/>
          <a:p>
            <a:r>
              <a:rPr lang="fa-IR" sz="2400" b="1"/>
              <a:t>بنابراین بدین نتیجه رسیدم  که </a:t>
            </a:r>
          </a:p>
          <a:p>
            <a:r>
              <a:rPr lang="fa-IR" sz="2400" b="1"/>
              <a:t>باید از</a:t>
            </a:r>
          </a:p>
          <a:p>
            <a:r>
              <a:rPr lang="fa-IR" sz="2400" b="1"/>
              <a:t>استراتژی برتری دررقابت برخوردار باشیم</a:t>
            </a:r>
            <a:endParaRPr lang="en-US" sz="2400" b="1"/>
          </a:p>
        </p:txBody>
      </p:sp>
      <p:sp>
        <p:nvSpPr>
          <p:cNvPr id="83980" name="Oval 12"/>
          <p:cNvSpPr>
            <a:spLocks noChangeArrowheads="1"/>
          </p:cNvSpPr>
          <p:nvPr/>
        </p:nvSpPr>
        <p:spPr bwMode="auto">
          <a:xfrm>
            <a:off x="4572000" y="3048000"/>
            <a:ext cx="4368800" cy="16002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sz="2200" b="1" i="0" u="none"/>
              <a:t>استراتژی برتری در</a:t>
            </a:r>
            <a:endParaRPr lang="en-US" sz="2200" b="1" i="0" u="none"/>
          </a:p>
          <a:p>
            <a:pPr algn="ctr" rtl="1"/>
            <a:r>
              <a:rPr lang="fa-IR" sz="2200" b="1" i="0" u="none"/>
              <a:t>رقابت دارای برتری در</a:t>
            </a:r>
            <a:endParaRPr lang="en-US" sz="2200" b="1" i="0" u="none"/>
          </a:p>
          <a:p>
            <a:pPr algn="ctr" rtl="1"/>
            <a:r>
              <a:rPr lang="fa-IR" sz="2200" b="1" i="0" u="none"/>
              <a:t>حلقه های (1،2،3،4،5)</a:t>
            </a:r>
            <a:endParaRPr lang="en-US" sz="2200" b="1" i="0" u="none"/>
          </a:p>
          <a:p>
            <a:pPr algn="ctr" rtl="1"/>
            <a:r>
              <a:rPr lang="fa-IR" sz="2200" b="1" i="0" u="none"/>
              <a:t> میباشند</a:t>
            </a:r>
            <a:endParaRPr lang="en-US" sz="2200" b="1" i="0" u="none"/>
          </a:p>
        </p:txBody>
      </p:sp>
      <p:grpSp>
        <p:nvGrpSpPr>
          <p:cNvPr id="84020" name="Group 52"/>
          <p:cNvGrpSpPr>
            <a:grpSpLocks/>
          </p:cNvGrpSpPr>
          <p:nvPr/>
        </p:nvGrpSpPr>
        <p:grpSpPr bwMode="auto">
          <a:xfrm>
            <a:off x="8636000" y="2209800"/>
            <a:ext cx="3048000" cy="1371600"/>
            <a:chOff x="4080" y="1392"/>
            <a:chExt cx="1440" cy="864"/>
          </a:xfrm>
        </p:grpSpPr>
        <p:sp>
          <p:nvSpPr>
            <p:cNvPr id="83996" name="Line 28"/>
            <p:cNvSpPr>
              <a:spLocks noChangeShapeType="1"/>
            </p:cNvSpPr>
            <p:nvPr/>
          </p:nvSpPr>
          <p:spPr bwMode="auto">
            <a:xfrm flipH="1">
              <a:off x="4080" y="1968"/>
              <a:ext cx="288"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4015" name="AutoShape 47"/>
            <p:cNvSpPr>
              <a:spLocks noChangeArrowheads="1"/>
            </p:cNvSpPr>
            <p:nvPr/>
          </p:nvSpPr>
          <p:spPr bwMode="auto">
            <a:xfrm>
              <a:off x="4176" y="1392"/>
              <a:ext cx="1344" cy="864"/>
            </a:xfrm>
            <a:prstGeom prst="hexagon">
              <a:avLst>
                <a:gd name="adj" fmla="val 38889"/>
                <a:gd name="vf" fmla="val 1154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spcBef>
                  <a:spcPct val="50000"/>
                </a:spcBef>
              </a:pPr>
              <a:r>
                <a:rPr lang="fa-IR" sz="1800" b="1" i="0" u="none"/>
                <a:t>قیمت</a:t>
              </a:r>
              <a:r>
                <a:rPr lang="en-US" sz="1800" b="1" i="0" u="none"/>
                <a:t> </a:t>
              </a:r>
              <a:r>
                <a:rPr lang="fa-IR" sz="1800" b="1" i="0" u="none"/>
                <a:t>/ </a:t>
              </a:r>
              <a:endParaRPr lang="en-US" sz="1800" b="1" i="0" u="none"/>
            </a:p>
            <a:p>
              <a:pPr algn="ctr" rtl="1">
                <a:lnSpc>
                  <a:spcPct val="80000"/>
                </a:lnSpc>
                <a:spcBef>
                  <a:spcPct val="50000"/>
                </a:spcBef>
              </a:pPr>
              <a:r>
                <a:rPr lang="fa-IR" sz="1800" b="1" i="0" u="none"/>
                <a:t>ارزش افزوده</a:t>
              </a:r>
            </a:p>
            <a:p>
              <a:pPr algn="ctr" rtl="1">
                <a:lnSpc>
                  <a:spcPct val="80000"/>
                </a:lnSpc>
                <a:spcBef>
                  <a:spcPct val="50000"/>
                </a:spcBef>
              </a:pPr>
              <a:r>
                <a:rPr lang="fa-IR" sz="1800" b="1" i="0" u="none"/>
                <a:t>1</a:t>
              </a:r>
              <a:endParaRPr lang="en-US" i="0"/>
            </a:p>
          </p:txBody>
        </p:sp>
      </p:grpSp>
      <p:grpSp>
        <p:nvGrpSpPr>
          <p:cNvPr id="84021" name="Group 53"/>
          <p:cNvGrpSpPr>
            <a:grpSpLocks/>
          </p:cNvGrpSpPr>
          <p:nvPr/>
        </p:nvGrpSpPr>
        <p:grpSpPr bwMode="auto">
          <a:xfrm>
            <a:off x="8432800" y="4343400"/>
            <a:ext cx="3149600" cy="1371600"/>
            <a:chOff x="3984" y="2736"/>
            <a:chExt cx="1488" cy="864"/>
          </a:xfrm>
        </p:grpSpPr>
        <p:sp>
          <p:nvSpPr>
            <p:cNvPr id="84013" name="Line 45"/>
            <p:cNvSpPr>
              <a:spLocks noChangeShapeType="1"/>
            </p:cNvSpPr>
            <p:nvPr/>
          </p:nvSpPr>
          <p:spPr bwMode="auto">
            <a:xfrm flipH="1" flipV="1">
              <a:off x="3984" y="2736"/>
              <a:ext cx="288"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4016" name="AutoShape 48"/>
            <p:cNvSpPr>
              <a:spLocks noChangeArrowheads="1"/>
            </p:cNvSpPr>
            <p:nvPr/>
          </p:nvSpPr>
          <p:spPr bwMode="auto">
            <a:xfrm>
              <a:off x="4128" y="2736"/>
              <a:ext cx="1344" cy="864"/>
            </a:xfrm>
            <a:prstGeom prst="hexagon">
              <a:avLst>
                <a:gd name="adj" fmla="val 38889"/>
                <a:gd name="vf" fmla="val 1154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spcBef>
                  <a:spcPct val="50000"/>
                </a:spcBef>
              </a:pPr>
              <a:r>
                <a:rPr lang="fa-IR" sz="1800" b="1" i="0" u="none"/>
                <a:t>رضایت مشتری</a:t>
              </a:r>
            </a:p>
            <a:p>
              <a:pPr algn="ctr" rtl="1">
                <a:lnSpc>
                  <a:spcPct val="80000"/>
                </a:lnSpc>
                <a:spcBef>
                  <a:spcPct val="50000"/>
                </a:spcBef>
              </a:pPr>
              <a:r>
                <a:rPr lang="fa-IR" sz="1800" b="1" i="0" u="none"/>
                <a:t>2</a:t>
              </a:r>
              <a:endParaRPr lang="en-US" i="0"/>
            </a:p>
          </p:txBody>
        </p:sp>
      </p:grpSp>
      <p:grpSp>
        <p:nvGrpSpPr>
          <p:cNvPr id="84022" name="Group 54"/>
          <p:cNvGrpSpPr>
            <a:grpSpLocks/>
          </p:cNvGrpSpPr>
          <p:nvPr/>
        </p:nvGrpSpPr>
        <p:grpSpPr bwMode="auto">
          <a:xfrm>
            <a:off x="5486400" y="4648200"/>
            <a:ext cx="2844800" cy="1905000"/>
            <a:chOff x="2592" y="2928"/>
            <a:chExt cx="1344" cy="1200"/>
          </a:xfrm>
        </p:grpSpPr>
        <p:sp>
          <p:nvSpPr>
            <p:cNvPr id="84014" name="Line 46"/>
            <p:cNvSpPr>
              <a:spLocks noChangeShapeType="1"/>
            </p:cNvSpPr>
            <p:nvPr/>
          </p:nvSpPr>
          <p:spPr bwMode="auto">
            <a:xfrm flipV="1">
              <a:off x="3264" y="2928"/>
              <a:ext cx="0" cy="43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4017" name="AutoShape 49"/>
            <p:cNvSpPr>
              <a:spLocks noChangeArrowheads="1"/>
            </p:cNvSpPr>
            <p:nvPr/>
          </p:nvSpPr>
          <p:spPr bwMode="auto">
            <a:xfrm>
              <a:off x="2592" y="3312"/>
              <a:ext cx="1344" cy="816"/>
            </a:xfrm>
            <a:prstGeom prst="hexagon">
              <a:avLst>
                <a:gd name="adj" fmla="val 41176"/>
                <a:gd name="vf" fmla="val 1154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50000"/>
                </a:lnSpc>
                <a:spcBef>
                  <a:spcPct val="50000"/>
                </a:spcBef>
              </a:pPr>
              <a:r>
                <a:rPr lang="fa-IR" sz="1800" b="1" i="0" u="none"/>
                <a:t>برخورداری از </a:t>
              </a:r>
            </a:p>
            <a:p>
              <a:pPr algn="ctr" rtl="1">
                <a:lnSpc>
                  <a:spcPct val="50000"/>
                </a:lnSpc>
                <a:spcBef>
                  <a:spcPct val="50000"/>
                </a:spcBef>
              </a:pPr>
              <a:r>
                <a:rPr lang="fa-IR" sz="1800" b="1" i="0" u="none"/>
                <a:t>تجارب شناخت </a:t>
              </a:r>
            </a:p>
            <a:p>
              <a:pPr algn="ctr" rtl="1">
                <a:lnSpc>
                  <a:spcPct val="50000"/>
                </a:lnSpc>
                <a:spcBef>
                  <a:spcPct val="50000"/>
                </a:spcBef>
              </a:pPr>
              <a:r>
                <a:rPr lang="fa-IR" sz="1800" b="1" i="0" u="none"/>
                <a:t>نیازهای مشتری</a:t>
              </a:r>
            </a:p>
            <a:p>
              <a:pPr algn="ctr" rtl="1">
                <a:lnSpc>
                  <a:spcPct val="50000"/>
                </a:lnSpc>
                <a:spcBef>
                  <a:spcPct val="50000"/>
                </a:spcBef>
              </a:pPr>
              <a:r>
                <a:rPr lang="fa-IR" sz="1800" b="1" i="0" u="none"/>
                <a:t>3</a:t>
              </a:r>
              <a:endParaRPr lang="en-US" i="0"/>
            </a:p>
          </p:txBody>
        </p:sp>
      </p:grpSp>
      <p:grpSp>
        <p:nvGrpSpPr>
          <p:cNvPr id="84024" name="Group 56"/>
          <p:cNvGrpSpPr>
            <a:grpSpLocks/>
          </p:cNvGrpSpPr>
          <p:nvPr/>
        </p:nvGrpSpPr>
        <p:grpSpPr bwMode="auto">
          <a:xfrm>
            <a:off x="1727200" y="2286000"/>
            <a:ext cx="3048000" cy="1371600"/>
            <a:chOff x="816" y="1440"/>
            <a:chExt cx="1440" cy="864"/>
          </a:xfrm>
        </p:grpSpPr>
        <p:sp>
          <p:nvSpPr>
            <p:cNvPr id="83989" name="Line 21"/>
            <p:cNvSpPr>
              <a:spLocks noChangeShapeType="1"/>
            </p:cNvSpPr>
            <p:nvPr/>
          </p:nvSpPr>
          <p:spPr bwMode="auto">
            <a:xfrm>
              <a:off x="1968" y="2016"/>
              <a:ext cx="288" cy="2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4018" name="AutoShape 50"/>
            <p:cNvSpPr>
              <a:spLocks noChangeArrowheads="1"/>
            </p:cNvSpPr>
            <p:nvPr/>
          </p:nvSpPr>
          <p:spPr bwMode="auto">
            <a:xfrm>
              <a:off x="816" y="1440"/>
              <a:ext cx="1344" cy="864"/>
            </a:xfrm>
            <a:prstGeom prst="hexagon">
              <a:avLst>
                <a:gd name="adj" fmla="val 38889"/>
                <a:gd name="vf" fmla="val 1154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50000"/>
                </a:lnSpc>
                <a:spcBef>
                  <a:spcPct val="50000"/>
                </a:spcBef>
              </a:pPr>
              <a:r>
                <a:rPr lang="fa-IR" sz="1800" b="1" i="0" u="none"/>
                <a:t>برخورداری از</a:t>
              </a:r>
            </a:p>
            <a:p>
              <a:pPr algn="ctr" rtl="1">
                <a:lnSpc>
                  <a:spcPct val="50000"/>
                </a:lnSpc>
                <a:spcBef>
                  <a:spcPct val="50000"/>
                </a:spcBef>
              </a:pPr>
              <a:r>
                <a:rPr lang="fa-IR" sz="1800" b="1" i="0" u="none"/>
                <a:t> قدرت خدمات پس از </a:t>
              </a:r>
            </a:p>
            <a:p>
              <a:pPr algn="ctr" rtl="1">
                <a:lnSpc>
                  <a:spcPct val="50000"/>
                </a:lnSpc>
                <a:spcBef>
                  <a:spcPct val="50000"/>
                </a:spcBef>
              </a:pPr>
              <a:r>
                <a:rPr lang="fa-IR" sz="1800" b="1" i="0" u="none"/>
                <a:t>فروش  با کیفیت</a:t>
              </a:r>
            </a:p>
            <a:p>
              <a:pPr algn="ctr" rtl="1">
                <a:lnSpc>
                  <a:spcPct val="50000"/>
                </a:lnSpc>
                <a:spcBef>
                  <a:spcPct val="50000"/>
                </a:spcBef>
              </a:pPr>
              <a:r>
                <a:rPr lang="fa-IR" sz="1800" b="1" i="0" u="none"/>
                <a:t>5</a:t>
              </a:r>
              <a:endParaRPr lang="en-US" i="0"/>
            </a:p>
          </p:txBody>
        </p:sp>
      </p:grpSp>
      <p:grpSp>
        <p:nvGrpSpPr>
          <p:cNvPr id="84023" name="Group 55"/>
          <p:cNvGrpSpPr>
            <a:grpSpLocks/>
          </p:cNvGrpSpPr>
          <p:nvPr/>
        </p:nvGrpSpPr>
        <p:grpSpPr bwMode="auto">
          <a:xfrm>
            <a:off x="1930400" y="4343400"/>
            <a:ext cx="3048000" cy="1371600"/>
            <a:chOff x="912" y="2736"/>
            <a:chExt cx="1440" cy="864"/>
          </a:xfrm>
        </p:grpSpPr>
        <p:sp>
          <p:nvSpPr>
            <p:cNvPr id="84012" name="Line 44"/>
            <p:cNvSpPr>
              <a:spLocks noChangeShapeType="1"/>
            </p:cNvSpPr>
            <p:nvPr/>
          </p:nvSpPr>
          <p:spPr bwMode="auto">
            <a:xfrm flipV="1">
              <a:off x="2064" y="2736"/>
              <a:ext cx="288" cy="1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4019" name="AutoShape 51"/>
            <p:cNvSpPr>
              <a:spLocks noChangeArrowheads="1"/>
            </p:cNvSpPr>
            <p:nvPr/>
          </p:nvSpPr>
          <p:spPr bwMode="auto">
            <a:xfrm>
              <a:off x="912" y="2784"/>
              <a:ext cx="1344" cy="816"/>
            </a:xfrm>
            <a:prstGeom prst="hexagon">
              <a:avLst>
                <a:gd name="adj" fmla="val 41176"/>
                <a:gd name="vf" fmla="val 11547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50000"/>
                </a:lnSpc>
                <a:spcBef>
                  <a:spcPct val="50000"/>
                </a:spcBef>
              </a:pPr>
              <a:r>
                <a:rPr lang="fa-IR" sz="1800" b="1" i="0" u="none"/>
                <a:t>قدرت در نوآوری </a:t>
              </a:r>
            </a:p>
            <a:p>
              <a:pPr algn="ctr" rtl="1">
                <a:lnSpc>
                  <a:spcPct val="50000"/>
                </a:lnSpc>
                <a:spcBef>
                  <a:spcPct val="50000"/>
                </a:spcBef>
              </a:pPr>
              <a:r>
                <a:rPr lang="fa-IR" sz="1800" b="1" i="0" u="none"/>
                <a:t>محصولات جدید و </a:t>
              </a:r>
            </a:p>
            <a:p>
              <a:pPr algn="ctr" rtl="1">
                <a:lnSpc>
                  <a:spcPct val="50000"/>
                </a:lnSpc>
                <a:spcBef>
                  <a:spcPct val="50000"/>
                </a:spcBef>
              </a:pPr>
              <a:r>
                <a:rPr lang="fa-IR" sz="1800" b="1" i="0" u="none"/>
                <a:t>مشتری پسند</a:t>
              </a:r>
            </a:p>
            <a:p>
              <a:pPr algn="ctr" rtl="1">
                <a:lnSpc>
                  <a:spcPct val="50000"/>
                </a:lnSpc>
                <a:spcBef>
                  <a:spcPct val="50000"/>
                </a:spcBef>
              </a:pPr>
              <a:r>
                <a:rPr lang="fa-IR" sz="1800" b="1" i="0" u="none"/>
                <a:t>4</a:t>
              </a:r>
              <a:endParaRPr lang="en-US" i="0"/>
            </a:p>
          </p:txBody>
        </p:sp>
      </p:grpSp>
      <p:sp>
        <p:nvSpPr>
          <p:cNvPr id="2" name="Date Placeholder 1"/>
          <p:cNvSpPr>
            <a:spLocks noGrp="1"/>
          </p:cNvSpPr>
          <p:nvPr>
            <p:ph type="dt" sz="half" idx="10"/>
          </p:nvPr>
        </p:nvSpPr>
        <p:spPr/>
        <p:txBody>
          <a:bodyPr/>
          <a:lstStyle/>
          <a:p>
            <a:pPr>
              <a:defRPr/>
            </a:pPr>
            <a:fld id="{E8F7CFF2-E9CD-4BA1-81DC-B5BE91A1CDA5}"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26</a:t>
            </a:fld>
            <a:endParaRPr lang="fa-IR"/>
          </a:p>
        </p:txBody>
      </p:sp>
    </p:spTree>
    <p:extLst>
      <p:ext uri="{BB962C8B-B14F-4D97-AF65-F5344CB8AC3E}">
        <p14:creationId xmlns:p14="http://schemas.microsoft.com/office/powerpoint/2010/main" val="1988517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84020"/>
                                        </p:tgtEl>
                                        <p:attrNameLst>
                                          <p:attrName>style.visibility</p:attrName>
                                        </p:attrNameLst>
                                      </p:cBhvr>
                                      <p:to>
                                        <p:strVal val="visible"/>
                                      </p:to>
                                    </p:set>
                                    <p:animEffect transition="in" filter="box(out)">
                                      <p:cBhvr>
                                        <p:cTn id="7" dur="500"/>
                                        <p:tgtEl>
                                          <p:spTgt spid="8402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4021"/>
                                        </p:tgtEl>
                                        <p:attrNameLst>
                                          <p:attrName>style.visibility</p:attrName>
                                        </p:attrNameLst>
                                      </p:cBhvr>
                                      <p:to>
                                        <p:strVal val="visible"/>
                                      </p:to>
                                    </p:set>
                                    <p:animEffect transition="in" filter="box(out)">
                                      <p:cBhvr>
                                        <p:cTn id="12" dur="500"/>
                                        <p:tgtEl>
                                          <p:spTgt spid="8402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4022"/>
                                        </p:tgtEl>
                                        <p:attrNameLst>
                                          <p:attrName>style.visibility</p:attrName>
                                        </p:attrNameLst>
                                      </p:cBhvr>
                                      <p:to>
                                        <p:strVal val="visible"/>
                                      </p:to>
                                    </p:set>
                                    <p:animEffect transition="in" filter="box(out)">
                                      <p:cBhvr>
                                        <p:cTn id="17" dur="500"/>
                                        <p:tgtEl>
                                          <p:spTgt spid="8402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84023"/>
                                        </p:tgtEl>
                                        <p:attrNameLst>
                                          <p:attrName>style.visibility</p:attrName>
                                        </p:attrNameLst>
                                      </p:cBhvr>
                                      <p:to>
                                        <p:strVal val="visible"/>
                                      </p:to>
                                    </p:set>
                                    <p:animEffect transition="in" filter="box(out)">
                                      <p:cBhvr>
                                        <p:cTn id="22" dur="500"/>
                                        <p:tgtEl>
                                          <p:spTgt spid="8402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84024"/>
                                        </p:tgtEl>
                                        <p:attrNameLst>
                                          <p:attrName>style.visibility</p:attrName>
                                        </p:attrNameLst>
                                      </p:cBhvr>
                                      <p:to>
                                        <p:strVal val="visible"/>
                                      </p:to>
                                    </p:set>
                                    <p:animEffect transition="in" filter="box(out)">
                                      <p:cBhvr>
                                        <p:cTn id="27" dur="500"/>
                                        <p:tgtEl>
                                          <p:spTgt spid="84024"/>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Canvas"/>
          <p:cNvSpPr>
            <a:spLocks noGrp="1" noChangeArrowheads="1"/>
          </p:cNvSpPr>
          <p:nvPr>
            <p:ph type="ctrTitle"/>
          </p:nvPr>
        </p:nvSpPr>
        <p:spPr>
          <a:xfrm>
            <a:off x="0" y="0"/>
            <a:ext cx="12192000" cy="914400"/>
          </a:xfrm>
          <a:blipFill dpi="0" rotWithShape="0">
            <a:blip r:embed="rId3"/>
            <a:srcRect/>
            <a:tile tx="0" ty="0" sx="100000" sy="100000" flip="none" algn="tl"/>
          </a:blipFill>
        </p:spPr>
        <p:txBody>
          <a:bodyPr>
            <a:normAutofit/>
          </a:bodyPr>
          <a:lstStyle/>
          <a:p>
            <a:r>
              <a:rPr lang="fa-IR" sz="2400" b="1" dirty="0"/>
              <a:t>مبحث</a:t>
            </a:r>
            <a:r>
              <a:rPr lang="fa-IR" sz="3600" b="1" dirty="0"/>
              <a:t> </a:t>
            </a:r>
            <a:r>
              <a:rPr lang="fa-IR" sz="2400" b="1" dirty="0"/>
              <a:t>استراتژی ( دنباله)</a:t>
            </a:r>
            <a:endParaRPr lang="en-US" sz="2400" b="1" dirty="0"/>
          </a:p>
        </p:txBody>
      </p:sp>
      <p:sp>
        <p:nvSpPr>
          <p:cNvPr id="86019" name="Rectangle 3" descr="Canvas"/>
          <p:cNvSpPr>
            <a:spLocks noGrp="1" noChangeArrowheads="1"/>
          </p:cNvSpPr>
          <p:nvPr>
            <p:ph type="subTitle" idx="1"/>
          </p:nvPr>
        </p:nvSpPr>
        <p:spPr>
          <a:xfrm>
            <a:off x="719403" y="914400"/>
            <a:ext cx="10959008" cy="5008728"/>
          </a:xfrm>
          <a:blipFill dpi="0" rotWithShape="0">
            <a:blip r:embed="rId3"/>
            <a:srcRect/>
            <a:tile tx="0" ty="0" sx="100000" sy="100000" flip="none" algn="tl"/>
          </a:blipFill>
        </p:spPr>
        <p:txBody>
          <a:bodyPr>
            <a:normAutofit fontScale="92500" lnSpcReduction="20000"/>
          </a:bodyPr>
          <a:lstStyle/>
          <a:p>
            <a:pPr algn="r"/>
            <a:r>
              <a:rPr lang="fa-IR" sz="2800" dirty="0"/>
              <a:t>بدانیم که برخورداربودن از استراتژی، باعث پایداری برتری دررقابت خواهد بود.</a:t>
            </a:r>
          </a:p>
          <a:p>
            <a:pPr algn="r"/>
            <a:r>
              <a:rPr lang="fa-IR" sz="2800" dirty="0"/>
              <a:t>                           </a:t>
            </a:r>
            <a:r>
              <a:rPr lang="fa-IR" sz="4400" u="sng" dirty="0"/>
              <a:t>رقابت یعنی</a:t>
            </a:r>
            <a:r>
              <a:rPr lang="fa-IR" sz="4400" dirty="0"/>
              <a:t> :</a:t>
            </a:r>
          </a:p>
          <a:p>
            <a:pPr algn="r"/>
            <a:r>
              <a:rPr lang="fa-IR" sz="2800" u="sng" dirty="0" smtClean="0"/>
              <a:t>  شرکتهای </a:t>
            </a:r>
            <a:r>
              <a:rPr lang="fa-IR" sz="2800" u="sng" dirty="0"/>
              <a:t>رقیب</a:t>
            </a:r>
            <a:r>
              <a:rPr lang="fa-IR" sz="2800" dirty="0"/>
              <a:t>                       </a:t>
            </a:r>
            <a:r>
              <a:rPr lang="fa-IR" sz="2800" dirty="0" smtClean="0"/>
              <a:t>                   </a:t>
            </a:r>
            <a:r>
              <a:rPr lang="fa-IR" sz="2800" u="sng" dirty="0"/>
              <a:t>شرکت شما</a:t>
            </a:r>
          </a:p>
          <a:p>
            <a:pPr algn="r"/>
            <a:r>
              <a:rPr lang="fa-IR" sz="2800" dirty="0" smtClean="0"/>
              <a:t>  - </a:t>
            </a:r>
            <a:r>
              <a:rPr lang="fa-IR" sz="2800" dirty="0"/>
              <a:t>درآمد شرکتهای رقیب            </a:t>
            </a:r>
            <a:r>
              <a:rPr lang="fa-IR" sz="2800" dirty="0" smtClean="0"/>
              <a:t>                  </a:t>
            </a:r>
            <a:r>
              <a:rPr lang="fa-IR" sz="2800" dirty="0"/>
              <a:t>- درآمدشرکت شما</a:t>
            </a:r>
          </a:p>
          <a:p>
            <a:pPr algn="r"/>
            <a:r>
              <a:rPr lang="fa-IR" sz="2800" dirty="0" smtClean="0"/>
              <a:t>   مخارج </a:t>
            </a:r>
            <a:r>
              <a:rPr lang="fa-IR" sz="2800" dirty="0"/>
              <a:t>(جمع هزینه ها)                 </a:t>
            </a:r>
            <a:r>
              <a:rPr lang="fa-IR" sz="2800" dirty="0" smtClean="0"/>
              <a:t>             </a:t>
            </a:r>
            <a:r>
              <a:rPr lang="fa-IR" sz="2800" dirty="0"/>
              <a:t>مخارج(جمع هزینه ها)</a:t>
            </a:r>
          </a:p>
          <a:p>
            <a:pPr algn="r"/>
            <a:r>
              <a:rPr lang="fa-IR" sz="2800" dirty="0" smtClean="0"/>
              <a:t>   _____________                              ______________</a:t>
            </a:r>
            <a:endParaRPr lang="fa-IR" sz="2800" dirty="0"/>
          </a:p>
          <a:p>
            <a:pPr algn="r"/>
            <a:r>
              <a:rPr lang="fa-IR" sz="2000" dirty="0" smtClean="0"/>
              <a:t>   برابراست </a:t>
            </a:r>
            <a:r>
              <a:rPr lang="fa-IR" sz="2000" dirty="0"/>
              <a:t>با </a:t>
            </a:r>
            <a:r>
              <a:rPr lang="fa-IR" sz="2000" dirty="0" smtClean="0"/>
              <a:t>= سود ناخالص</a:t>
            </a:r>
            <a:r>
              <a:rPr lang="fa-IR" sz="2000" dirty="0"/>
              <a:t> </a:t>
            </a:r>
            <a:r>
              <a:rPr lang="fa-IR" sz="2000" dirty="0" smtClean="0"/>
              <a:t>(++)                                       </a:t>
            </a:r>
            <a:r>
              <a:rPr lang="fa-IR" sz="2000" dirty="0"/>
              <a:t>برابراست با = سود خالص  (+++)</a:t>
            </a:r>
          </a:p>
          <a:p>
            <a:pPr algn="r"/>
            <a:endParaRPr lang="fa-IR" sz="2800" dirty="0"/>
          </a:p>
          <a:p>
            <a:pPr algn="r"/>
            <a:r>
              <a:rPr lang="fa-IR" sz="2800" dirty="0" smtClean="0"/>
              <a:t>           </a:t>
            </a:r>
            <a:endParaRPr lang="fa-IR" sz="2800" dirty="0"/>
          </a:p>
        </p:txBody>
      </p:sp>
      <p:sp>
        <p:nvSpPr>
          <p:cNvPr id="86020" name="Line 4"/>
          <p:cNvSpPr>
            <a:spLocks noChangeShapeType="1"/>
          </p:cNvSpPr>
          <p:nvPr/>
        </p:nvSpPr>
        <p:spPr bwMode="auto">
          <a:xfrm>
            <a:off x="6741995" y="3343701"/>
            <a:ext cx="1016000" cy="102699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6021" name="Line 5"/>
          <p:cNvSpPr>
            <a:spLocks noChangeShapeType="1"/>
          </p:cNvSpPr>
          <p:nvPr/>
        </p:nvSpPr>
        <p:spPr bwMode="auto">
          <a:xfrm flipH="1">
            <a:off x="6741995" y="4370695"/>
            <a:ext cx="1016000" cy="1061113"/>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2" name="Date Placeholder 1"/>
          <p:cNvSpPr>
            <a:spLocks noGrp="1"/>
          </p:cNvSpPr>
          <p:nvPr>
            <p:ph type="dt" sz="half" idx="10"/>
          </p:nvPr>
        </p:nvSpPr>
        <p:spPr/>
        <p:txBody>
          <a:bodyPr/>
          <a:lstStyle/>
          <a:p>
            <a:pPr>
              <a:defRPr/>
            </a:pPr>
            <a:fld id="{F5122CDD-CE5F-428B-90F9-1CC09D5033C2}"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27</a:t>
            </a:fld>
            <a:endParaRPr lang="fa-IR"/>
          </a:p>
        </p:txBody>
      </p:sp>
    </p:spTree>
    <p:extLst>
      <p:ext uri="{BB962C8B-B14F-4D97-AF65-F5344CB8AC3E}">
        <p14:creationId xmlns:p14="http://schemas.microsoft.com/office/powerpoint/2010/main" val="275699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descr="Canvas"/>
          <p:cNvSpPr>
            <a:spLocks noGrp="1" noChangeArrowheads="1"/>
          </p:cNvSpPr>
          <p:nvPr>
            <p:ph type="ctrTitle"/>
          </p:nvPr>
        </p:nvSpPr>
        <p:spPr>
          <a:xfrm>
            <a:off x="0" y="0"/>
            <a:ext cx="12192000" cy="928048"/>
          </a:xfrm>
          <a:blipFill dpi="0" rotWithShape="0">
            <a:blip r:embed="rId3"/>
            <a:srcRect/>
            <a:tile tx="0" ty="0" sx="100000" sy="100000" flip="none" algn="tl"/>
          </a:blipFill>
        </p:spPr>
        <p:txBody>
          <a:bodyPr>
            <a:normAutofit/>
          </a:bodyPr>
          <a:lstStyle/>
          <a:p>
            <a:r>
              <a:rPr lang="fa-IR" sz="2400" b="1" dirty="0"/>
              <a:t>مبحث</a:t>
            </a:r>
            <a:r>
              <a:rPr lang="fa-IR" sz="3600" b="1" dirty="0"/>
              <a:t> </a:t>
            </a:r>
            <a:r>
              <a:rPr lang="fa-IR" sz="2400" b="1" dirty="0"/>
              <a:t>استراتژی ( دنباله)</a:t>
            </a:r>
            <a:endParaRPr lang="en-US" sz="2400" b="1" dirty="0"/>
          </a:p>
        </p:txBody>
      </p:sp>
      <p:sp>
        <p:nvSpPr>
          <p:cNvPr id="128003" name="Rectangle 3" descr="Canvas"/>
          <p:cNvSpPr>
            <a:spLocks noGrp="1" noChangeArrowheads="1"/>
          </p:cNvSpPr>
          <p:nvPr>
            <p:ph type="subTitle" idx="1"/>
          </p:nvPr>
        </p:nvSpPr>
        <p:spPr>
          <a:xfrm>
            <a:off x="561909" y="877466"/>
            <a:ext cx="11025040" cy="5066134"/>
          </a:xfrm>
          <a:blipFill dpi="0" rotWithShape="0">
            <a:blip r:embed="rId3"/>
            <a:srcRect/>
            <a:tile tx="0" ty="0" sx="100000" sy="100000" flip="none" algn="tl"/>
          </a:blipFill>
        </p:spPr>
        <p:txBody>
          <a:bodyPr/>
          <a:lstStyle/>
          <a:p>
            <a:pPr algn="r"/>
            <a:endParaRPr lang="fa-IR" sz="2800"/>
          </a:p>
          <a:p>
            <a:pPr algn="r"/>
            <a:r>
              <a:rPr lang="fa-IR" sz="2800"/>
              <a:t>   </a:t>
            </a:r>
            <a:endParaRPr lang="en-US" sz="2800"/>
          </a:p>
        </p:txBody>
      </p:sp>
      <p:pic>
        <p:nvPicPr>
          <p:cNvPr id="128006" name="Picture 6" descr="CRTN0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725" y="996286"/>
            <a:ext cx="4822209" cy="4452900"/>
          </a:xfrm>
          <a:prstGeom prst="rect">
            <a:avLst/>
          </a:prstGeom>
          <a:noFill/>
          <a:extLst>
            <a:ext uri="{909E8E84-426E-40DD-AFC4-6F175D3DCCD1}">
              <a14:hiddenFill xmlns:a14="http://schemas.microsoft.com/office/drawing/2010/main">
                <a:solidFill>
                  <a:srgbClr val="FFFFFF"/>
                </a:solidFill>
              </a14:hiddenFill>
            </a:ext>
          </a:extLst>
        </p:spPr>
      </p:pic>
      <p:sp>
        <p:nvSpPr>
          <p:cNvPr id="128007" name="Text Box 7" descr="Canvas"/>
          <p:cNvSpPr txBox="1">
            <a:spLocks noChangeArrowheads="1"/>
          </p:cNvSpPr>
          <p:nvPr/>
        </p:nvSpPr>
        <p:spPr bwMode="auto">
          <a:xfrm>
            <a:off x="7228053" y="3048000"/>
            <a:ext cx="3657600" cy="9144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5400" i="0" u="none"/>
              <a:t>موفقیت  !!</a:t>
            </a:r>
            <a:endParaRPr lang="en-US" sz="5400" i="0" u="none"/>
          </a:p>
        </p:txBody>
      </p:sp>
      <p:sp>
        <p:nvSpPr>
          <p:cNvPr id="2" name="Date Placeholder 1"/>
          <p:cNvSpPr>
            <a:spLocks noGrp="1"/>
          </p:cNvSpPr>
          <p:nvPr>
            <p:ph type="dt" sz="half" idx="10"/>
          </p:nvPr>
        </p:nvSpPr>
        <p:spPr/>
        <p:txBody>
          <a:bodyPr/>
          <a:lstStyle/>
          <a:p>
            <a:pPr>
              <a:defRPr/>
            </a:pPr>
            <a:fld id="{E38EA398-5F8E-4FF0-97B1-8C490AA80512}"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28</a:t>
            </a:fld>
            <a:endParaRPr lang="fa-IR"/>
          </a:p>
        </p:txBody>
      </p:sp>
    </p:spTree>
    <p:extLst>
      <p:ext uri="{BB962C8B-B14F-4D97-AF65-F5344CB8AC3E}">
        <p14:creationId xmlns:p14="http://schemas.microsoft.com/office/powerpoint/2010/main" val="48767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descr="Canvas"/>
          <p:cNvSpPr>
            <a:spLocks noGrp="1" noChangeArrowheads="1"/>
          </p:cNvSpPr>
          <p:nvPr>
            <p:ph type="ctrTitle"/>
          </p:nvPr>
        </p:nvSpPr>
        <p:spPr>
          <a:xfrm>
            <a:off x="0" y="-1"/>
            <a:ext cx="12192000" cy="1678675"/>
          </a:xfrm>
          <a:blipFill dpi="0" rotWithShape="0">
            <a:blip r:embed="rId3"/>
            <a:srcRect/>
            <a:tile tx="0" ty="0" sx="100000" sy="100000" flip="none" algn="tl"/>
          </a:blipFill>
        </p:spPr>
        <p:txBody>
          <a:bodyPr/>
          <a:lstStyle/>
          <a:p>
            <a:r>
              <a:rPr lang="fa-IR" sz="3600" b="1"/>
              <a:t>چرخه عمرمحصول</a:t>
            </a:r>
            <a:endParaRPr lang="en-US" sz="3600" b="1"/>
          </a:p>
        </p:txBody>
      </p:sp>
      <p:sp>
        <p:nvSpPr>
          <p:cNvPr id="88069" name="Line 5"/>
          <p:cNvSpPr>
            <a:spLocks noChangeShapeType="1"/>
          </p:cNvSpPr>
          <p:nvPr/>
        </p:nvSpPr>
        <p:spPr bwMode="auto">
          <a:xfrm>
            <a:off x="2743200" y="5029200"/>
            <a:ext cx="8534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4" name="Freeform 30"/>
          <p:cNvSpPr>
            <a:spLocks/>
          </p:cNvSpPr>
          <p:nvPr/>
        </p:nvSpPr>
        <p:spPr bwMode="auto">
          <a:xfrm>
            <a:off x="2743201" y="2765425"/>
            <a:ext cx="8149167" cy="2206625"/>
          </a:xfrm>
          <a:custGeom>
            <a:avLst/>
            <a:gdLst>
              <a:gd name="T0" fmla="*/ 0 w 3850"/>
              <a:gd name="T1" fmla="*/ 1390 h 1390"/>
              <a:gd name="T2" fmla="*/ 216 w 3850"/>
              <a:gd name="T3" fmla="*/ 1318 h 1390"/>
              <a:gd name="T4" fmla="*/ 324 w 3850"/>
              <a:gd name="T5" fmla="*/ 1258 h 1390"/>
              <a:gd name="T6" fmla="*/ 360 w 3850"/>
              <a:gd name="T7" fmla="*/ 1222 h 1390"/>
              <a:gd name="T8" fmla="*/ 396 w 3850"/>
              <a:gd name="T9" fmla="*/ 1210 h 1390"/>
              <a:gd name="T10" fmla="*/ 420 w 3850"/>
              <a:gd name="T11" fmla="*/ 1174 h 1390"/>
              <a:gd name="T12" fmla="*/ 456 w 3850"/>
              <a:gd name="T13" fmla="*/ 1162 h 1390"/>
              <a:gd name="T14" fmla="*/ 528 w 3850"/>
              <a:gd name="T15" fmla="*/ 1114 h 1390"/>
              <a:gd name="T16" fmla="*/ 708 w 3850"/>
              <a:gd name="T17" fmla="*/ 1006 h 1390"/>
              <a:gd name="T18" fmla="*/ 720 w 3850"/>
              <a:gd name="T19" fmla="*/ 970 h 1390"/>
              <a:gd name="T20" fmla="*/ 792 w 3850"/>
              <a:gd name="T21" fmla="*/ 922 h 1390"/>
              <a:gd name="T22" fmla="*/ 816 w 3850"/>
              <a:gd name="T23" fmla="*/ 886 h 1390"/>
              <a:gd name="T24" fmla="*/ 852 w 3850"/>
              <a:gd name="T25" fmla="*/ 874 h 1390"/>
              <a:gd name="T26" fmla="*/ 912 w 3850"/>
              <a:gd name="T27" fmla="*/ 814 h 1390"/>
              <a:gd name="T28" fmla="*/ 1044 w 3850"/>
              <a:gd name="T29" fmla="*/ 658 h 1390"/>
              <a:gd name="T30" fmla="*/ 1128 w 3850"/>
              <a:gd name="T31" fmla="*/ 574 h 1390"/>
              <a:gd name="T32" fmla="*/ 1152 w 3850"/>
              <a:gd name="T33" fmla="*/ 538 h 1390"/>
              <a:gd name="T34" fmla="*/ 1188 w 3850"/>
              <a:gd name="T35" fmla="*/ 514 h 1390"/>
              <a:gd name="T36" fmla="*/ 1248 w 3850"/>
              <a:gd name="T37" fmla="*/ 454 h 1390"/>
              <a:gd name="T38" fmla="*/ 1380 w 3850"/>
              <a:gd name="T39" fmla="*/ 358 h 1390"/>
              <a:gd name="T40" fmla="*/ 1404 w 3850"/>
              <a:gd name="T41" fmla="*/ 322 h 1390"/>
              <a:gd name="T42" fmla="*/ 1476 w 3850"/>
              <a:gd name="T43" fmla="*/ 298 h 1390"/>
              <a:gd name="T44" fmla="*/ 1512 w 3850"/>
              <a:gd name="T45" fmla="*/ 274 h 1390"/>
              <a:gd name="T46" fmla="*/ 1608 w 3850"/>
              <a:gd name="T47" fmla="*/ 202 h 1390"/>
              <a:gd name="T48" fmla="*/ 1680 w 3850"/>
              <a:gd name="T49" fmla="*/ 154 h 1390"/>
              <a:gd name="T50" fmla="*/ 1704 w 3850"/>
              <a:gd name="T51" fmla="*/ 118 h 1390"/>
              <a:gd name="T52" fmla="*/ 1752 w 3850"/>
              <a:gd name="T53" fmla="*/ 106 h 1390"/>
              <a:gd name="T54" fmla="*/ 1944 w 3850"/>
              <a:gd name="T55" fmla="*/ 58 h 1390"/>
              <a:gd name="T56" fmla="*/ 2172 w 3850"/>
              <a:gd name="T57" fmla="*/ 22 h 1390"/>
              <a:gd name="T58" fmla="*/ 2784 w 3850"/>
              <a:gd name="T59" fmla="*/ 106 h 1390"/>
              <a:gd name="T60" fmla="*/ 2808 w 3850"/>
              <a:gd name="T61" fmla="*/ 142 h 1390"/>
              <a:gd name="T62" fmla="*/ 2844 w 3850"/>
              <a:gd name="T63" fmla="*/ 166 h 1390"/>
              <a:gd name="T64" fmla="*/ 2904 w 3850"/>
              <a:gd name="T65" fmla="*/ 226 h 1390"/>
              <a:gd name="T66" fmla="*/ 3000 w 3850"/>
              <a:gd name="T67" fmla="*/ 322 h 1390"/>
              <a:gd name="T68" fmla="*/ 3072 w 3850"/>
              <a:gd name="T69" fmla="*/ 370 h 1390"/>
              <a:gd name="T70" fmla="*/ 3108 w 3850"/>
              <a:gd name="T71" fmla="*/ 394 h 1390"/>
              <a:gd name="T72" fmla="*/ 3204 w 3850"/>
              <a:gd name="T73" fmla="*/ 466 h 1390"/>
              <a:gd name="T74" fmla="*/ 3276 w 3850"/>
              <a:gd name="T75" fmla="*/ 538 h 1390"/>
              <a:gd name="T76" fmla="*/ 3360 w 3850"/>
              <a:gd name="T77" fmla="*/ 622 h 1390"/>
              <a:gd name="T78" fmla="*/ 3444 w 3850"/>
              <a:gd name="T79" fmla="*/ 730 h 1390"/>
              <a:gd name="T80" fmla="*/ 3516 w 3850"/>
              <a:gd name="T81" fmla="*/ 826 h 1390"/>
              <a:gd name="T82" fmla="*/ 3564 w 3850"/>
              <a:gd name="T83" fmla="*/ 886 h 1390"/>
              <a:gd name="T84" fmla="*/ 3624 w 3850"/>
              <a:gd name="T85" fmla="*/ 946 h 1390"/>
              <a:gd name="T86" fmla="*/ 3636 w 3850"/>
              <a:gd name="T87" fmla="*/ 982 h 1390"/>
              <a:gd name="T88" fmla="*/ 3672 w 3850"/>
              <a:gd name="T89" fmla="*/ 994 h 1390"/>
              <a:gd name="T90" fmla="*/ 3720 w 3850"/>
              <a:gd name="T91" fmla="*/ 1054 h 1390"/>
              <a:gd name="T92" fmla="*/ 3768 w 3850"/>
              <a:gd name="T93" fmla="*/ 1114 h 1390"/>
              <a:gd name="T94" fmla="*/ 3792 w 3850"/>
              <a:gd name="T95" fmla="*/ 1150 h 1390"/>
              <a:gd name="T96" fmla="*/ 3840 w 3850"/>
              <a:gd name="T97" fmla="*/ 1198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50" h="1390">
                <a:moveTo>
                  <a:pt x="0" y="1390"/>
                </a:moveTo>
                <a:cubicBezTo>
                  <a:pt x="78" y="1377"/>
                  <a:pt x="148" y="1356"/>
                  <a:pt x="216" y="1318"/>
                </a:cubicBezTo>
                <a:cubicBezTo>
                  <a:pt x="340" y="1249"/>
                  <a:pt x="243" y="1285"/>
                  <a:pt x="324" y="1258"/>
                </a:cubicBezTo>
                <a:cubicBezTo>
                  <a:pt x="336" y="1246"/>
                  <a:pt x="346" y="1231"/>
                  <a:pt x="360" y="1222"/>
                </a:cubicBezTo>
                <a:cubicBezTo>
                  <a:pt x="371" y="1215"/>
                  <a:pt x="386" y="1218"/>
                  <a:pt x="396" y="1210"/>
                </a:cubicBezTo>
                <a:cubicBezTo>
                  <a:pt x="407" y="1201"/>
                  <a:pt x="409" y="1183"/>
                  <a:pt x="420" y="1174"/>
                </a:cubicBezTo>
                <a:cubicBezTo>
                  <a:pt x="430" y="1166"/>
                  <a:pt x="445" y="1168"/>
                  <a:pt x="456" y="1162"/>
                </a:cubicBezTo>
                <a:cubicBezTo>
                  <a:pt x="481" y="1148"/>
                  <a:pt x="504" y="1130"/>
                  <a:pt x="528" y="1114"/>
                </a:cubicBezTo>
                <a:cubicBezTo>
                  <a:pt x="586" y="1075"/>
                  <a:pt x="641" y="1028"/>
                  <a:pt x="708" y="1006"/>
                </a:cubicBezTo>
                <a:cubicBezTo>
                  <a:pt x="712" y="994"/>
                  <a:pt x="711" y="979"/>
                  <a:pt x="720" y="970"/>
                </a:cubicBezTo>
                <a:cubicBezTo>
                  <a:pt x="740" y="950"/>
                  <a:pt x="792" y="922"/>
                  <a:pt x="792" y="922"/>
                </a:cubicBezTo>
                <a:cubicBezTo>
                  <a:pt x="800" y="910"/>
                  <a:pt x="805" y="895"/>
                  <a:pt x="816" y="886"/>
                </a:cubicBezTo>
                <a:cubicBezTo>
                  <a:pt x="826" y="878"/>
                  <a:pt x="843" y="883"/>
                  <a:pt x="852" y="874"/>
                </a:cubicBezTo>
                <a:cubicBezTo>
                  <a:pt x="926" y="800"/>
                  <a:pt x="828" y="842"/>
                  <a:pt x="912" y="814"/>
                </a:cubicBezTo>
                <a:cubicBezTo>
                  <a:pt x="932" y="755"/>
                  <a:pt x="985" y="678"/>
                  <a:pt x="1044" y="658"/>
                </a:cubicBezTo>
                <a:cubicBezTo>
                  <a:pt x="1099" y="575"/>
                  <a:pt x="1065" y="595"/>
                  <a:pt x="1128" y="574"/>
                </a:cubicBezTo>
                <a:cubicBezTo>
                  <a:pt x="1136" y="562"/>
                  <a:pt x="1142" y="548"/>
                  <a:pt x="1152" y="538"/>
                </a:cubicBezTo>
                <a:cubicBezTo>
                  <a:pt x="1162" y="528"/>
                  <a:pt x="1179" y="525"/>
                  <a:pt x="1188" y="514"/>
                </a:cubicBezTo>
                <a:cubicBezTo>
                  <a:pt x="1245" y="446"/>
                  <a:pt x="1176" y="478"/>
                  <a:pt x="1248" y="454"/>
                </a:cubicBezTo>
                <a:cubicBezTo>
                  <a:pt x="1282" y="404"/>
                  <a:pt x="1324" y="377"/>
                  <a:pt x="1380" y="358"/>
                </a:cubicBezTo>
                <a:cubicBezTo>
                  <a:pt x="1388" y="346"/>
                  <a:pt x="1392" y="330"/>
                  <a:pt x="1404" y="322"/>
                </a:cubicBezTo>
                <a:cubicBezTo>
                  <a:pt x="1425" y="309"/>
                  <a:pt x="1455" y="312"/>
                  <a:pt x="1476" y="298"/>
                </a:cubicBezTo>
                <a:cubicBezTo>
                  <a:pt x="1488" y="290"/>
                  <a:pt x="1500" y="282"/>
                  <a:pt x="1512" y="274"/>
                </a:cubicBezTo>
                <a:cubicBezTo>
                  <a:pt x="1551" y="215"/>
                  <a:pt x="1558" y="243"/>
                  <a:pt x="1608" y="202"/>
                </a:cubicBezTo>
                <a:cubicBezTo>
                  <a:pt x="1668" y="152"/>
                  <a:pt x="1617" y="175"/>
                  <a:pt x="1680" y="154"/>
                </a:cubicBezTo>
                <a:cubicBezTo>
                  <a:pt x="1688" y="142"/>
                  <a:pt x="1692" y="126"/>
                  <a:pt x="1704" y="118"/>
                </a:cubicBezTo>
                <a:cubicBezTo>
                  <a:pt x="1718" y="109"/>
                  <a:pt x="1736" y="111"/>
                  <a:pt x="1752" y="106"/>
                </a:cubicBezTo>
                <a:cubicBezTo>
                  <a:pt x="1827" y="84"/>
                  <a:pt x="1867" y="69"/>
                  <a:pt x="1944" y="58"/>
                </a:cubicBezTo>
                <a:cubicBezTo>
                  <a:pt x="2017" y="34"/>
                  <a:pt x="2096" y="33"/>
                  <a:pt x="2172" y="22"/>
                </a:cubicBezTo>
                <a:cubicBezTo>
                  <a:pt x="2326" y="27"/>
                  <a:pt x="2624" y="0"/>
                  <a:pt x="2784" y="106"/>
                </a:cubicBezTo>
                <a:cubicBezTo>
                  <a:pt x="2792" y="118"/>
                  <a:pt x="2798" y="132"/>
                  <a:pt x="2808" y="142"/>
                </a:cubicBezTo>
                <a:cubicBezTo>
                  <a:pt x="2818" y="152"/>
                  <a:pt x="2835" y="155"/>
                  <a:pt x="2844" y="166"/>
                </a:cubicBezTo>
                <a:cubicBezTo>
                  <a:pt x="2901" y="234"/>
                  <a:pt x="2832" y="202"/>
                  <a:pt x="2904" y="226"/>
                </a:cubicBezTo>
                <a:cubicBezTo>
                  <a:pt x="2929" y="263"/>
                  <a:pt x="2964" y="294"/>
                  <a:pt x="3000" y="322"/>
                </a:cubicBezTo>
                <a:cubicBezTo>
                  <a:pt x="3023" y="340"/>
                  <a:pt x="3048" y="354"/>
                  <a:pt x="3072" y="370"/>
                </a:cubicBezTo>
                <a:cubicBezTo>
                  <a:pt x="3084" y="378"/>
                  <a:pt x="3108" y="394"/>
                  <a:pt x="3108" y="394"/>
                </a:cubicBezTo>
                <a:cubicBezTo>
                  <a:pt x="3148" y="454"/>
                  <a:pt x="3156" y="423"/>
                  <a:pt x="3204" y="466"/>
                </a:cubicBezTo>
                <a:cubicBezTo>
                  <a:pt x="3229" y="489"/>
                  <a:pt x="3257" y="510"/>
                  <a:pt x="3276" y="538"/>
                </a:cubicBezTo>
                <a:cubicBezTo>
                  <a:pt x="3331" y="621"/>
                  <a:pt x="3297" y="601"/>
                  <a:pt x="3360" y="622"/>
                </a:cubicBezTo>
                <a:cubicBezTo>
                  <a:pt x="3417" y="708"/>
                  <a:pt x="3388" y="674"/>
                  <a:pt x="3444" y="730"/>
                </a:cubicBezTo>
                <a:cubicBezTo>
                  <a:pt x="3460" y="778"/>
                  <a:pt x="3474" y="798"/>
                  <a:pt x="3516" y="826"/>
                </a:cubicBezTo>
                <a:cubicBezTo>
                  <a:pt x="3539" y="896"/>
                  <a:pt x="3510" y="832"/>
                  <a:pt x="3564" y="886"/>
                </a:cubicBezTo>
                <a:cubicBezTo>
                  <a:pt x="3644" y="966"/>
                  <a:pt x="3528" y="882"/>
                  <a:pt x="3624" y="946"/>
                </a:cubicBezTo>
                <a:cubicBezTo>
                  <a:pt x="3628" y="958"/>
                  <a:pt x="3627" y="973"/>
                  <a:pt x="3636" y="982"/>
                </a:cubicBezTo>
                <a:cubicBezTo>
                  <a:pt x="3645" y="991"/>
                  <a:pt x="3664" y="984"/>
                  <a:pt x="3672" y="994"/>
                </a:cubicBezTo>
                <a:cubicBezTo>
                  <a:pt x="3732" y="1069"/>
                  <a:pt x="3634" y="1025"/>
                  <a:pt x="3720" y="1054"/>
                </a:cubicBezTo>
                <a:cubicBezTo>
                  <a:pt x="3743" y="1124"/>
                  <a:pt x="3714" y="1060"/>
                  <a:pt x="3768" y="1114"/>
                </a:cubicBezTo>
                <a:cubicBezTo>
                  <a:pt x="3778" y="1124"/>
                  <a:pt x="3782" y="1140"/>
                  <a:pt x="3792" y="1150"/>
                </a:cubicBezTo>
                <a:cubicBezTo>
                  <a:pt x="3850" y="1208"/>
                  <a:pt x="3813" y="1143"/>
                  <a:pt x="3840" y="1198"/>
                </a:cubicBezTo>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5" name="Line 31"/>
          <p:cNvSpPr>
            <a:spLocks noChangeShapeType="1"/>
          </p:cNvSpPr>
          <p:nvPr/>
        </p:nvSpPr>
        <p:spPr bwMode="auto">
          <a:xfrm>
            <a:off x="6096000" y="3124200"/>
            <a:ext cx="0" cy="1828800"/>
          </a:xfrm>
          <a:prstGeom prst="line">
            <a:avLst/>
          </a:prstGeom>
          <a:noFill/>
          <a:ln w="476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6" name="Line 32"/>
          <p:cNvSpPr>
            <a:spLocks noChangeShapeType="1"/>
          </p:cNvSpPr>
          <p:nvPr/>
        </p:nvSpPr>
        <p:spPr bwMode="auto">
          <a:xfrm>
            <a:off x="4470400" y="4191000"/>
            <a:ext cx="0" cy="838200"/>
          </a:xfrm>
          <a:prstGeom prst="line">
            <a:avLst/>
          </a:prstGeom>
          <a:noFill/>
          <a:ln w="412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7" name="Line 33"/>
          <p:cNvSpPr>
            <a:spLocks noChangeShapeType="1"/>
          </p:cNvSpPr>
          <p:nvPr/>
        </p:nvSpPr>
        <p:spPr bwMode="auto">
          <a:xfrm>
            <a:off x="7416800" y="2819400"/>
            <a:ext cx="0" cy="2209800"/>
          </a:xfrm>
          <a:prstGeom prst="line">
            <a:avLst/>
          </a:prstGeom>
          <a:noFill/>
          <a:ln w="412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8" name="Line 34"/>
          <p:cNvSpPr>
            <a:spLocks noChangeShapeType="1"/>
          </p:cNvSpPr>
          <p:nvPr/>
        </p:nvSpPr>
        <p:spPr bwMode="auto">
          <a:xfrm>
            <a:off x="8940800" y="3200400"/>
            <a:ext cx="0" cy="1752600"/>
          </a:xfrm>
          <a:prstGeom prst="line">
            <a:avLst/>
          </a:prstGeom>
          <a:noFill/>
          <a:ln w="412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099" name="Text Box 35" descr="Canvas"/>
          <p:cNvSpPr txBox="1">
            <a:spLocks noChangeArrowheads="1"/>
          </p:cNvSpPr>
          <p:nvPr/>
        </p:nvSpPr>
        <p:spPr bwMode="auto">
          <a:xfrm rot="-5394542">
            <a:off x="1866900" y="3168134"/>
            <a:ext cx="838200" cy="369332"/>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b="1" i="0" u="none"/>
              <a:t>تقاضا</a:t>
            </a:r>
            <a:endParaRPr lang="en-US" b="1" i="0" u="none"/>
          </a:p>
        </p:txBody>
      </p:sp>
      <p:sp>
        <p:nvSpPr>
          <p:cNvPr id="88100" name="Text Box 36" descr="Canvas"/>
          <p:cNvSpPr txBox="1">
            <a:spLocks noChangeArrowheads="1"/>
          </p:cNvSpPr>
          <p:nvPr/>
        </p:nvSpPr>
        <p:spPr bwMode="auto">
          <a:xfrm>
            <a:off x="8940800" y="5105400"/>
            <a:ext cx="1727200" cy="369332"/>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b="1" i="0" u="none"/>
              <a:t>زمان</a:t>
            </a:r>
            <a:endParaRPr lang="en-US" b="1" i="0" u="none"/>
          </a:p>
        </p:txBody>
      </p:sp>
      <p:sp>
        <p:nvSpPr>
          <p:cNvPr id="88101" name="Text Box 37" descr="Canvas"/>
          <p:cNvSpPr txBox="1">
            <a:spLocks noChangeArrowheads="1"/>
          </p:cNvSpPr>
          <p:nvPr/>
        </p:nvSpPr>
        <p:spPr bwMode="auto">
          <a:xfrm>
            <a:off x="3029803" y="5703627"/>
            <a:ext cx="6502400" cy="70167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2000" b="1" i="0" u="none" dirty="0"/>
              <a:t>(حرکت چرخه نطفه به شکل دهی ظاهری موجود زنده در تولید؛ شروع مقدمات تولید کالا)</a:t>
            </a:r>
            <a:endParaRPr lang="en-US" sz="2000" b="1" i="0" u="none" dirty="0"/>
          </a:p>
        </p:txBody>
      </p:sp>
      <p:sp>
        <p:nvSpPr>
          <p:cNvPr id="88102" name="Line 38"/>
          <p:cNvSpPr>
            <a:spLocks noChangeShapeType="1"/>
          </p:cNvSpPr>
          <p:nvPr/>
        </p:nvSpPr>
        <p:spPr bwMode="auto">
          <a:xfrm>
            <a:off x="3657600" y="50292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103" name="Text Box 39" descr="Canvas"/>
          <p:cNvSpPr txBox="1">
            <a:spLocks noChangeArrowheads="1"/>
          </p:cNvSpPr>
          <p:nvPr/>
        </p:nvSpPr>
        <p:spPr bwMode="auto">
          <a:xfrm>
            <a:off x="2540000" y="3962400"/>
            <a:ext cx="2133600" cy="369332"/>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بسته شدن نطفه</a:t>
            </a:r>
            <a:r>
              <a:rPr lang="fa-IR" i="0" u="none"/>
              <a:t> </a:t>
            </a:r>
            <a:endParaRPr lang="en-US" i="0" u="none"/>
          </a:p>
        </p:txBody>
      </p:sp>
      <p:sp>
        <p:nvSpPr>
          <p:cNvPr id="88104" name="Line 40"/>
          <p:cNvSpPr>
            <a:spLocks noChangeShapeType="1"/>
          </p:cNvSpPr>
          <p:nvPr/>
        </p:nvSpPr>
        <p:spPr bwMode="auto">
          <a:xfrm flipV="1">
            <a:off x="2743200" y="2286000"/>
            <a:ext cx="0" cy="2743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105" name="Line 41"/>
          <p:cNvSpPr>
            <a:spLocks noChangeShapeType="1"/>
          </p:cNvSpPr>
          <p:nvPr/>
        </p:nvSpPr>
        <p:spPr bwMode="auto">
          <a:xfrm flipV="1">
            <a:off x="4064000" y="4038600"/>
            <a:ext cx="609600" cy="38100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106" name="Text Box 42" descr="Canvas"/>
          <p:cNvSpPr txBox="1">
            <a:spLocks noChangeArrowheads="1"/>
          </p:cNvSpPr>
          <p:nvPr/>
        </p:nvSpPr>
        <p:spPr bwMode="auto">
          <a:xfrm>
            <a:off x="4572000" y="4572001"/>
            <a:ext cx="1422400" cy="36671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دوره رشد</a:t>
            </a:r>
            <a:endParaRPr lang="en-US" sz="1800" b="1" i="0" u="none"/>
          </a:p>
        </p:txBody>
      </p:sp>
      <p:sp>
        <p:nvSpPr>
          <p:cNvPr id="88107" name="Text Box 43" descr="Canvas"/>
          <p:cNvSpPr txBox="1">
            <a:spLocks noChangeArrowheads="1"/>
          </p:cNvSpPr>
          <p:nvPr/>
        </p:nvSpPr>
        <p:spPr bwMode="auto">
          <a:xfrm>
            <a:off x="6096000" y="3429001"/>
            <a:ext cx="1625600" cy="779463"/>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sz="1800" b="1" i="0" u="none"/>
              <a:t>دوره شتاب</a:t>
            </a:r>
          </a:p>
          <a:p>
            <a:pPr>
              <a:spcBef>
                <a:spcPct val="50000"/>
              </a:spcBef>
            </a:pPr>
            <a:r>
              <a:rPr lang="fa-IR" sz="1800" b="1" i="0" u="none"/>
              <a:t>(کامل شدن)</a:t>
            </a:r>
            <a:endParaRPr lang="en-US" sz="1800" b="1" i="0" u="none"/>
          </a:p>
        </p:txBody>
      </p:sp>
      <p:sp>
        <p:nvSpPr>
          <p:cNvPr id="88108" name="Line 44"/>
          <p:cNvSpPr>
            <a:spLocks noChangeShapeType="1"/>
          </p:cNvSpPr>
          <p:nvPr/>
        </p:nvSpPr>
        <p:spPr bwMode="auto">
          <a:xfrm>
            <a:off x="7416800" y="3657600"/>
            <a:ext cx="0" cy="609600"/>
          </a:xfrm>
          <a:prstGeom prst="line">
            <a:avLst/>
          </a:prstGeom>
          <a:noFill/>
          <a:ln w="349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88109" name="Text Box 45" descr="Canvas"/>
          <p:cNvSpPr txBox="1">
            <a:spLocks noChangeArrowheads="1"/>
          </p:cNvSpPr>
          <p:nvPr/>
        </p:nvSpPr>
        <p:spPr bwMode="auto">
          <a:xfrm>
            <a:off x="7620000" y="2895600"/>
            <a:ext cx="914400" cy="64135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دوره بلوغ</a:t>
            </a:r>
            <a:endParaRPr lang="en-US" sz="1800" b="1" i="0" u="none"/>
          </a:p>
        </p:txBody>
      </p:sp>
      <p:sp>
        <p:nvSpPr>
          <p:cNvPr id="88110" name="Text Box 46" descr="Canvas"/>
          <p:cNvSpPr txBox="1">
            <a:spLocks noChangeArrowheads="1"/>
          </p:cNvSpPr>
          <p:nvPr/>
        </p:nvSpPr>
        <p:spPr bwMode="auto">
          <a:xfrm>
            <a:off x="9144000" y="4038600"/>
            <a:ext cx="1016000" cy="369332"/>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دوره نزول</a:t>
            </a:r>
            <a:endParaRPr lang="en-US" sz="1800" b="1" i="0" u="none"/>
          </a:p>
        </p:txBody>
      </p:sp>
      <p:sp>
        <p:nvSpPr>
          <p:cNvPr id="2" name="Date Placeholder 1"/>
          <p:cNvSpPr>
            <a:spLocks noGrp="1"/>
          </p:cNvSpPr>
          <p:nvPr>
            <p:ph type="dt" sz="half" idx="10"/>
          </p:nvPr>
        </p:nvSpPr>
        <p:spPr/>
        <p:txBody>
          <a:bodyPr/>
          <a:lstStyle/>
          <a:p>
            <a:pPr>
              <a:defRPr/>
            </a:pPr>
            <a:fld id="{23918B9A-9FFC-4252-9324-9065E161BC59}"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29</a:t>
            </a:fld>
            <a:endParaRPr lang="fa-IR"/>
          </a:p>
        </p:txBody>
      </p:sp>
    </p:spTree>
    <p:extLst>
      <p:ext uri="{BB962C8B-B14F-4D97-AF65-F5344CB8AC3E}">
        <p14:creationId xmlns:p14="http://schemas.microsoft.com/office/powerpoint/2010/main" val="320462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906" y="336288"/>
            <a:ext cx="9106989" cy="1325563"/>
          </a:xfrm>
          <a:noFill/>
        </p:spPr>
        <p:txBody>
          <a:bodyPr>
            <a:normAutofit/>
          </a:bodyPr>
          <a:lstStyle/>
          <a:p>
            <a:pPr algn="ctr"/>
            <a:r>
              <a:rPr lang="fa-IR" sz="6600" b="1" dirty="0" smtClean="0">
                <a:solidFill>
                  <a:schemeClr val="accent5">
                    <a:lumMod val="50000"/>
                  </a:schemeClr>
                </a:solidFill>
                <a:cs typeface="B Nazanin" panose="00000400000000000000" pitchFamily="2" charset="-78"/>
              </a:rPr>
              <a:t>درس کار آفرینی 982</a:t>
            </a:r>
            <a:endParaRPr lang="en-US" sz="8000" b="1" dirty="0">
              <a:solidFill>
                <a:schemeClr val="accent5">
                  <a:lumMod val="50000"/>
                </a:schemeClr>
              </a:solidFill>
              <a:cs typeface="B Nazanin" panose="00000400000000000000" pitchFamily="2" charset="-78"/>
            </a:endParaRPr>
          </a:p>
        </p:txBody>
      </p:sp>
      <p:sp>
        <p:nvSpPr>
          <p:cNvPr id="4" name="Title 1"/>
          <p:cNvSpPr txBox="1">
            <a:spLocks/>
          </p:cNvSpPr>
          <p:nvPr/>
        </p:nvSpPr>
        <p:spPr>
          <a:xfrm>
            <a:off x="903495" y="2735211"/>
            <a:ext cx="9106990" cy="107796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5200" dirty="0" smtClean="0">
                <a:cs typeface="B Nazanin" panose="00000400000000000000" pitchFamily="2" charset="-78"/>
              </a:rPr>
              <a:t>جلسه سوم</a:t>
            </a:r>
            <a:r>
              <a:rPr lang="fa-IR" sz="3900" dirty="0" smtClean="0">
                <a:cs typeface="B Nazanin" panose="00000400000000000000" pitchFamily="2" charset="-78"/>
              </a:rPr>
              <a:t> : ایدها وخلاقیت ها وفرصت ها واستراتژی ها</a:t>
            </a:r>
            <a:endParaRPr lang="fa-IR" sz="3900" dirty="0">
              <a:cs typeface="B Nazanin" panose="00000400000000000000" pitchFamily="2" charset="-78"/>
            </a:endParaRPr>
          </a:p>
          <a:p>
            <a:pPr algn="ctr"/>
            <a:endParaRPr lang="en-US" sz="3200" dirty="0">
              <a:cs typeface="B Nazanin" panose="00000400000000000000" pitchFamily="2" charset="-78"/>
            </a:endParaRPr>
          </a:p>
        </p:txBody>
      </p:sp>
      <p:sp>
        <p:nvSpPr>
          <p:cNvPr id="5" name="Title 1"/>
          <p:cNvSpPr txBox="1">
            <a:spLocks/>
          </p:cNvSpPr>
          <p:nvPr/>
        </p:nvSpPr>
        <p:spPr>
          <a:xfrm>
            <a:off x="2150692" y="3706592"/>
            <a:ext cx="7129054" cy="59531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cs typeface="B Nazanin" panose="00000400000000000000" pitchFamily="2" charset="-78"/>
              </a:rPr>
              <a:t>مدرس:</a:t>
            </a:r>
            <a:endParaRPr lang="en-US" sz="3600" dirty="0">
              <a:cs typeface="B Nazanin" panose="00000400000000000000" pitchFamily="2" charset="-78"/>
            </a:endParaRPr>
          </a:p>
        </p:txBody>
      </p:sp>
      <p:sp>
        <p:nvSpPr>
          <p:cNvPr id="6" name="Title 1"/>
          <p:cNvSpPr txBox="1">
            <a:spLocks/>
          </p:cNvSpPr>
          <p:nvPr/>
        </p:nvSpPr>
        <p:spPr>
          <a:xfrm>
            <a:off x="2259874" y="4414355"/>
            <a:ext cx="7129053" cy="595312"/>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6000" dirty="0" smtClean="0">
                <a:cs typeface="B Nazanin" panose="00000400000000000000" pitchFamily="2" charset="-78"/>
              </a:rPr>
              <a:t>ابراهیم شکوهیان</a:t>
            </a:r>
            <a:endParaRPr lang="en-US" sz="6000" dirty="0">
              <a:cs typeface="B Nazanin" panose="00000400000000000000" pitchFamily="2" charset="-78"/>
            </a:endParaRPr>
          </a:p>
        </p:txBody>
      </p:sp>
      <p:sp>
        <p:nvSpPr>
          <p:cNvPr id="8" name="Rectangle 7"/>
          <p:cNvSpPr/>
          <p:nvPr/>
        </p:nvSpPr>
        <p:spPr>
          <a:xfrm>
            <a:off x="1173707" y="5112322"/>
            <a:ext cx="9539785" cy="923330"/>
          </a:xfrm>
          <a:prstGeom prst="rect">
            <a:avLst/>
          </a:prstGeom>
        </p:spPr>
        <p:txBody>
          <a:bodyPr wrap="square">
            <a:spAutoFit/>
          </a:bodyPr>
          <a:lstStyle/>
          <a:p>
            <a:pPr algn="ctr"/>
            <a:r>
              <a:rPr lang="fa-IR" sz="5400" dirty="0">
                <a:solidFill>
                  <a:srgbClr val="0F0044"/>
                </a:solidFill>
                <a:latin typeface="IranNastaliq" panose="02020505000000020003" pitchFamily="18" charset="0"/>
                <a:cs typeface="IranNastaliq" panose="02020505000000020003" pitchFamily="18" charset="0"/>
              </a:rPr>
              <a:t>آموزشکده فنی و حرفه ای امام خمینی (ره) قاین</a:t>
            </a:r>
            <a:endParaRPr lang="en-US" sz="5400" dirty="0">
              <a:solidFill>
                <a:srgbClr val="0F0044"/>
              </a:solidFill>
              <a:latin typeface="IranNastaliq" panose="02020505000000020003" pitchFamily="18" charset="0"/>
              <a:cs typeface="IranNastaliq" panose="02020505000000020003" pitchFamily="18" charset="0"/>
            </a:endParaRPr>
          </a:p>
        </p:txBody>
      </p:sp>
      <p:sp>
        <p:nvSpPr>
          <p:cNvPr id="10" name="Date Placeholder 9"/>
          <p:cNvSpPr>
            <a:spLocks noGrp="1"/>
          </p:cNvSpPr>
          <p:nvPr>
            <p:ph type="dt" sz="half" idx="10"/>
          </p:nvPr>
        </p:nvSpPr>
        <p:spPr/>
        <p:txBody>
          <a:bodyPr/>
          <a:lstStyle/>
          <a:p>
            <a:fld id="{923BF029-3F58-4D35-BB15-E606733C030A}" type="datetime1">
              <a:rPr lang="en-US" smtClean="0"/>
              <a:t>3/16/2020</a:t>
            </a:fld>
            <a:endParaRPr lang="en-US" dirty="0"/>
          </a:p>
        </p:txBody>
      </p:sp>
      <p:sp>
        <p:nvSpPr>
          <p:cNvPr id="11" name="Footer Placeholder 10"/>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3</a:t>
            </a:fld>
            <a:endParaRPr lang="en-US" dirty="0"/>
          </a:p>
        </p:txBody>
      </p:sp>
      <p:sp>
        <p:nvSpPr>
          <p:cNvPr id="13" name="Title 1"/>
          <p:cNvSpPr txBox="1">
            <a:spLocks/>
          </p:cNvSpPr>
          <p:nvPr/>
        </p:nvSpPr>
        <p:spPr>
          <a:xfrm>
            <a:off x="3002507" y="1752690"/>
            <a:ext cx="5049672" cy="59531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8800" dirty="0" smtClean="0">
                <a:cs typeface="B Nazanin" panose="00000400000000000000" pitchFamily="2" charset="-78"/>
              </a:rPr>
              <a:t>فصل اول</a:t>
            </a:r>
            <a:endParaRPr lang="en-US" sz="6600" dirty="0">
              <a:cs typeface="B Nazanin" panose="00000400000000000000" pitchFamily="2" charset="-78"/>
            </a:endParaRPr>
          </a:p>
        </p:txBody>
      </p:sp>
    </p:spTree>
    <p:extLst>
      <p:ext uri="{BB962C8B-B14F-4D97-AF65-F5344CB8AC3E}">
        <p14:creationId xmlns:p14="http://schemas.microsoft.com/office/powerpoint/2010/main" val="423046756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descr="Canvas"/>
          <p:cNvSpPr>
            <a:spLocks noGrp="1" noChangeArrowheads="1"/>
          </p:cNvSpPr>
          <p:nvPr>
            <p:ph type="subTitle" idx="1"/>
          </p:nvPr>
        </p:nvSpPr>
        <p:spPr>
          <a:xfrm>
            <a:off x="750627" y="0"/>
            <a:ext cx="10604310" cy="5745707"/>
          </a:xfrm>
          <a:blipFill dpi="0" rotWithShape="0">
            <a:blip r:embed="rId3"/>
            <a:srcRect/>
            <a:tile tx="0" ty="0" sx="100000" sy="100000" flip="none" algn="tl"/>
          </a:blipFill>
        </p:spPr>
        <p:txBody>
          <a:bodyPr/>
          <a:lstStyle/>
          <a:p>
            <a:pPr algn="r"/>
            <a:r>
              <a:rPr lang="fa-IR" dirty="0"/>
              <a:t>جواب سوال:</a:t>
            </a:r>
          </a:p>
          <a:p>
            <a:pPr algn="r"/>
            <a:r>
              <a:rPr lang="fa-IR" dirty="0"/>
              <a:t>بلی، شما تولید کننده محصول یا محصولات هستید:</a:t>
            </a:r>
          </a:p>
          <a:p>
            <a:pPr algn="r"/>
            <a:r>
              <a:rPr lang="fa-IR" dirty="0"/>
              <a:t>بنابراین؛ فرصت برای تولید محصولات </a:t>
            </a:r>
            <a:r>
              <a:rPr lang="fa-IR" dirty="0" smtClean="0"/>
              <a:t>مشتری پذیر</a:t>
            </a:r>
            <a:endParaRPr lang="fa-IR" dirty="0"/>
          </a:p>
          <a:p>
            <a:pPr algn="r"/>
            <a:r>
              <a:rPr lang="fa-IR" dirty="0"/>
              <a:t>هدف می باشد </a:t>
            </a:r>
          </a:p>
          <a:p>
            <a:pPr algn="r"/>
            <a:r>
              <a:rPr lang="fa-IR" sz="2400" b="1" dirty="0"/>
              <a:t>استراتژی برمنبای کشف بازار          </a:t>
            </a:r>
            <a:r>
              <a:rPr lang="fa-IR" sz="2400" b="1" dirty="0" smtClean="0"/>
              <a:t>             </a:t>
            </a:r>
            <a:r>
              <a:rPr lang="fa-IR" sz="2400" b="1" dirty="0"/>
              <a:t>استراتژی برتری دررقابت</a:t>
            </a:r>
          </a:p>
          <a:p>
            <a:pPr algn="r"/>
            <a:r>
              <a:rPr lang="fa-IR" sz="2400" b="1" dirty="0"/>
              <a:t>                             </a:t>
            </a:r>
          </a:p>
          <a:p>
            <a:pPr algn="r"/>
            <a:r>
              <a:rPr lang="fa-IR" sz="2400" b="1" dirty="0"/>
              <a:t>                                 </a:t>
            </a:r>
            <a:r>
              <a:rPr lang="fa-IR" b="1" dirty="0"/>
              <a:t>ولی....!!!</a:t>
            </a:r>
            <a:r>
              <a:rPr lang="fa-IR" sz="2400" b="1" dirty="0"/>
              <a:t> </a:t>
            </a:r>
          </a:p>
          <a:p>
            <a:pPr algn="r"/>
            <a:endParaRPr lang="fa-IR" dirty="0"/>
          </a:p>
          <a:p>
            <a:r>
              <a:rPr lang="fa-IR" sz="2800" dirty="0"/>
              <a:t> </a:t>
            </a:r>
            <a:r>
              <a:rPr lang="fa-IR" sz="2800" b="1" dirty="0">
                <a:solidFill>
                  <a:srgbClr val="FF3300"/>
                </a:solidFill>
              </a:rPr>
              <a:t>درموردچرخه عمر( سیکل عمر) محصول خود فکرکرده اید؟</a:t>
            </a:r>
          </a:p>
          <a:p>
            <a:endParaRPr lang="fa-IR" sz="2400" b="1" dirty="0">
              <a:solidFill>
                <a:srgbClr val="FF3300"/>
              </a:solidFill>
            </a:endParaRPr>
          </a:p>
          <a:p>
            <a:endParaRPr lang="en-US" sz="2400" b="1" dirty="0">
              <a:solidFill>
                <a:srgbClr val="FF3300"/>
              </a:solidFill>
            </a:endParaRPr>
          </a:p>
        </p:txBody>
      </p:sp>
      <p:sp>
        <p:nvSpPr>
          <p:cNvPr id="90115" name="Line 3"/>
          <p:cNvSpPr>
            <a:spLocks noChangeShapeType="1"/>
          </p:cNvSpPr>
          <p:nvPr/>
        </p:nvSpPr>
        <p:spPr bwMode="auto">
          <a:xfrm>
            <a:off x="6660108" y="2242782"/>
            <a:ext cx="10160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90117" name="Line 5"/>
          <p:cNvSpPr>
            <a:spLocks noChangeShapeType="1"/>
          </p:cNvSpPr>
          <p:nvPr/>
        </p:nvSpPr>
        <p:spPr bwMode="auto">
          <a:xfrm flipH="1">
            <a:off x="6660108" y="2504364"/>
            <a:ext cx="10160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2" name="Date Placeholder 1"/>
          <p:cNvSpPr>
            <a:spLocks noGrp="1"/>
          </p:cNvSpPr>
          <p:nvPr>
            <p:ph type="dt" sz="half" idx="10"/>
          </p:nvPr>
        </p:nvSpPr>
        <p:spPr/>
        <p:txBody>
          <a:bodyPr/>
          <a:lstStyle/>
          <a:p>
            <a:pPr>
              <a:defRPr/>
            </a:pPr>
            <a:fld id="{19FB92C9-9A59-4961-810F-223EF30D7D48}"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30</a:t>
            </a:fld>
            <a:endParaRPr lang="fa-IR"/>
          </a:p>
        </p:txBody>
      </p:sp>
    </p:spTree>
    <p:extLst>
      <p:ext uri="{BB962C8B-B14F-4D97-AF65-F5344CB8AC3E}">
        <p14:creationId xmlns:p14="http://schemas.microsoft.com/office/powerpoint/2010/main" val="2764089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descr="Canvas"/>
          <p:cNvSpPr>
            <a:spLocks noGrp="1" noChangeArrowheads="1"/>
          </p:cNvSpPr>
          <p:nvPr>
            <p:ph type="ctrTitle"/>
          </p:nvPr>
        </p:nvSpPr>
        <p:spPr>
          <a:xfrm>
            <a:off x="0" y="-1"/>
            <a:ext cx="12192000" cy="1555845"/>
          </a:xfrm>
          <a:blipFill dpi="0" rotWithShape="0">
            <a:blip r:embed="rId4"/>
            <a:srcRect/>
            <a:tile tx="0" ty="0" sx="100000" sy="100000" flip="none" algn="tl"/>
          </a:blipFill>
        </p:spPr>
        <p:txBody>
          <a:bodyPr/>
          <a:lstStyle/>
          <a:p>
            <a:r>
              <a:rPr lang="fa-IR" sz="3600" b="1">
                <a:solidFill>
                  <a:srgbClr val="000066"/>
                </a:solidFill>
              </a:rPr>
              <a:t>مبحث استرا تژی (دنباله )</a:t>
            </a:r>
            <a:endParaRPr lang="en-US" sz="3600" b="1">
              <a:solidFill>
                <a:srgbClr val="000066"/>
              </a:solidFill>
            </a:endParaRPr>
          </a:p>
        </p:txBody>
      </p:sp>
      <p:sp>
        <p:nvSpPr>
          <p:cNvPr id="92163" name="Rectangle 3" descr="Canvas"/>
          <p:cNvSpPr>
            <a:spLocks noGrp="1" noChangeArrowheads="1"/>
          </p:cNvSpPr>
          <p:nvPr>
            <p:ph type="subTitle" idx="1"/>
          </p:nvPr>
        </p:nvSpPr>
        <p:spPr>
          <a:xfrm>
            <a:off x="976319" y="4192588"/>
            <a:ext cx="10478955" cy="1564606"/>
          </a:xfrm>
          <a:blipFill dpi="0" rotWithShape="0">
            <a:blip r:embed="rId4"/>
            <a:srcRect/>
            <a:tile tx="0" ty="0" sx="100000" sy="100000" flip="none" algn="tl"/>
          </a:blipFill>
        </p:spPr>
        <p:txBody>
          <a:bodyPr>
            <a:normAutofit fontScale="92500" lnSpcReduction="20000"/>
          </a:bodyPr>
          <a:lstStyle/>
          <a:p>
            <a:pPr rtl="1">
              <a:lnSpc>
                <a:spcPct val="80000"/>
              </a:lnSpc>
            </a:pPr>
            <a:r>
              <a:rPr lang="fa-IR" sz="2800" dirty="0">
                <a:solidFill>
                  <a:srgbClr val="0000FF"/>
                </a:solidFill>
              </a:rPr>
              <a:t>سئوال از کارآفرینان حاضر درجلسه </a:t>
            </a:r>
          </a:p>
          <a:p>
            <a:pPr rtl="1">
              <a:lnSpc>
                <a:spcPct val="80000"/>
              </a:lnSpc>
            </a:pPr>
            <a:r>
              <a:rPr lang="fa-IR" sz="2800" dirty="0">
                <a:solidFill>
                  <a:srgbClr val="0000FF"/>
                </a:solidFill>
              </a:rPr>
              <a:t>به نظر شما :  کدام  فرصت ها ؟ </a:t>
            </a:r>
          </a:p>
          <a:p>
            <a:pPr rtl="1">
              <a:lnSpc>
                <a:spcPct val="80000"/>
              </a:lnSpc>
            </a:pPr>
            <a:r>
              <a:rPr lang="fa-IR" sz="2800" dirty="0">
                <a:solidFill>
                  <a:srgbClr val="0000FF"/>
                </a:solidFill>
              </a:rPr>
              <a:t> و.......</a:t>
            </a:r>
          </a:p>
          <a:p>
            <a:pPr rtl="1">
              <a:lnSpc>
                <a:spcPct val="80000"/>
              </a:lnSpc>
            </a:pPr>
            <a:r>
              <a:rPr lang="fa-IR" sz="2800" dirty="0">
                <a:solidFill>
                  <a:srgbClr val="0000FF"/>
                </a:solidFill>
              </a:rPr>
              <a:t>چه مدل استراتژی؟</a:t>
            </a:r>
            <a:endParaRPr lang="en-US" sz="2800" dirty="0">
              <a:solidFill>
                <a:srgbClr val="0000FF"/>
              </a:solidFill>
            </a:endParaRPr>
          </a:p>
        </p:txBody>
      </p:sp>
      <p:sp>
        <p:nvSpPr>
          <p:cNvPr id="92164" name="Text Box 4"/>
          <p:cNvSpPr txBox="1">
            <a:spLocks noChangeArrowheads="1"/>
          </p:cNvSpPr>
          <p:nvPr/>
        </p:nvSpPr>
        <p:spPr bwMode="auto">
          <a:xfrm>
            <a:off x="2133600" y="1752601"/>
            <a:ext cx="1625600" cy="1892826"/>
          </a:xfrm>
          <a:prstGeom prst="rect">
            <a:avLst/>
          </a:prstGeom>
          <a:solidFill>
            <a:srgbClr val="CC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شناسایی </a:t>
            </a:r>
          </a:p>
          <a:p>
            <a:pPr algn="ctr">
              <a:spcBef>
                <a:spcPct val="50000"/>
              </a:spcBef>
            </a:pPr>
            <a:r>
              <a:rPr lang="fa-IR" sz="1800" b="1" i="0" u="none"/>
              <a:t>فرصت ها</a:t>
            </a:r>
          </a:p>
          <a:p>
            <a:pPr algn="ctr">
              <a:spcBef>
                <a:spcPct val="50000"/>
              </a:spcBef>
            </a:pPr>
            <a:r>
              <a:rPr lang="fa-IR" sz="1800" b="1" i="0" u="none"/>
              <a:t>براساس عقاید و طرحهای کارآفرینی</a:t>
            </a:r>
            <a:endParaRPr lang="en-US" sz="1800" b="1" i="0" u="none"/>
          </a:p>
          <a:p>
            <a:pPr algn="ctr">
              <a:spcBef>
                <a:spcPct val="50000"/>
              </a:spcBef>
            </a:pPr>
            <a:endParaRPr lang="en-US" sz="1800" b="1" i="0" u="none"/>
          </a:p>
        </p:txBody>
      </p:sp>
      <p:grpSp>
        <p:nvGrpSpPr>
          <p:cNvPr id="92182" name="Group 22"/>
          <p:cNvGrpSpPr>
            <a:grpSpLocks/>
          </p:cNvGrpSpPr>
          <p:nvPr/>
        </p:nvGrpSpPr>
        <p:grpSpPr bwMode="auto">
          <a:xfrm>
            <a:off x="3962400" y="1752600"/>
            <a:ext cx="3352800" cy="1892300"/>
            <a:chOff x="1872" y="1104"/>
            <a:chExt cx="1584" cy="1192"/>
          </a:xfrm>
        </p:grpSpPr>
        <p:sp>
          <p:nvSpPr>
            <p:cNvPr id="92169" name="Text Box 9"/>
            <p:cNvSpPr txBox="1">
              <a:spLocks noChangeArrowheads="1"/>
            </p:cNvSpPr>
            <p:nvPr/>
          </p:nvSpPr>
          <p:spPr bwMode="auto">
            <a:xfrm>
              <a:off x="2688" y="1104"/>
              <a:ext cx="768" cy="1192"/>
            </a:xfrm>
            <a:prstGeom prst="rect">
              <a:avLst/>
            </a:prstGeom>
            <a:solidFill>
              <a:srgbClr val="CCFFCC"/>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انتخاب استراتژی مناسب که بتواند فرصتهارا </a:t>
              </a:r>
            </a:p>
            <a:p>
              <a:pPr algn="ctr">
                <a:spcBef>
                  <a:spcPct val="50000"/>
                </a:spcBef>
              </a:pPr>
              <a:r>
                <a:rPr lang="fa-IR" sz="1800" b="1" i="0" u="none"/>
                <a:t>شکارنموده و آنرابه واقعیت تبدیل کند</a:t>
              </a:r>
              <a:endParaRPr lang="en-US" sz="1800" b="1" i="0" u="none"/>
            </a:p>
          </p:txBody>
        </p:sp>
        <p:sp>
          <p:nvSpPr>
            <p:cNvPr id="92174" name="Line 14"/>
            <p:cNvSpPr>
              <a:spLocks noChangeShapeType="1"/>
            </p:cNvSpPr>
            <p:nvPr/>
          </p:nvSpPr>
          <p:spPr bwMode="auto">
            <a:xfrm>
              <a:off x="1872" y="1872"/>
              <a:ext cx="8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grpSp>
      <p:grpSp>
        <p:nvGrpSpPr>
          <p:cNvPr id="92183" name="Group 23"/>
          <p:cNvGrpSpPr>
            <a:grpSpLocks/>
          </p:cNvGrpSpPr>
          <p:nvPr/>
        </p:nvGrpSpPr>
        <p:grpSpPr bwMode="auto">
          <a:xfrm>
            <a:off x="7518400" y="1752601"/>
            <a:ext cx="3352800" cy="1754188"/>
            <a:chOff x="3552" y="1104"/>
            <a:chExt cx="1584" cy="1105"/>
          </a:xfrm>
        </p:grpSpPr>
        <p:sp>
          <p:nvSpPr>
            <p:cNvPr id="92175" name="Line 15"/>
            <p:cNvSpPr>
              <a:spLocks noChangeShapeType="1"/>
            </p:cNvSpPr>
            <p:nvPr/>
          </p:nvSpPr>
          <p:spPr bwMode="auto">
            <a:xfrm>
              <a:off x="3552" y="1872"/>
              <a:ext cx="816"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92176" name="Text Box 16"/>
            <p:cNvSpPr txBox="1">
              <a:spLocks noChangeArrowheads="1"/>
            </p:cNvSpPr>
            <p:nvPr/>
          </p:nvSpPr>
          <p:spPr bwMode="auto">
            <a:xfrm>
              <a:off x="4368" y="1104"/>
              <a:ext cx="768" cy="110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a-IR" sz="1800" b="1" i="0" u="none"/>
                <a:t>مدیریت برنتایج بدست آمده از استرایژیهای تدوین شده که براساس عینیت دادن به فرصتها می باشد</a:t>
              </a:r>
              <a:endParaRPr lang="en-US" sz="1600" b="1" i="0" u="none"/>
            </a:p>
          </p:txBody>
        </p:sp>
      </p:grpSp>
      <p:sp>
        <p:nvSpPr>
          <p:cNvPr id="92181" name="Line 21"/>
          <p:cNvSpPr>
            <a:spLocks noChangeShapeType="1"/>
          </p:cNvSpPr>
          <p:nvPr/>
        </p:nvSpPr>
        <p:spPr bwMode="auto">
          <a:xfrm>
            <a:off x="6502400" y="3644899"/>
            <a:ext cx="0" cy="547689"/>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2" name="Date Placeholder 1"/>
          <p:cNvSpPr>
            <a:spLocks noGrp="1"/>
          </p:cNvSpPr>
          <p:nvPr>
            <p:ph type="dt" sz="half" idx="10"/>
          </p:nvPr>
        </p:nvSpPr>
        <p:spPr/>
        <p:txBody>
          <a:bodyPr/>
          <a:lstStyle/>
          <a:p>
            <a:pPr>
              <a:defRPr/>
            </a:pPr>
            <a:fld id="{19B692A9-C7F2-4D88-B4C7-C1F54A693DF5}"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31</a:t>
            </a:fld>
            <a:endParaRPr lang="fa-IR"/>
          </a:p>
        </p:txBody>
      </p:sp>
    </p:spTree>
    <p:extLst>
      <p:ext uri="{BB962C8B-B14F-4D97-AF65-F5344CB8AC3E}">
        <p14:creationId xmlns:p14="http://schemas.microsoft.com/office/powerpoint/2010/main" val="1836453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additive="base">
                                        <p:cTn id="7" dur="500" fill="hold"/>
                                        <p:tgtEl>
                                          <p:spTgt spid="92164"/>
                                        </p:tgtEl>
                                        <p:attrNameLst>
                                          <p:attrName>ppt_x</p:attrName>
                                        </p:attrNameLst>
                                      </p:cBhvr>
                                      <p:tavLst>
                                        <p:tav tm="0">
                                          <p:val>
                                            <p:strVal val="0-#ppt_w/2"/>
                                          </p:val>
                                        </p:tav>
                                        <p:tav tm="100000">
                                          <p:val>
                                            <p:strVal val="#ppt_x"/>
                                          </p:val>
                                        </p:tav>
                                      </p:tavLst>
                                    </p:anim>
                                    <p:anim calcmode="lin" valueType="num">
                                      <p:cBhvr additive="base">
                                        <p:cTn id="8" dur="500" fill="hold"/>
                                        <p:tgtEl>
                                          <p:spTgt spid="921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182"/>
                                        </p:tgtEl>
                                        <p:attrNameLst>
                                          <p:attrName>style.visibility</p:attrName>
                                        </p:attrNameLst>
                                      </p:cBhvr>
                                      <p:to>
                                        <p:strVal val="visible"/>
                                      </p:to>
                                    </p:set>
                                    <p:anim calcmode="lin" valueType="num">
                                      <p:cBhvr additive="base">
                                        <p:cTn id="13" dur="500" fill="hold"/>
                                        <p:tgtEl>
                                          <p:spTgt spid="92182"/>
                                        </p:tgtEl>
                                        <p:attrNameLst>
                                          <p:attrName>ppt_x</p:attrName>
                                        </p:attrNameLst>
                                      </p:cBhvr>
                                      <p:tavLst>
                                        <p:tav tm="0">
                                          <p:val>
                                            <p:strVal val="0-#ppt_w/2"/>
                                          </p:val>
                                        </p:tav>
                                        <p:tav tm="100000">
                                          <p:val>
                                            <p:strVal val="#ppt_x"/>
                                          </p:val>
                                        </p:tav>
                                      </p:tavLst>
                                    </p:anim>
                                    <p:anim calcmode="lin" valueType="num">
                                      <p:cBhvr additive="base">
                                        <p:cTn id="14" dur="500" fill="hold"/>
                                        <p:tgtEl>
                                          <p:spTgt spid="921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92183"/>
                                        </p:tgtEl>
                                        <p:attrNameLst>
                                          <p:attrName>style.visibility</p:attrName>
                                        </p:attrNameLst>
                                      </p:cBhvr>
                                      <p:to>
                                        <p:strVal val="visible"/>
                                      </p:to>
                                    </p:set>
                                    <p:anim calcmode="lin" valueType="num">
                                      <p:cBhvr additive="base">
                                        <p:cTn id="19" dur="500" fill="hold"/>
                                        <p:tgtEl>
                                          <p:spTgt spid="92183"/>
                                        </p:tgtEl>
                                        <p:attrNameLst>
                                          <p:attrName>ppt_x</p:attrName>
                                        </p:attrNameLst>
                                      </p:cBhvr>
                                      <p:tavLst>
                                        <p:tav tm="0">
                                          <p:val>
                                            <p:strVal val="0-#ppt_w/2"/>
                                          </p:val>
                                        </p:tav>
                                        <p:tav tm="100000">
                                          <p:val>
                                            <p:strVal val="#ppt_x"/>
                                          </p:val>
                                        </p:tav>
                                      </p:tavLst>
                                    </p:anim>
                                    <p:anim calcmode="lin" valueType="num">
                                      <p:cBhvr additive="base">
                                        <p:cTn id="20" dur="500" fill="hold"/>
                                        <p:tgtEl>
                                          <p:spTgt spid="921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92181"/>
                                        </p:tgtEl>
                                        <p:attrNameLst>
                                          <p:attrName>style.visibility</p:attrName>
                                        </p:attrNameLst>
                                      </p:cBhvr>
                                      <p:to>
                                        <p:strVal val="visible"/>
                                      </p:to>
                                    </p:set>
                                    <p:animEffect transition="in" filter="box(out)">
                                      <p:cBhvr>
                                        <p:cTn id="25" dur="500"/>
                                        <p:tgtEl>
                                          <p:spTgt spid="9218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92163">
                                            <p:txEl>
                                              <p:charRg st="4294967295" end="4294967295"/>
                                            </p:txEl>
                                          </p:spTgt>
                                        </p:tgtEl>
                                        <p:attrNameLst>
                                          <p:attrName>style.visibility</p:attrName>
                                        </p:attrNameLst>
                                      </p:cBhvr>
                                      <p:to>
                                        <p:strVal val="visible"/>
                                      </p:to>
                                    </p:set>
                                    <p:animEffect transition="in" filter="box(out)">
                                      <p:cBhvr>
                                        <p:cTn id="30" dur="500"/>
                                        <p:tgtEl>
                                          <p:spTgt spid="92163">
                                            <p:txEl>
                                              <p:charRg st="4294967295" end="429496729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P spid="92164" grpId="0" animBg="1" autoUpdateAnimBg="0"/>
      <p:bldP spid="921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97" y="596721"/>
            <a:ext cx="5147954" cy="4780497"/>
          </a:xfrm>
        </p:spPr>
        <p:txBody>
          <a:bodyPr>
            <a:normAutofit/>
          </a:bodyPr>
          <a:lstStyle/>
          <a:p>
            <a:pPr algn="r"/>
            <a:r>
              <a:rPr lang="fa-IR" sz="2000" dirty="0">
                <a:solidFill>
                  <a:schemeClr val="tx1"/>
                </a:solidFill>
              </a:rPr>
              <a:t>ارتباط خلاقیت وبرنامه ریزی*</a:t>
            </a:r>
            <a:br>
              <a:rPr lang="fa-IR" sz="2000" dirty="0">
                <a:solidFill>
                  <a:schemeClr val="tx1"/>
                </a:solidFill>
              </a:rPr>
            </a:br>
            <a:r>
              <a:rPr lang="fa-IR" sz="2000" dirty="0">
                <a:solidFill>
                  <a:schemeClr val="tx1"/>
                </a:solidFill>
              </a:rPr>
              <a:t/>
            </a:r>
            <a:br>
              <a:rPr lang="fa-IR" sz="2000" dirty="0">
                <a:solidFill>
                  <a:schemeClr val="tx1"/>
                </a:solidFill>
              </a:rPr>
            </a:br>
            <a:r>
              <a:rPr lang="fa-IR" sz="2000" dirty="0">
                <a:solidFill>
                  <a:schemeClr val="tx1"/>
                </a:solidFill>
              </a:rPr>
              <a:t/>
            </a:r>
            <a:br>
              <a:rPr lang="fa-IR" sz="2000" dirty="0">
                <a:solidFill>
                  <a:schemeClr val="tx1"/>
                </a:solidFill>
              </a:rPr>
            </a:br>
            <a:r>
              <a:rPr lang="fa-IR" sz="1600" dirty="0">
                <a:solidFill>
                  <a:schemeClr val="tx1"/>
                </a:solidFill>
              </a:rPr>
              <a:t>دربرنامه ریزی های موفق گاهی ازصدهافکرکاربردی استفاده ل</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میشود.موقعیت نهایی سازمان دهی بقای ان به میزان توانای برنامه </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
            </a:r>
            <a:br>
              <a:rPr lang="fa-IR" sz="1600" dirty="0">
                <a:solidFill>
                  <a:schemeClr val="tx1"/>
                </a:solidFill>
              </a:rPr>
            </a:br>
            <a:r>
              <a:rPr lang="fa-IR" sz="1600" dirty="0">
                <a:solidFill>
                  <a:schemeClr val="tx1"/>
                </a:solidFill>
              </a:rPr>
              <a:t>ریزان درایجادنواوری وبه کارگیری فکرهای جدید بستگی دارد...</a:t>
            </a:r>
            <a:endParaRPr lang="en-US" sz="1600" dirty="0">
              <a:solidFill>
                <a:schemeClr val="tx1"/>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3867" y="491319"/>
            <a:ext cx="4700789" cy="5164428"/>
          </a:xfrm>
          <a:prstGeom prst="rect">
            <a:avLst/>
          </a:prstGeom>
        </p:spPr>
      </p:pic>
      <p:sp>
        <p:nvSpPr>
          <p:cNvPr id="3" name="Date Placeholder 2"/>
          <p:cNvSpPr>
            <a:spLocks noGrp="1"/>
          </p:cNvSpPr>
          <p:nvPr>
            <p:ph type="dt" sz="half" idx="10"/>
          </p:nvPr>
        </p:nvSpPr>
        <p:spPr/>
        <p:txBody>
          <a:bodyPr/>
          <a:lstStyle/>
          <a:p>
            <a:fld id="{44A75F80-3B9E-4867-A218-1A7A96043F71}"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782763293"/>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98" y="656822"/>
            <a:ext cx="7166996" cy="4856873"/>
          </a:xfrm>
        </p:spPr>
        <p:txBody>
          <a:bodyPr>
            <a:noAutofit/>
          </a:bodyPr>
          <a:lstStyle/>
          <a:p>
            <a:r>
              <a:rPr lang="fa-IR" sz="4800" dirty="0" smtClean="0">
                <a:solidFill>
                  <a:schemeClr val="tx1"/>
                </a:solidFill>
              </a:rPr>
              <a:t>تعریف خلاقیت:</a:t>
            </a:r>
            <a:r>
              <a:rPr lang="fa-IR" sz="2000" dirty="0">
                <a:solidFill>
                  <a:schemeClr val="tx1"/>
                </a:solidFill>
              </a:rPr>
              <a:t/>
            </a:r>
            <a:br>
              <a:rPr lang="fa-IR" sz="2000" dirty="0">
                <a:solidFill>
                  <a:schemeClr val="tx1"/>
                </a:solidFill>
              </a:rPr>
            </a:br>
            <a:r>
              <a:rPr lang="fa-IR" sz="2000" dirty="0" smtClean="0">
                <a:solidFill>
                  <a:schemeClr val="tx1"/>
                </a:solidFill>
              </a:rPr>
              <a:t>درنگاه ما&lt;&lt;خلافیت برایندنیروهای تخیلی وتعقلی فرد است ک بااستفاده از دانسته های قبلی وکشفیات جدید-قالب های ذهنی ومحدودیت های فکری اورا در هم می شکند و رهیافت های نوبرای حل مساله می دهند&gt;&gt;</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قوه تعقل وقوه تخیل انسان دردو سوی طیف ذهنی انسان قرار داد خلاقیت محصول پرورش متناسب و همگون این دو قوه هست وچه بسا رشدناهمگون یکی ازاین دوقوه انسان را به دام جمود فکری یا خیال پردازی ومالیخولیای بیندازد.</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خلاقیت بردو پایه تصورات وتعقلات بنا نهاده شده است که برایند انها منجربه تولید ایده های خلاقانه می شود وانسان های خلاق عموماکسانی هستندکه این دو قوه رابه خوبی در وجودشان پرورش داده باشند واز برایند این دو درجهت مقاصد و اهداف خود استفاده کنند </a:t>
            </a:r>
            <a:endParaRPr lang="en-US" sz="3200" dirty="0">
              <a:solidFill>
                <a:schemeClr val="tx1"/>
              </a:solidFill>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914782" y="696035"/>
            <a:ext cx="4091680" cy="4831307"/>
          </a:xfrm>
          <a:prstGeom prst="rect">
            <a:avLst/>
          </a:prstGeom>
        </p:spPr>
      </p:pic>
      <p:sp>
        <p:nvSpPr>
          <p:cNvPr id="3" name="Date Placeholder 2"/>
          <p:cNvSpPr>
            <a:spLocks noGrp="1"/>
          </p:cNvSpPr>
          <p:nvPr>
            <p:ph type="dt" sz="half" idx="10"/>
          </p:nvPr>
        </p:nvSpPr>
        <p:spPr/>
        <p:txBody>
          <a:bodyPr/>
          <a:lstStyle/>
          <a:p>
            <a:fld id="{6BAF7FE2-1618-4B88-A8F8-8AEA34D33558}"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dirty="0"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22500860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33" y="313899"/>
            <a:ext cx="11150221" cy="5295331"/>
          </a:xfrm>
        </p:spPr>
        <p:txBody>
          <a:bodyPr>
            <a:normAutofit/>
          </a:bodyPr>
          <a:lstStyle/>
          <a:p>
            <a:r>
              <a:rPr lang="fa-IR" sz="4400" dirty="0" smtClean="0">
                <a:solidFill>
                  <a:schemeClr val="tx1"/>
                </a:solidFill>
              </a:rPr>
              <a:t>تصورات موثر درخلاقیت:</a:t>
            </a:r>
            <a:r>
              <a:rPr lang="fa-IR" sz="3200" dirty="0" smtClean="0">
                <a:solidFill>
                  <a:schemeClr val="tx1"/>
                </a:solidFill>
              </a:rPr>
              <a:t/>
            </a:r>
            <a:br>
              <a:rPr lang="fa-IR" sz="3200" dirty="0" smtClean="0">
                <a:solidFill>
                  <a:schemeClr val="tx1"/>
                </a:solidFill>
              </a:rPr>
            </a:br>
            <a:r>
              <a:rPr lang="fa-IR" sz="3200" dirty="0" smtClean="0">
                <a:solidFill>
                  <a:schemeClr val="tx1"/>
                </a:solidFill>
              </a:rPr>
              <a:t>        </a:t>
            </a:r>
            <a:r>
              <a:rPr lang="fa-IR" sz="2000" dirty="0" smtClean="0">
                <a:solidFill>
                  <a:schemeClr val="tx1"/>
                </a:solidFill>
              </a:rPr>
              <a:t>تصورات موثر در خلاقیت عبارتند از: </a:t>
            </a:r>
            <a:br>
              <a:rPr lang="fa-IR" sz="2000" dirty="0" smtClean="0">
                <a:solidFill>
                  <a:schemeClr val="tx1"/>
                </a:solidFill>
              </a:rPr>
            </a:br>
            <a:r>
              <a:rPr lang="fa-IR" sz="2000" dirty="0" smtClean="0">
                <a:solidFill>
                  <a:schemeClr val="tx1"/>
                </a:solidFill>
              </a:rPr>
              <a:t>تصورات مثبت یا حدس زننده:تصوراتی که ما از چیزهای لذت بخش واتفاقاتی که دوست داریم برایمان بیفتد در ذهن می سازیـم.مانند تصوراتبصری که به ما امکان می دهد هر تصویر فکری دلخواه را در مغز به وجود اوریم.</a:t>
            </a:r>
            <a:br>
              <a:rPr lang="fa-IR" sz="2000" dirty="0" smtClean="0">
                <a:solidFill>
                  <a:schemeClr val="tx1"/>
                </a:solidFill>
              </a:rPr>
            </a:br>
            <a:r>
              <a:rPr lang="fa-IR" sz="2000" dirty="0" smtClean="0">
                <a:solidFill>
                  <a:schemeClr val="tx1"/>
                </a:solidFill>
              </a:rPr>
              <a:t/>
            </a:r>
            <a:br>
              <a:rPr lang="fa-IR" sz="2000" dirty="0" smtClean="0">
                <a:solidFill>
                  <a:schemeClr val="tx1"/>
                </a:solidFill>
              </a:rPr>
            </a:br>
            <a:r>
              <a:rPr lang="fa-IR" sz="2000" dirty="0" smtClean="0">
                <a:solidFill>
                  <a:schemeClr val="tx1"/>
                </a:solidFill>
              </a:rPr>
              <a:t>تصورات باز سازننده:تصوراتی که ما را قادر می سازدتا تصویر های گذشته را به طور غیر ارادی در مغز خود بازسازی کنیم .</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تصورات ساختاری:حس ذاتی برای تجسم اشکال سه بعدی وتوانای غریزی برای ساختن تصویری واضح و سه بعدی در مغزاز نقشه ای مسطح،مانند قدرتی که هوانوردان را درفروداوردن هواپیما به زمین در پرواز های بدون دید یاری می کند.</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تصورات جانشینی:تصوراتی که به وسیله ای انها میتوانیم خود رابه جای دیگران قرار داده ودر غم ها و شادی های انها شریک شویم.</a:t>
            </a:r>
            <a:br>
              <a:rPr lang="fa-IR" sz="2000" dirty="0" smtClean="0">
                <a:solidFill>
                  <a:schemeClr val="tx1"/>
                </a:solidFill>
              </a:rPr>
            </a:br>
            <a:r>
              <a:rPr lang="fa-IR" sz="2000" dirty="0">
                <a:solidFill>
                  <a:schemeClr val="tx1"/>
                </a:solidFill>
              </a:rPr>
              <a:t/>
            </a:r>
            <a:br>
              <a:rPr lang="fa-IR" sz="2000" dirty="0">
                <a:solidFill>
                  <a:schemeClr val="tx1"/>
                </a:solidFill>
              </a:rPr>
            </a:br>
            <a:r>
              <a:rPr lang="fa-IR" sz="2000" dirty="0" smtClean="0">
                <a:solidFill>
                  <a:schemeClr val="tx1"/>
                </a:solidFill>
              </a:rPr>
              <a:t>تصورات پیش بینی:تصوراتی که انسان را قادر می سازد تا در مورئ اینده حدس زده و ان را پیش بینی کند.</a:t>
            </a:r>
            <a:endParaRPr lang="en-US" sz="3200" dirty="0">
              <a:solidFill>
                <a:schemeClr val="tx1"/>
              </a:solidFill>
            </a:endParaRPr>
          </a:p>
        </p:txBody>
      </p:sp>
      <p:sp>
        <p:nvSpPr>
          <p:cNvPr id="4" name="Date Placeholder 3"/>
          <p:cNvSpPr>
            <a:spLocks noGrp="1"/>
          </p:cNvSpPr>
          <p:nvPr>
            <p:ph type="dt" sz="half" idx="10"/>
          </p:nvPr>
        </p:nvSpPr>
        <p:spPr/>
        <p:txBody>
          <a:bodyPr/>
          <a:lstStyle/>
          <a:p>
            <a:fld id="{F5660B0C-063F-464D-8D19-50E70951D03B}"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588215267"/>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1" y="708337"/>
            <a:ext cx="11464119" cy="4955484"/>
          </a:xfrm>
        </p:spPr>
        <p:txBody>
          <a:bodyPr>
            <a:noAutofit/>
          </a:bodyPr>
          <a:lstStyle/>
          <a:p>
            <a:r>
              <a:rPr lang="fa-IR" sz="5400" dirty="0" smtClean="0">
                <a:solidFill>
                  <a:schemeClr val="tx1"/>
                </a:solidFill>
              </a:rPr>
              <a:t>واقعیت خلاقیت:</a:t>
            </a:r>
            <a:r>
              <a:rPr lang="fa-IR" sz="3200" dirty="0" smtClean="0">
                <a:solidFill>
                  <a:schemeClr val="tx1"/>
                </a:solidFill>
              </a:rPr>
              <a:t/>
            </a:r>
            <a:br>
              <a:rPr lang="fa-IR" sz="3200" dirty="0" smtClean="0">
                <a:solidFill>
                  <a:schemeClr val="tx1"/>
                </a:solidFill>
              </a:rPr>
            </a:br>
            <a:r>
              <a:rPr lang="fa-IR" sz="2400" dirty="0" smtClean="0">
                <a:solidFill>
                  <a:schemeClr val="tx1"/>
                </a:solidFill>
              </a:rPr>
              <a:t>واقعیت این است که تاکنون،روان شناسان ومحققان،برداشت های متفاوتی از این واژه داشته و تعاریف متنوعی ازان ارائه کرده اند.ناشی ازماهیت پیچیده ان است. برخی درتعاریف خلاقیت،گفته اند:«خلاقیت«ترکیبی است از قدرت ابتکار،انعطاف پذیری وحساسیت دربرابر نظریاتی که یادگیرنده را قادر می سازد خارج از نتایج تفکرنامعقول،به نتایج متفاوت ومولدبیندیشد که حاصل ان ،رضایت شخصی و احتمالا خوشنودی دیگران خواهد بود».</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800" dirty="0" smtClean="0">
                <a:solidFill>
                  <a:schemeClr val="tx1"/>
                </a:solidFill>
              </a:rPr>
              <a:t>درمطالعه پیرامون خلاقیت،به دو نکته ای مهم زیر باید توجه داشت:</a:t>
            </a:r>
            <a:br>
              <a:rPr lang="fa-IR" sz="2800" dirty="0" smtClean="0">
                <a:solidFill>
                  <a:schemeClr val="tx1"/>
                </a:solidFill>
              </a:rPr>
            </a:br>
            <a:r>
              <a:rPr lang="fa-IR" sz="2400" dirty="0" smtClean="0">
                <a:solidFill>
                  <a:schemeClr val="tx1"/>
                </a:solidFill>
              </a:rPr>
              <a:t>1.اول انکه خلاقیت می تواند خلق اشکال یاصورت های جدیدی از ایده هایا تولیدات کهنه باشد.دراین صورت اغلب فکر ها وایده های گذشته،اساس خلاقیت های تازه است.</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400" dirty="0" smtClean="0">
                <a:solidFill>
                  <a:schemeClr val="tx1"/>
                </a:solidFill>
              </a:rPr>
              <a:t>2.دوم اینکه خلاقیت امری انحصاری است و حاصل تلاش فردی وتنها یک موقعیت یا مسآله عمومی نیست؛ازاین رو،فردی ممکن است چیزی راخلق کندکه قبلا هیچ گونه سابقه ای ذهنی ازان نداشته باشد؛اگرچه  ان چیزبه صورت های مشابه یا کاملا یکسان قبلا توسط شخص دیگری ودر موقعیت خواصی خلق شده باشد.</a:t>
            </a:r>
            <a:endParaRPr lang="en-US" sz="3200" dirty="0">
              <a:solidFill>
                <a:schemeClr val="tx1"/>
              </a:solidFill>
            </a:endParaRPr>
          </a:p>
        </p:txBody>
      </p:sp>
      <p:sp>
        <p:nvSpPr>
          <p:cNvPr id="4" name="Date Placeholder 3"/>
          <p:cNvSpPr>
            <a:spLocks noGrp="1"/>
          </p:cNvSpPr>
          <p:nvPr>
            <p:ph type="dt" sz="half" idx="10"/>
          </p:nvPr>
        </p:nvSpPr>
        <p:spPr/>
        <p:txBody>
          <a:bodyPr/>
          <a:lstStyle/>
          <a:p>
            <a:fld id="{57924579-4F03-43B2-8B24-1EE95BC3D715}"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308157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5" y="615687"/>
            <a:ext cx="11518710" cy="4898009"/>
          </a:xfrm>
        </p:spPr>
        <p:txBody>
          <a:bodyPr>
            <a:normAutofit/>
          </a:bodyPr>
          <a:lstStyle/>
          <a:p>
            <a:r>
              <a:rPr lang="fa-IR" sz="6000" dirty="0" smtClean="0">
                <a:solidFill>
                  <a:schemeClr val="tx1"/>
                </a:solidFill>
              </a:rPr>
              <a:t>ضرورت واهمیت خلاقیت:</a:t>
            </a:r>
            <a:r>
              <a:rPr lang="fa-IR" sz="4000" dirty="0" smtClean="0">
                <a:solidFill>
                  <a:schemeClr val="tx1"/>
                </a:solidFill>
              </a:rPr>
              <a:t/>
            </a:r>
            <a:br>
              <a:rPr lang="fa-IR" sz="4000" dirty="0" smtClean="0">
                <a:solidFill>
                  <a:schemeClr val="tx1"/>
                </a:solidFill>
              </a:rPr>
            </a:br>
            <a:r>
              <a:rPr lang="fa-IR" sz="3200" dirty="0" smtClean="0">
                <a:solidFill>
                  <a:schemeClr val="tx1"/>
                </a:solidFill>
              </a:rPr>
              <a:t>خلاقیت زمانی پا به عرصه وجود می گذارد که:فرد یا افرادی،سطح   دانش زمان خود را درباره ای پدیده های طبیعی ویا خود انسان کافی ندانسته و خود را ناچار به بهره گیری طیف وسیع توانای ها  ببیند تا فرا رسیدن ان برهه از زمان که دیگر جستجوی گری در جستجوی راه های تکمیل فنون باقی نماند ویا ان لحظه که تحقیق   ازدیاد سطح تولید های صنعتی به توقیف درامده وضرورت جهاد ملی درراه دستیابی به خود کفایی وخود یابی ئر جامعه ای بین  المللی،بی اهمیت تلقی شود.پیکار خستگی ناپذیر که در نهایت به نوآوری وتحول می انجامد،ادامه خواهد داشت وپایانی بر ان  مقصورنیست.</a:t>
            </a:r>
            <a:endParaRPr lang="en-US" sz="6000" dirty="0">
              <a:solidFill>
                <a:schemeClr val="tx1"/>
              </a:solidFill>
            </a:endParaRPr>
          </a:p>
        </p:txBody>
      </p:sp>
      <p:sp>
        <p:nvSpPr>
          <p:cNvPr id="4" name="Date Placeholder 3"/>
          <p:cNvSpPr>
            <a:spLocks noGrp="1"/>
          </p:cNvSpPr>
          <p:nvPr>
            <p:ph type="dt" sz="half" idx="10"/>
          </p:nvPr>
        </p:nvSpPr>
        <p:spPr/>
        <p:txBody>
          <a:bodyPr/>
          <a:lstStyle/>
          <a:p>
            <a:fld id="{5DB8F1E3-6FE5-48E4-8E50-6ADE45023E23}"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114402366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477671"/>
            <a:ext cx="11368585" cy="5172501"/>
          </a:xfrm>
        </p:spPr>
        <p:txBody>
          <a:bodyPr>
            <a:noAutofit/>
          </a:bodyPr>
          <a:lstStyle/>
          <a:p>
            <a:r>
              <a:rPr lang="fa-IR" sz="5400" dirty="0" smtClean="0">
                <a:solidFill>
                  <a:schemeClr val="tx1"/>
                </a:solidFill>
              </a:rPr>
              <a:t>فواید خلاقیت:</a:t>
            </a:r>
            <a:r>
              <a:rPr lang="fa-IR" dirty="0" smtClean="0">
                <a:solidFill>
                  <a:schemeClr val="tx1"/>
                </a:solidFill>
              </a:rPr>
              <a:t/>
            </a:r>
            <a:br>
              <a:rPr lang="fa-IR" dirty="0" smtClean="0">
                <a:solidFill>
                  <a:schemeClr val="tx1"/>
                </a:solidFill>
              </a:rPr>
            </a:br>
            <a:r>
              <a:rPr lang="fa-IR" sz="2800" dirty="0" smtClean="0">
                <a:solidFill>
                  <a:schemeClr val="tx1"/>
                </a:solidFill>
              </a:rPr>
              <a:t>خلاقیت دست کم برای جامعه سه فایده دارد:</a:t>
            </a:r>
            <a:br>
              <a:rPr lang="fa-IR" sz="2800" dirty="0" smtClean="0">
                <a:solidFill>
                  <a:schemeClr val="tx1"/>
                </a:solidFill>
              </a:rPr>
            </a:br>
            <a:r>
              <a:rPr lang="fa-IR" sz="2800" dirty="0" smtClean="0">
                <a:solidFill>
                  <a:schemeClr val="tx1"/>
                </a:solidFill>
              </a:rPr>
              <a:t>آن باعث افزایش رشد اقتصادی می شود بهره وری را بالا می برد وباعث به وجود امدن تکنولوژی،کالاها وخدماتجدید می گردد.ما درباره ای این فایده ها بحث می کنیم وبه این موضوع می پردازیم که با استفاده از پدیده خلاقیت چگونه می توان به حل مسائلی کرد که در اثرتغییرات در محیط خارجی به وجود می ایند.</a:t>
            </a:r>
            <a:br>
              <a:rPr lang="fa-IR" sz="2800" dirty="0" smtClean="0">
                <a:solidFill>
                  <a:schemeClr val="tx1"/>
                </a:solidFill>
              </a:rPr>
            </a:br>
            <a:r>
              <a:rPr lang="fa-IR" sz="2800" dirty="0">
                <a:solidFill>
                  <a:schemeClr val="tx1"/>
                </a:solidFill>
              </a:rPr>
              <a:t/>
            </a:r>
            <a:br>
              <a:rPr lang="fa-IR" sz="2800" dirty="0">
                <a:solidFill>
                  <a:schemeClr val="tx1"/>
                </a:solidFill>
              </a:rPr>
            </a:br>
            <a:r>
              <a:rPr lang="fa-IR" sz="4800" dirty="0" smtClean="0">
                <a:solidFill>
                  <a:schemeClr val="tx1"/>
                </a:solidFill>
              </a:rPr>
              <a:t>رشد اقتصادی:</a:t>
            </a:r>
            <a:r>
              <a:rPr lang="fa-IR" sz="3200" dirty="0" smtClean="0">
                <a:solidFill>
                  <a:schemeClr val="tx1"/>
                </a:solidFill>
              </a:rPr>
              <a:t/>
            </a:r>
            <a:br>
              <a:rPr lang="fa-IR" sz="3200" dirty="0" smtClean="0">
                <a:solidFill>
                  <a:schemeClr val="tx1"/>
                </a:solidFill>
              </a:rPr>
            </a:br>
            <a:r>
              <a:rPr lang="fa-IR" sz="2800" dirty="0" smtClean="0">
                <a:solidFill>
                  <a:schemeClr val="tx1"/>
                </a:solidFill>
              </a:rPr>
              <a:t>یکی از دلایلی که اقتصاددانان به شرکت ها وسازمان های تازه تاسیس وکوچک توجه نمودند،این بود که این شرکت ها وسازمان ها موجب به وجود اوردن مشاغل بیشتری در سیستم اقتصادی امریکا می شدند.درتحقیقی که در یک از صنایع مهم امریکا،یعنی صنعت الکترونیک انجام شد. مشخص گردید شرکت های که عمرشان به بیش از بیست سال می رسد افراد استخدام کرده اند.</a:t>
            </a:r>
            <a:endParaRPr lang="en-US" dirty="0">
              <a:solidFill>
                <a:schemeClr val="tx1"/>
              </a:solidFill>
            </a:endParaRPr>
          </a:p>
        </p:txBody>
      </p:sp>
      <p:sp>
        <p:nvSpPr>
          <p:cNvPr id="4" name="Date Placeholder 3"/>
          <p:cNvSpPr>
            <a:spLocks noGrp="1"/>
          </p:cNvSpPr>
          <p:nvPr>
            <p:ph type="dt" sz="half" idx="10"/>
          </p:nvPr>
        </p:nvSpPr>
        <p:spPr/>
        <p:txBody>
          <a:bodyPr/>
          <a:lstStyle/>
          <a:p>
            <a:fld id="{195F7FD9-6879-4828-81E1-F128D0D59AC7}"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771912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6" y="382137"/>
            <a:ext cx="11518710" cy="5363570"/>
          </a:xfrm>
        </p:spPr>
        <p:txBody>
          <a:bodyPr>
            <a:noAutofit/>
          </a:bodyPr>
          <a:lstStyle/>
          <a:p>
            <a:r>
              <a:rPr lang="fa-IR" sz="5400" dirty="0" smtClean="0">
                <a:solidFill>
                  <a:schemeClr val="tx1"/>
                </a:solidFill>
              </a:rPr>
              <a:t>توسعه خلاقیت:</a:t>
            </a:r>
            <a:r>
              <a:rPr lang="fa-IR" sz="3200" dirty="0" smtClean="0">
                <a:solidFill>
                  <a:schemeClr val="tx1"/>
                </a:solidFill>
              </a:rPr>
              <a:t/>
            </a:r>
            <a:br>
              <a:rPr lang="fa-IR" sz="3200" dirty="0" smtClean="0">
                <a:solidFill>
                  <a:schemeClr val="tx1"/>
                </a:solidFill>
              </a:rPr>
            </a:br>
            <a:r>
              <a:rPr lang="fa-IR" sz="2400" dirty="0" smtClean="0">
                <a:solidFill>
                  <a:schemeClr val="tx1"/>
                </a:solidFill>
              </a:rPr>
              <a:t>برای توسعه خلاقیت،به امور زیر توجه کنید:</a:t>
            </a:r>
            <a:br>
              <a:rPr lang="fa-IR" sz="2400" dirty="0" smtClean="0">
                <a:solidFill>
                  <a:schemeClr val="tx1"/>
                </a:solidFill>
              </a:rPr>
            </a:br>
            <a:r>
              <a:rPr lang="fa-IR" sz="2400" dirty="0" smtClean="0">
                <a:solidFill>
                  <a:schemeClr val="tx1"/>
                </a:solidFill>
              </a:rPr>
              <a:t>1.از انجا که خلاقیت،امری فردی وشخصی است وهرکسی متناسب با توانایی های فردی و منحصر به فرد،می تواند به توسعه وگسترش ان اقدام نماید،جهت تقویت این امر،باید به سراغ توانایی های فردی و منحصر به فرد رفت و به ارزیابی ان پرداخت.</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400" dirty="0" smtClean="0">
                <a:solidFill>
                  <a:schemeClr val="tx1"/>
                </a:solidFill>
              </a:rPr>
              <a:t>2.میزان حساسیت در درک مسائل،نقش مهمی در خلاقیت دارد:بنابراین،با افزایش وگسترش دقت وحساسیت در درک مسائل،می توان به توسعه خلاقیت فردی کمک کرد.</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400" dirty="0" smtClean="0">
                <a:solidFill>
                  <a:schemeClr val="tx1"/>
                </a:solidFill>
              </a:rPr>
              <a:t>3.بدون شک،ازمایش،تجربه وکنکاش،رابطه ای مستقیمی با خلاقیت دارند؛پس برای رشد ان،باید ازطریق تجربه،پژوهش وانجام ازمایش های متنوع اقدام کرد.</a:t>
            </a:r>
            <a:br>
              <a:rPr lang="fa-IR" sz="2400" dirty="0" smtClean="0">
                <a:solidFill>
                  <a:schemeClr val="tx1"/>
                </a:solidFill>
              </a:rPr>
            </a:br>
            <a:r>
              <a:rPr lang="fa-IR" sz="2400" dirty="0">
                <a:solidFill>
                  <a:schemeClr val="tx1"/>
                </a:solidFill>
              </a:rPr>
              <a:t/>
            </a:r>
            <a:br>
              <a:rPr lang="fa-IR" sz="2400" dirty="0">
                <a:solidFill>
                  <a:schemeClr val="tx1"/>
                </a:solidFill>
              </a:rPr>
            </a:br>
            <a:r>
              <a:rPr lang="fa-IR" sz="2400" dirty="0" smtClean="0">
                <a:solidFill>
                  <a:schemeClr val="tx1"/>
                </a:solidFill>
              </a:rPr>
              <a:t>4.اندیشه تخیلی،یکی از راه های مؤثر در برانگیختن قدرت خلاقیت محسوب می شود؛ زیرا تخیل،نوعی تفکرازاد است که ضمن ان،ذهن فرد،متوجه حل یک مساله واقعی،به گونه ای که در عالم خارج وجود دارد،نمی شود؛بلکه در تخیل،فرد خارج از قیود و هنجارهای موجود،ازادانه انچه را که تمایل دارد،در ذهن خود تصور می کند..</a:t>
            </a:r>
            <a:endParaRPr lang="en-US" sz="3200" dirty="0">
              <a:solidFill>
                <a:schemeClr val="tx1"/>
              </a:solidFill>
            </a:endParaRPr>
          </a:p>
        </p:txBody>
      </p:sp>
      <p:sp>
        <p:nvSpPr>
          <p:cNvPr id="4" name="Date Placeholder 3"/>
          <p:cNvSpPr>
            <a:spLocks noGrp="1"/>
          </p:cNvSpPr>
          <p:nvPr>
            <p:ph type="dt" sz="half" idx="10"/>
          </p:nvPr>
        </p:nvSpPr>
        <p:spPr/>
        <p:txBody>
          <a:bodyPr/>
          <a:lstStyle/>
          <a:p>
            <a:fld id="{644D24AF-175E-4120-AF95-F6BF79AF5952}"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78956500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3"/>
          </p:nvPr>
        </p:nvSpPr>
        <p:spPr/>
        <p:txBody>
          <a:bodyPr/>
          <a:lstStyle/>
          <a:p>
            <a:endParaRPr lang="fa-IR"/>
          </a:p>
        </p:txBody>
      </p:sp>
      <p:sp>
        <p:nvSpPr>
          <p:cNvPr id="4" name="Date Placeholder 3"/>
          <p:cNvSpPr>
            <a:spLocks noGrp="1"/>
          </p:cNvSpPr>
          <p:nvPr>
            <p:ph type="dt" sz="half" idx="10"/>
          </p:nvPr>
        </p:nvSpPr>
        <p:spPr/>
        <p:txBody>
          <a:bodyPr/>
          <a:lstStyle/>
          <a:p>
            <a:fld id="{19E061B1-F843-45A9-84BD-DCA733FF6913}" type="datetime1">
              <a:rPr lang="en-US" smtClean="0"/>
              <a:t>3/16/2020</a:t>
            </a:fld>
            <a:endParaRPr lang="en-US" dirty="0"/>
          </a:p>
        </p:txBody>
      </p:sp>
      <p:sp>
        <p:nvSpPr>
          <p:cNvPr id="5" name="Footer Placeholder 4"/>
          <p:cNvSpPr>
            <a:spLocks noGrp="1"/>
          </p:cNvSpPr>
          <p:nvPr>
            <p:ph type="ftr" sz="quarter" idx="11"/>
          </p:nvPr>
        </p:nvSpPr>
        <p:spPr/>
        <p:txBody>
          <a:bodyPr/>
          <a:lstStyle/>
          <a:p>
            <a:r>
              <a:rPr lang="fa-IR" smtClean="0"/>
              <a:t>آموزشکده فنی وحرفه ای  امام خمینی (ره)قاین مدرس:ابراهیم شکوهیان</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39</a:t>
            </a:fld>
            <a:endParaRPr lang="en-US" dirty="0"/>
          </a:p>
        </p:txBody>
      </p:sp>
      <p:pic>
        <p:nvPicPr>
          <p:cNvPr id="7" name="Picture 2" descr="Image (27)"/>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8" name="WordArt 3"/>
          <p:cNvSpPr>
            <a:spLocks noChangeArrowheads="1" noChangeShapeType="1" noTextEdit="1"/>
          </p:cNvSpPr>
          <p:nvPr/>
        </p:nvSpPr>
        <p:spPr bwMode="auto">
          <a:xfrm>
            <a:off x="7263642" y="441279"/>
            <a:ext cx="4751917" cy="646113"/>
          </a:xfrm>
          <a:prstGeom prst="rect">
            <a:avLst/>
          </a:prstGeom>
        </p:spPr>
        <p:txBody>
          <a:bodyPr wrap="none" fromWordArt="1">
            <a:prstTxWarp prst="textPlain">
              <a:avLst>
                <a:gd name="adj" fmla="val 50000"/>
              </a:avLst>
            </a:prstTxWarp>
          </a:bodyPr>
          <a:lstStyle/>
          <a:p>
            <a:r>
              <a:rPr lang="fa-IR" sz="3600" kern="10" dirty="0">
                <a:ln w="9525">
                  <a:solidFill>
                    <a:schemeClr val="bg1"/>
                  </a:solidFill>
                  <a:round/>
                  <a:headEnd/>
                  <a:tailEnd/>
                </a:ln>
                <a:solidFill>
                  <a:schemeClr val="bg1"/>
                </a:solidFill>
                <a:cs typeface="B Yagut"/>
              </a:rPr>
              <a:t>زنده باد تلاش...</a:t>
            </a:r>
          </a:p>
        </p:txBody>
      </p:sp>
      <p:sp>
        <p:nvSpPr>
          <p:cNvPr id="9" name="Flowchart: Multidocument 8"/>
          <p:cNvSpPr/>
          <p:nvPr/>
        </p:nvSpPr>
        <p:spPr>
          <a:xfrm>
            <a:off x="914399" y="5568286"/>
            <a:ext cx="2238233" cy="859809"/>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FFFF00"/>
                </a:solidFill>
              </a:rPr>
              <a:t>پایان</a:t>
            </a:r>
            <a:endParaRPr lang="fa-IR" sz="4000" dirty="0">
              <a:solidFill>
                <a:srgbClr val="FFFF00"/>
              </a:solidFill>
            </a:endParaRPr>
          </a:p>
        </p:txBody>
      </p:sp>
    </p:spTree>
    <p:extLst>
      <p:ext uri="{BB962C8B-B14F-4D97-AF65-F5344CB8AC3E}">
        <p14:creationId xmlns:p14="http://schemas.microsoft.com/office/powerpoint/2010/main" val="16020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3000"/>
                                        <p:tgtEl>
                                          <p:spTgt spid="7"/>
                                        </p:tgtEl>
                                      </p:cBhvr>
                                    </p:animEffect>
                                  </p:childTnLst>
                                </p:cTn>
                              </p:par>
                            </p:childTnLst>
                          </p:cTn>
                        </p:par>
                        <p:par>
                          <p:cTn id="8" fill="hold">
                            <p:stCondLst>
                              <p:cond delay="3000"/>
                            </p:stCondLst>
                            <p:childTnLst>
                              <p:par>
                                <p:cTn id="9" presetID="64" presetClass="path" presetSubtype="0" accel="50000" decel="50000" fill="hold" grpId="0" nodeType="afterEffect">
                                  <p:stCondLst>
                                    <p:cond delay="0"/>
                                  </p:stCondLst>
                                  <p:childTnLst>
                                    <p:animMotion origin="layout" path="M 0 0  L 0 -0.33295  E" pathEditMode="relative" ptsTypes="">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descr="Canvas"/>
          <p:cNvSpPr>
            <a:spLocks noGrp="1" noChangeArrowheads="1"/>
          </p:cNvSpPr>
          <p:nvPr>
            <p:ph type="ctrTitle"/>
          </p:nvPr>
        </p:nvSpPr>
        <p:spPr>
          <a:xfrm>
            <a:off x="0" y="0"/>
            <a:ext cx="12192000" cy="1447800"/>
          </a:xfrm>
          <a:blipFill dpi="0" rotWithShape="0">
            <a:blip r:embed="rId3"/>
            <a:srcRect/>
            <a:tile tx="0" ty="0" sx="100000" sy="100000" flip="none" algn="tl"/>
          </a:blipFill>
        </p:spPr>
        <p:txBody>
          <a:bodyPr/>
          <a:lstStyle/>
          <a:p>
            <a:r>
              <a:rPr lang="fa-IR" sz="3600" b="1" dirty="0"/>
              <a:t>ایده و خلاقیت </a:t>
            </a:r>
            <a:endParaRPr lang="en-US" sz="3600" b="1" dirty="0"/>
          </a:p>
        </p:txBody>
      </p:sp>
      <p:sp>
        <p:nvSpPr>
          <p:cNvPr id="45059" name="Rectangle 3" descr="Canvas"/>
          <p:cNvSpPr>
            <a:spLocks noGrp="1" noChangeArrowheads="1"/>
          </p:cNvSpPr>
          <p:nvPr>
            <p:ph type="subTitle" idx="1"/>
          </p:nvPr>
        </p:nvSpPr>
        <p:spPr>
          <a:xfrm>
            <a:off x="3258411" y="1447800"/>
            <a:ext cx="8639968" cy="4352499"/>
          </a:xfrm>
          <a:blipFill dpi="0" rotWithShape="0">
            <a:blip r:embed="rId3"/>
            <a:srcRect/>
            <a:tile tx="0" ty="0" sx="100000" sy="100000" flip="none" algn="tl"/>
          </a:blipFill>
        </p:spPr>
        <p:txBody>
          <a:bodyPr>
            <a:normAutofit fontScale="92500" lnSpcReduction="10000"/>
          </a:bodyPr>
          <a:lstStyle/>
          <a:p>
            <a:pPr algn="r"/>
            <a:endParaRPr lang="fa-IR" sz="2800" dirty="0"/>
          </a:p>
          <a:p>
            <a:pPr algn="r"/>
            <a:r>
              <a:rPr lang="fa-IR" sz="2800" dirty="0">
                <a:cs typeface="B Lotus" panose="00000400000000000000" pitchFamily="2" charset="-78"/>
              </a:rPr>
              <a:t>تعاریف :</a:t>
            </a:r>
          </a:p>
          <a:p>
            <a:pPr algn="r"/>
            <a:r>
              <a:rPr lang="fa-IR" sz="2800" dirty="0">
                <a:cs typeface="B Lotus" panose="00000400000000000000" pitchFamily="2" charset="-78"/>
              </a:rPr>
              <a:t>ایده : ایده کاملاٌ با شناخت فرصت متفاوت میباشد، بلکه ایده ، </a:t>
            </a:r>
            <a:r>
              <a:rPr lang="fa-IR" sz="2800" dirty="0" smtClean="0">
                <a:cs typeface="B Lotus" panose="00000400000000000000" pitchFamily="2" charset="-78"/>
              </a:rPr>
              <a:t>راه </a:t>
            </a:r>
            <a:r>
              <a:rPr lang="fa-IR" sz="2800" dirty="0">
                <a:cs typeface="B Lotus" panose="00000400000000000000" pitchFamily="2" charset="-78"/>
              </a:rPr>
              <a:t>حل های گوناگون ذهنی میباشد بدون اینکه مشکل یا </a:t>
            </a:r>
            <a:r>
              <a:rPr lang="fa-IR" sz="2800" dirty="0" smtClean="0">
                <a:cs typeface="B Lotus" panose="00000400000000000000" pitchFamily="2" charset="-78"/>
              </a:rPr>
              <a:t>  </a:t>
            </a:r>
            <a:r>
              <a:rPr lang="fa-IR" sz="2800" dirty="0">
                <a:cs typeface="B Lotus" panose="00000400000000000000" pitchFamily="2" charset="-78"/>
              </a:rPr>
              <a:t>مسئله را بشناسد ( یا بداند</a:t>
            </a:r>
            <a:r>
              <a:rPr lang="fa-IR" sz="2800" dirty="0" smtClean="0">
                <a:cs typeface="B Lotus" panose="00000400000000000000" pitchFamily="2" charset="-78"/>
              </a:rPr>
              <a:t>)</a:t>
            </a:r>
          </a:p>
          <a:p>
            <a:pPr algn="r"/>
            <a:endParaRPr lang="fa-IR" sz="2800" dirty="0">
              <a:cs typeface="B Lotus" panose="00000400000000000000" pitchFamily="2" charset="-78"/>
            </a:endParaRPr>
          </a:p>
          <a:p>
            <a:pPr algn="r"/>
            <a:r>
              <a:rPr lang="fa-IR" sz="2800" dirty="0">
                <a:cs typeface="B Lotus" panose="00000400000000000000" pitchFamily="2" charset="-78"/>
              </a:rPr>
              <a:t>فرصتها: مجموعه از عقاید و ایده های میباشند که قادربه </a:t>
            </a:r>
            <a:r>
              <a:rPr lang="fa-IR" sz="2800" dirty="0" smtClean="0">
                <a:cs typeface="B Lotus" panose="00000400000000000000" pitchFamily="2" charset="-78"/>
              </a:rPr>
              <a:t>حل  مسائل </a:t>
            </a:r>
            <a:r>
              <a:rPr lang="fa-IR" sz="2800" dirty="0">
                <a:cs typeface="B Lotus" panose="00000400000000000000" pitchFamily="2" charset="-78"/>
              </a:rPr>
              <a:t>و مشکلات مییباشند</a:t>
            </a:r>
          </a:p>
          <a:p>
            <a:pPr algn="r"/>
            <a:r>
              <a:rPr lang="fa-IR" sz="2800" dirty="0"/>
              <a:t>                       </a:t>
            </a:r>
            <a:r>
              <a:rPr lang="fa-IR" sz="2400" b="1" dirty="0"/>
              <a:t>  </a:t>
            </a:r>
            <a:endParaRPr lang="en-US" sz="2800" dirty="0"/>
          </a:p>
        </p:txBody>
      </p:sp>
      <p:pic>
        <p:nvPicPr>
          <p:cNvPr id="45060" name="Picture 4" descr="57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0712"/>
            <a:ext cx="3234518" cy="4439587"/>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FD6AE2E8-B6DF-4995-857B-482BF657BFE2}"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4</a:t>
            </a:fld>
            <a:endParaRPr lang="fa-IR"/>
          </a:p>
        </p:txBody>
      </p:sp>
    </p:spTree>
    <p:extLst>
      <p:ext uri="{BB962C8B-B14F-4D97-AF65-F5344CB8AC3E}">
        <p14:creationId xmlns:p14="http://schemas.microsoft.com/office/powerpoint/2010/main" val="2922636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descr="Canvas"/>
          <p:cNvSpPr>
            <a:spLocks noGrp="1" noChangeArrowheads="1"/>
          </p:cNvSpPr>
          <p:nvPr>
            <p:ph type="ctrTitle"/>
          </p:nvPr>
        </p:nvSpPr>
        <p:spPr>
          <a:xfrm>
            <a:off x="0" y="0"/>
            <a:ext cx="12192000" cy="1991678"/>
          </a:xfrm>
          <a:blipFill dpi="0" rotWithShape="0">
            <a:blip r:embed="rId4"/>
            <a:srcRect/>
            <a:tile tx="0" ty="0" sx="100000" sy="100000" flip="none" algn="tl"/>
          </a:blipFill>
        </p:spPr>
        <p:txBody>
          <a:bodyPr/>
          <a:lstStyle/>
          <a:p>
            <a:pPr rtl="1"/>
            <a:r>
              <a:rPr lang="fa-IR" sz="3600" b="1" dirty="0">
                <a:solidFill>
                  <a:srgbClr val="000066"/>
                </a:solidFill>
              </a:rPr>
              <a:t>ایده و خلاقیت (دنباله )</a:t>
            </a:r>
            <a:endParaRPr lang="en-US" sz="3600" b="1" dirty="0">
              <a:solidFill>
                <a:srgbClr val="000066"/>
              </a:solidFill>
            </a:endParaRPr>
          </a:p>
        </p:txBody>
      </p:sp>
      <p:sp>
        <p:nvSpPr>
          <p:cNvPr id="47107" name="Rectangle 3" descr="Canvas"/>
          <p:cNvSpPr>
            <a:spLocks noGrp="1" noChangeArrowheads="1"/>
          </p:cNvSpPr>
          <p:nvPr>
            <p:ph type="subTitle" idx="1"/>
          </p:nvPr>
        </p:nvSpPr>
        <p:spPr>
          <a:xfrm>
            <a:off x="623392" y="4258057"/>
            <a:ext cx="10755808" cy="1569537"/>
          </a:xfrm>
          <a:blipFill dpi="0" rotWithShape="0">
            <a:blip r:embed="rId4"/>
            <a:srcRect/>
            <a:tile tx="0" ty="0" sx="100000" sy="100000" flip="none" algn="tl"/>
          </a:blipFill>
        </p:spPr>
        <p:txBody>
          <a:bodyPr/>
          <a:lstStyle/>
          <a:p>
            <a:pPr algn="r"/>
            <a:r>
              <a:rPr lang="fa-IR" sz="2800" dirty="0"/>
              <a:t>خلاقیت: برون داد ایده از مغز به روی واقعیتها و جهت دهی </a:t>
            </a:r>
          </a:p>
          <a:p>
            <a:pPr algn="r"/>
            <a:r>
              <a:rPr lang="fa-IR" sz="2800" dirty="0"/>
              <a:t>          مناسب برای شناخت مسائل ، مشکلات و یا هردو</a:t>
            </a:r>
            <a:endParaRPr lang="en-US" sz="2800" dirty="0"/>
          </a:p>
        </p:txBody>
      </p:sp>
      <p:sp>
        <p:nvSpPr>
          <p:cNvPr id="47110" name="Text Box 6"/>
          <p:cNvSpPr txBox="1">
            <a:spLocks noChangeArrowheads="1"/>
          </p:cNvSpPr>
          <p:nvPr/>
        </p:nvSpPr>
        <p:spPr bwMode="auto">
          <a:xfrm>
            <a:off x="623392" y="2057400"/>
            <a:ext cx="3167560" cy="21698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fa-IR" sz="2400" b="1" i="0" u="none" dirty="0"/>
              <a:t>ایده : طوفانهای ذهنی که بدون شناخت مسایل بوجود میایند</a:t>
            </a:r>
          </a:p>
          <a:p>
            <a:pPr algn="ctr">
              <a:spcBef>
                <a:spcPct val="50000"/>
              </a:spcBef>
            </a:pPr>
            <a:endParaRPr lang="en-US" sz="1800" b="1" i="0" u="none" dirty="0"/>
          </a:p>
        </p:txBody>
      </p:sp>
      <p:sp>
        <p:nvSpPr>
          <p:cNvPr id="47116" name="Text Box 12"/>
          <p:cNvSpPr txBox="1">
            <a:spLocks noChangeArrowheads="1"/>
          </p:cNvSpPr>
          <p:nvPr/>
        </p:nvSpPr>
        <p:spPr bwMode="auto">
          <a:xfrm>
            <a:off x="4751918" y="1992313"/>
            <a:ext cx="3071284" cy="2246314"/>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a-IR" sz="2800" b="1" dirty="0"/>
              <a:t>پالایش ایده :</a:t>
            </a:r>
          </a:p>
          <a:p>
            <a:pPr algn="ctr">
              <a:spcBef>
                <a:spcPct val="50000"/>
              </a:spcBef>
            </a:pPr>
            <a:r>
              <a:rPr lang="fa-IR" sz="2800" b="1" dirty="0"/>
              <a:t>خلاقیت : تقابل ایده با واقعیتهاو</a:t>
            </a:r>
          </a:p>
          <a:p>
            <a:pPr algn="ctr">
              <a:spcBef>
                <a:spcPct val="50000"/>
              </a:spcBef>
            </a:pPr>
            <a:r>
              <a:rPr lang="fa-IR" sz="2800" b="1" dirty="0"/>
              <a:t>شناخت روشنتر</a:t>
            </a:r>
            <a:endParaRPr lang="en-US" sz="2800" b="1" dirty="0"/>
          </a:p>
        </p:txBody>
      </p:sp>
      <p:sp>
        <p:nvSpPr>
          <p:cNvPr id="47124" name="Text Box 20"/>
          <p:cNvSpPr txBox="1">
            <a:spLocks noChangeArrowheads="1"/>
          </p:cNvSpPr>
          <p:nvPr/>
        </p:nvSpPr>
        <p:spPr bwMode="auto">
          <a:xfrm>
            <a:off x="8338658" y="1970086"/>
            <a:ext cx="2877167" cy="169277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a-IR" sz="2400" b="1" i="0" u="none" dirty="0" smtClean="0"/>
              <a:t>فرصتها: </a:t>
            </a:r>
            <a:endParaRPr lang="fa-IR" sz="2400" b="1" i="0" u="none" dirty="0"/>
          </a:p>
          <a:p>
            <a:pPr algn="ctr">
              <a:spcBef>
                <a:spcPct val="50000"/>
              </a:spcBef>
            </a:pPr>
            <a:r>
              <a:rPr lang="fa-IR" sz="2000" b="1" i="0" u="none" dirty="0"/>
              <a:t>خلاقیتهایی که با منشاء </a:t>
            </a:r>
          </a:p>
          <a:p>
            <a:pPr algn="ctr">
              <a:spcBef>
                <a:spcPct val="50000"/>
              </a:spcBef>
            </a:pPr>
            <a:r>
              <a:rPr lang="fa-IR" sz="2000" b="1" i="0" u="none" dirty="0"/>
              <a:t>ایده ها توانسته است راه حل منطقی را بوجود آورد</a:t>
            </a:r>
            <a:endParaRPr lang="en-US" sz="2000" b="1" i="0" u="none" dirty="0"/>
          </a:p>
        </p:txBody>
      </p:sp>
      <p:sp>
        <p:nvSpPr>
          <p:cNvPr id="2" name="Right Arrow 1"/>
          <p:cNvSpPr/>
          <p:nvPr/>
        </p:nvSpPr>
        <p:spPr>
          <a:xfrm>
            <a:off x="3841702" y="2871755"/>
            <a:ext cx="9102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ight Arrow 11"/>
          <p:cNvSpPr/>
          <p:nvPr/>
        </p:nvSpPr>
        <p:spPr>
          <a:xfrm>
            <a:off x="7780523" y="2794570"/>
            <a:ext cx="5581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Date Placeholder 2"/>
          <p:cNvSpPr>
            <a:spLocks noGrp="1"/>
          </p:cNvSpPr>
          <p:nvPr>
            <p:ph type="dt" sz="half" idx="10"/>
          </p:nvPr>
        </p:nvSpPr>
        <p:spPr/>
        <p:txBody>
          <a:bodyPr/>
          <a:lstStyle/>
          <a:p>
            <a:pPr>
              <a:defRPr/>
            </a:pPr>
            <a:fld id="{B6EBEB02-A617-482B-87B1-6A02F02F242C}" type="datetime1">
              <a:rPr lang="en-US" smtClean="0"/>
              <a:t>3/16/2020</a:t>
            </a:fld>
            <a:endParaRPr lang="fa-IR"/>
          </a:p>
        </p:txBody>
      </p:sp>
      <p:sp>
        <p:nvSpPr>
          <p:cNvPr id="4" name="Footer Placeholder 3"/>
          <p:cNvSpPr>
            <a:spLocks noGrp="1"/>
          </p:cNvSpPr>
          <p:nvPr>
            <p:ph type="ftr" sz="quarter" idx="11"/>
          </p:nvPr>
        </p:nvSpPr>
        <p:spPr/>
        <p:txBody>
          <a:bodyPr/>
          <a:lstStyle/>
          <a:p>
            <a:pPr>
              <a:defRPr/>
            </a:pPr>
            <a:r>
              <a:rPr lang="fa-IR" dirty="0" smtClean="0"/>
              <a:t>آموزشکده فنی وحرفه ای  امام خمینی (ره)قاین</a:t>
            </a:r>
            <a:endParaRPr lang="fa-IR" dirty="0"/>
          </a:p>
        </p:txBody>
      </p:sp>
      <p:sp>
        <p:nvSpPr>
          <p:cNvPr id="5" name="Slide Number Placeholder 4"/>
          <p:cNvSpPr>
            <a:spLocks noGrp="1"/>
          </p:cNvSpPr>
          <p:nvPr>
            <p:ph type="sldNum" sz="quarter" idx="12"/>
          </p:nvPr>
        </p:nvSpPr>
        <p:spPr/>
        <p:txBody>
          <a:bodyPr/>
          <a:lstStyle/>
          <a:p>
            <a:pPr>
              <a:defRPr/>
            </a:pPr>
            <a:fld id="{4D694B5C-BA52-4CC3-86CF-536AFE215A75}" type="slidenum">
              <a:rPr lang="fa-IR" smtClean="0"/>
              <a:pPr>
                <a:defRPr/>
              </a:pPr>
              <a:t>5</a:t>
            </a:fld>
            <a:endParaRPr lang="fa-IR"/>
          </a:p>
        </p:txBody>
      </p:sp>
    </p:spTree>
    <p:extLst>
      <p:ext uri="{BB962C8B-B14F-4D97-AF65-F5344CB8AC3E}">
        <p14:creationId xmlns:p14="http://schemas.microsoft.com/office/powerpoint/2010/main" val="245501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0-#ppt_w/2"/>
                                          </p:val>
                                        </p:tav>
                                        <p:tav tm="100000">
                                          <p:val>
                                            <p:strVal val="#ppt_x"/>
                                          </p:val>
                                        </p:tav>
                                      </p:tavLst>
                                    </p:anim>
                                    <p:anim calcmode="lin" valueType="num">
                                      <p:cBhvr additive="base">
                                        <p:cTn id="8"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47107">
                                            <p:txEl>
                                              <p:charRg st="4294967295" end="4294967295"/>
                                            </p:txEl>
                                          </p:spTgt>
                                        </p:tgtEl>
                                        <p:attrNameLst>
                                          <p:attrName>style.visibility</p:attrName>
                                        </p:attrNameLst>
                                      </p:cBhvr>
                                      <p:to>
                                        <p:strVal val="visible"/>
                                      </p:to>
                                    </p:set>
                                    <p:animEffect transition="in" filter="box(out)">
                                      <p:cBhvr>
                                        <p:cTn id="13" dur="500"/>
                                        <p:tgtEl>
                                          <p:spTgt spid="47107">
                                            <p:txEl>
                                              <p:charRg st="4294967295" end="4294967295"/>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Canvas"/>
          <p:cNvSpPr>
            <a:spLocks noGrp="1" noChangeArrowheads="1"/>
          </p:cNvSpPr>
          <p:nvPr>
            <p:ph type="ctrTitle"/>
          </p:nvPr>
        </p:nvSpPr>
        <p:spPr>
          <a:xfrm>
            <a:off x="0" y="0"/>
            <a:ext cx="12192000" cy="1399456"/>
          </a:xfrm>
          <a:blipFill dpi="0" rotWithShape="0">
            <a:blip r:embed="rId3"/>
            <a:srcRect/>
            <a:tile tx="0" ty="0" sx="100000" sy="100000" flip="none" algn="tl"/>
          </a:blipFill>
        </p:spPr>
        <p:txBody>
          <a:bodyPr/>
          <a:lstStyle/>
          <a:p>
            <a:r>
              <a:rPr lang="fa-IR" sz="3600" b="1"/>
              <a:t>هفت عامل مهم در موفقیت کارآفرین</a:t>
            </a:r>
            <a:endParaRPr lang="en-US" sz="3600" b="1"/>
          </a:p>
        </p:txBody>
      </p:sp>
      <p:sp>
        <p:nvSpPr>
          <p:cNvPr id="49155" name="Rectangle 3" descr="Canvas"/>
          <p:cNvSpPr>
            <a:spLocks noGrp="1" noChangeArrowheads="1"/>
          </p:cNvSpPr>
          <p:nvPr>
            <p:ph type="subTitle" idx="1"/>
          </p:nvPr>
        </p:nvSpPr>
        <p:spPr>
          <a:xfrm>
            <a:off x="636563" y="1363639"/>
            <a:ext cx="11055019" cy="4573137"/>
          </a:xfrm>
          <a:blipFill dpi="0" rotWithShape="0">
            <a:blip r:embed="rId3"/>
            <a:srcRect/>
            <a:tile tx="0" ty="0" sx="100000" sy="100000" flip="none" algn="tl"/>
          </a:blipFill>
        </p:spPr>
        <p:txBody>
          <a:bodyPr>
            <a:normAutofit fontScale="85000" lnSpcReduction="20000"/>
          </a:bodyPr>
          <a:lstStyle/>
          <a:p>
            <a:pPr algn="r"/>
            <a:endParaRPr lang="fa-IR" sz="2800" dirty="0"/>
          </a:p>
          <a:p>
            <a:pPr algn="r"/>
            <a:r>
              <a:rPr lang="fa-IR" sz="2800" dirty="0"/>
              <a:t>1- برخوداری از ایده و خلاقیت های تحول ساز</a:t>
            </a:r>
          </a:p>
          <a:p>
            <a:pPr algn="r"/>
            <a:r>
              <a:rPr lang="fa-IR" sz="2800" dirty="0"/>
              <a:t>2- شناخت فرصتها</a:t>
            </a:r>
          </a:p>
          <a:p>
            <a:pPr algn="r"/>
            <a:r>
              <a:rPr lang="fa-IR" sz="2800" dirty="0"/>
              <a:t>3- شناخت و گردآوری منابع</a:t>
            </a:r>
          </a:p>
          <a:p>
            <a:pPr algn="r"/>
            <a:r>
              <a:rPr lang="fa-IR" sz="2800" dirty="0"/>
              <a:t>4- ریسک پذیری</a:t>
            </a:r>
          </a:p>
          <a:p>
            <a:pPr algn="r"/>
            <a:r>
              <a:rPr lang="fa-IR" sz="2800" dirty="0"/>
              <a:t>5- برنامه ریزی و اجرایی کردن طرح نو</a:t>
            </a:r>
          </a:p>
          <a:p>
            <a:pPr algn="r"/>
            <a:r>
              <a:rPr lang="fa-IR" sz="2800" dirty="0"/>
              <a:t>6- قدرت راهبری و سازماندهی منابع</a:t>
            </a:r>
          </a:p>
          <a:p>
            <a:pPr algn="r"/>
            <a:r>
              <a:rPr lang="fa-IR" sz="2800" dirty="0"/>
              <a:t>7- نوآوری و برخورداری از مدیریت استراتژیک</a:t>
            </a:r>
            <a:endParaRPr lang="en-US" sz="2800" dirty="0"/>
          </a:p>
          <a:p>
            <a:pPr algn="r"/>
            <a:r>
              <a:rPr lang="fa-IR" sz="2800" dirty="0"/>
              <a:t>                       </a:t>
            </a:r>
            <a:r>
              <a:rPr lang="fa-IR" sz="2400" b="1" dirty="0"/>
              <a:t> </a:t>
            </a:r>
            <a:endParaRPr lang="en-US" sz="2800" dirty="0"/>
          </a:p>
        </p:txBody>
      </p:sp>
      <p:sp>
        <p:nvSpPr>
          <p:cNvPr id="2" name="Date Placeholder 1"/>
          <p:cNvSpPr>
            <a:spLocks noGrp="1"/>
          </p:cNvSpPr>
          <p:nvPr>
            <p:ph type="dt" sz="half" idx="10"/>
          </p:nvPr>
        </p:nvSpPr>
        <p:spPr/>
        <p:txBody>
          <a:bodyPr/>
          <a:lstStyle/>
          <a:p>
            <a:pPr>
              <a:defRPr/>
            </a:pPr>
            <a:fld id="{ACD3E92D-6B43-4626-A305-5CB353CF7AE3}"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6</a:t>
            </a:fld>
            <a:endParaRPr lang="fa-IR"/>
          </a:p>
        </p:txBody>
      </p:sp>
    </p:spTree>
    <p:extLst>
      <p:ext uri="{BB962C8B-B14F-4D97-AF65-F5344CB8AC3E}">
        <p14:creationId xmlns:p14="http://schemas.microsoft.com/office/powerpoint/2010/main" val="3770781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Canvas"/>
          <p:cNvSpPr>
            <a:spLocks noGrp="1" noChangeArrowheads="1"/>
          </p:cNvSpPr>
          <p:nvPr>
            <p:ph type="ctrTitle"/>
          </p:nvPr>
        </p:nvSpPr>
        <p:spPr>
          <a:xfrm>
            <a:off x="0" y="0"/>
            <a:ext cx="12192000" cy="1447800"/>
          </a:xfrm>
          <a:blipFill dpi="0" rotWithShape="0">
            <a:blip r:embed="rId3"/>
            <a:srcRect/>
            <a:tile tx="0" ty="0" sx="100000" sy="100000" flip="none" algn="tl"/>
          </a:blipFill>
        </p:spPr>
        <p:txBody>
          <a:bodyPr/>
          <a:lstStyle/>
          <a:p>
            <a:r>
              <a:rPr lang="fa-IR" sz="3600" b="1"/>
              <a:t>خلاقیت و ایده سازی</a:t>
            </a:r>
            <a:endParaRPr lang="en-US" sz="3600" b="1"/>
          </a:p>
        </p:txBody>
      </p:sp>
      <p:sp>
        <p:nvSpPr>
          <p:cNvPr id="51203" name="Rectangle 3" descr="Canvas"/>
          <p:cNvSpPr>
            <a:spLocks noGrp="1" noChangeArrowheads="1"/>
          </p:cNvSpPr>
          <p:nvPr>
            <p:ph type="subTitle" idx="1"/>
          </p:nvPr>
        </p:nvSpPr>
        <p:spPr>
          <a:xfrm>
            <a:off x="623392" y="1447800"/>
            <a:ext cx="10959008" cy="4516272"/>
          </a:xfrm>
          <a:blipFill dpi="0" rotWithShape="0">
            <a:blip r:embed="rId3"/>
            <a:srcRect/>
            <a:tile tx="0" ty="0" sx="100000" sy="100000" flip="none" algn="tl"/>
          </a:blipFill>
        </p:spPr>
        <p:txBody>
          <a:bodyPr>
            <a:normAutofit fontScale="77500" lnSpcReduction="20000"/>
          </a:bodyPr>
          <a:lstStyle/>
          <a:p>
            <a:pPr algn="r"/>
            <a:endParaRPr lang="fa-IR" sz="2800" dirty="0"/>
          </a:p>
          <a:p>
            <a:pPr algn="r"/>
            <a:r>
              <a:rPr lang="fa-IR" sz="2800" dirty="0"/>
              <a:t>پنج فاکتور ثروتمندشدن</a:t>
            </a:r>
          </a:p>
          <a:p>
            <a:pPr algn="r"/>
            <a:r>
              <a:rPr lang="fa-IR" sz="2800" dirty="0"/>
              <a:t>الف: متولد در یک خانواده ثروتمند</a:t>
            </a:r>
          </a:p>
          <a:p>
            <a:pPr algn="r"/>
            <a:r>
              <a:rPr lang="fa-IR" sz="2800" dirty="0"/>
              <a:t>ب : ازدواج با یک فرد ثروتمند</a:t>
            </a:r>
          </a:p>
          <a:p>
            <a:pPr algn="r"/>
            <a:r>
              <a:rPr lang="fa-IR" sz="2800" dirty="0"/>
              <a:t>ج : برنده شدن در یک قرعه کشی</a:t>
            </a:r>
          </a:p>
          <a:p>
            <a:pPr algn="r"/>
            <a:r>
              <a:rPr lang="fa-IR" sz="2800" dirty="0"/>
              <a:t> د : شروع یک کسب و کار شخصی </a:t>
            </a:r>
          </a:p>
          <a:p>
            <a:pPr algn="r"/>
            <a:r>
              <a:rPr lang="fa-IR" sz="2800" dirty="0"/>
              <a:t> </a:t>
            </a:r>
          </a:p>
          <a:p>
            <a:pPr algn="r"/>
            <a:r>
              <a:rPr lang="fa-IR" sz="2800" dirty="0"/>
              <a:t>در آمریکا دو میلیون نفر از درآمد ماهیانه  1 میلیون دلاری برخوردار هستند که  90%  از آنها  دارای شرکتهای تولید، </a:t>
            </a:r>
          </a:p>
          <a:p>
            <a:pPr algn="r"/>
            <a:r>
              <a:rPr lang="fa-IR" sz="2800" dirty="0"/>
              <a:t>خدماتی  که با شروع فعالیتهای کارآفرینی همراه بود ، میباشند.</a:t>
            </a:r>
            <a:endParaRPr lang="en-US" sz="2800" dirty="0"/>
          </a:p>
        </p:txBody>
      </p:sp>
      <p:pic>
        <p:nvPicPr>
          <p:cNvPr id="51204" name="Picture 4" descr="57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447800"/>
            <a:ext cx="3268133" cy="33655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478AB554-FA84-402F-90C7-ED7A10003290}"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7</a:t>
            </a:fld>
            <a:endParaRPr lang="fa-IR"/>
          </a:p>
        </p:txBody>
      </p:sp>
    </p:spTree>
    <p:extLst>
      <p:ext uri="{BB962C8B-B14F-4D97-AF65-F5344CB8AC3E}">
        <p14:creationId xmlns:p14="http://schemas.microsoft.com/office/powerpoint/2010/main" val="165368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Canvas"/>
          <p:cNvSpPr>
            <a:spLocks noGrp="1" noChangeArrowheads="1"/>
          </p:cNvSpPr>
          <p:nvPr>
            <p:ph type="ctrTitle"/>
          </p:nvPr>
        </p:nvSpPr>
        <p:spPr>
          <a:xfrm>
            <a:off x="0" y="0"/>
            <a:ext cx="12192000" cy="1066800"/>
          </a:xfrm>
          <a:blipFill dpi="0" rotWithShape="0">
            <a:blip r:embed="rId3"/>
            <a:srcRect/>
            <a:tile tx="0" ty="0" sx="100000" sy="100000" flip="none" algn="tl"/>
          </a:blipFill>
        </p:spPr>
        <p:txBody>
          <a:bodyPr>
            <a:normAutofit fontScale="90000"/>
          </a:bodyPr>
          <a:lstStyle/>
          <a:p>
            <a:r>
              <a:rPr lang="fa-IR" sz="3600" b="1"/>
              <a:t>فرصت ها</a:t>
            </a:r>
            <a:br>
              <a:rPr lang="fa-IR" sz="3600" b="1"/>
            </a:br>
            <a:r>
              <a:rPr lang="en-US" sz="3600" b="1"/>
              <a:t>Opportunities</a:t>
            </a:r>
          </a:p>
        </p:txBody>
      </p:sp>
      <p:sp>
        <p:nvSpPr>
          <p:cNvPr id="53251" name="Rectangle 3" descr="Canvas"/>
          <p:cNvSpPr>
            <a:spLocks noGrp="1" noChangeArrowheads="1"/>
          </p:cNvSpPr>
          <p:nvPr>
            <p:ph type="subTitle" idx="1"/>
          </p:nvPr>
        </p:nvSpPr>
        <p:spPr>
          <a:xfrm>
            <a:off x="797158" y="1023582"/>
            <a:ext cx="10862997" cy="4804012"/>
          </a:xfrm>
          <a:blipFill dpi="0" rotWithShape="0">
            <a:blip r:embed="rId3"/>
            <a:srcRect/>
            <a:tile tx="0" ty="0" sx="100000" sy="100000" flip="none" algn="tl"/>
          </a:blipFill>
        </p:spPr>
        <p:txBody>
          <a:bodyPr>
            <a:normAutofit fontScale="92500" lnSpcReduction="20000"/>
          </a:bodyPr>
          <a:lstStyle/>
          <a:p>
            <a:pPr algn="r"/>
            <a:endParaRPr lang="fa-IR" sz="2800" dirty="0"/>
          </a:p>
          <a:p>
            <a:pPr algn="r"/>
            <a:r>
              <a:rPr lang="fa-IR" sz="2800" dirty="0"/>
              <a:t>فرصت ها در حقیقت عواملی هستند که ایجاد ارزش برای ذینفعان  سازمان های کارآفرین می کنند.</a:t>
            </a:r>
          </a:p>
          <a:p>
            <a:pPr algn="r"/>
            <a:r>
              <a:rPr lang="fa-IR" sz="2800" dirty="0"/>
              <a:t>این ذینفعان عبارتند از </a:t>
            </a:r>
          </a:p>
          <a:p>
            <a:pPr algn="r"/>
            <a:r>
              <a:rPr lang="fa-IR" sz="2800" dirty="0"/>
              <a:t>1- مشتری و بازارهای جدید</a:t>
            </a:r>
          </a:p>
          <a:p>
            <a:pPr algn="r"/>
            <a:r>
              <a:rPr lang="fa-IR" sz="2800" dirty="0"/>
              <a:t>2- سرمایه گذار ( سهامداران)</a:t>
            </a:r>
          </a:p>
          <a:p>
            <a:pPr algn="r"/>
            <a:r>
              <a:rPr lang="fa-IR" sz="2800" dirty="0"/>
              <a:t>3- کارآفرین </a:t>
            </a:r>
          </a:p>
          <a:p>
            <a:pPr algn="r"/>
            <a:endParaRPr lang="fa-IR" sz="2800" dirty="0"/>
          </a:p>
          <a:p>
            <a:pPr algn="r"/>
            <a:r>
              <a:rPr lang="fa-IR" sz="2800" dirty="0"/>
              <a:t>فرصت ها درحقیقت ریسکهای مدیریت شده ای است که توسط </a:t>
            </a:r>
          </a:p>
          <a:p>
            <a:pPr algn="r"/>
            <a:r>
              <a:rPr lang="fa-IR" sz="2800" dirty="0"/>
              <a:t>کارآفرین بکار می رود.</a:t>
            </a:r>
            <a:endParaRPr lang="en-US" sz="2800" dirty="0"/>
          </a:p>
        </p:txBody>
      </p:sp>
      <p:pic>
        <p:nvPicPr>
          <p:cNvPr id="53252" name="Picture 4" descr="572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819400"/>
            <a:ext cx="3352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fld id="{871FE3E7-A1B0-4B5A-BA29-F929F73D7959}"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8</a:t>
            </a:fld>
            <a:endParaRPr lang="fa-IR"/>
          </a:p>
        </p:txBody>
      </p:sp>
    </p:spTree>
    <p:extLst>
      <p:ext uri="{BB962C8B-B14F-4D97-AF65-F5344CB8AC3E}">
        <p14:creationId xmlns:p14="http://schemas.microsoft.com/office/powerpoint/2010/main" val="146674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Canvas"/>
          <p:cNvSpPr>
            <a:spLocks noGrp="1" noChangeArrowheads="1"/>
          </p:cNvSpPr>
          <p:nvPr>
            <p:ph type="ctrTitle"/>
          </p:nvPr>
        </p:nvSpPr>
        <p:spPr>
          <a:xfrm>
            <a:off x="0" y="0"/>
            <a:ext cx="12192000" cy="1066800"/>
          </a:xfrm>
          <a:blipFill dpi="0" rotWithShape="0">
            <a:blip r:embed="rId3"/>
            <a:srcRect/>
            <a:tile tx="0" ty="0" sx="100000" sy="100000" flip="none" algn="tl"/>
          </a:blipFill>
        </p:spPr>
        <p:txBody>
          <a:bodyPr>
            <a:normAutofit fontScale="90000"/>
          </a:bodyPr>
          <a:lstStyle/>
          <a:p>
            <a:r>
              <a:rPr lang="fa-IR" sz="3600" b="1"/>
              <a:t>فرصت ها</a:t>
            </a:r>
            <a:br>
              <a:rPr lang="fa-IR" sz="3600" b="1"/>
            </a:br>
            <a:r>
              <a:rPr lang="en-US" sz="3600" b="1"/>
              <a:t>Opportunities</a:t>
            </a:r>
          </a:p>
        </p:txBody>
      </p:sp>
      <p:sp>
        <p:nvSpPr>
          <p:cNvPr id="55299" name="Rectangle 3" descr="Canvas"/>
          <p:cNvSpPr>
            <a:spLocks noGrp="1" noChangeArrowheads="1"/>
          </p:cNvSpPr>
          <p:nvPr>
            <p:ph type="subTitle" idx="1"/>
          </p:nvPr>
        </p:nvSpPr>
        <p:spPr>
          <a:xfrm>
            <a:off x="259307" y="1066800"/>
            <a:ext cx="11674005" cy="4883624"/>
          </a:xfrm>
          <a:blipFill dpi="0" rotWithShape="0">
            <a:blip r:embed="rId3"/>
            <a:srcRect/>
            <a:tile tx="0" ty="0" sx="100000" sy="100000" flip="none" algn="tl"/>
          </a:blipFill>
        </p:spPr>
        <p:txBody>
          <a:bodyPr>
            <a:normAutofit fontScale="92500" lnSpcReduction="20000"/>
          </a:bodyPr>
          <a:lstStyle/>
          <a:p>
            <a:pPr algn="r"/>
            <a:endParaRPr lang="fa-IR" sz="2800" dirty="0"/>
          </a:p>
          <a:p>
            <a:pPr algn="r"/>
            <a:r>
              <a:rPr lang="fa-IR" sz="2800" dirty="0"/>
              <a:t>فرصت ها در حقیقت عواملی هستند که ایجاد ارزش برای ذینفعان  سازمان های کارآفرین می کنند.</a:t>
            </a:r>
          </a:p>
          <a:p>
            <a:pPr algn="r"/>
            <a:r>
              <a:rPr lang="fa-IR" sz="2800" dirty="0"/>
              <a:t>این ذینفعان عبارتند از </a:t>
            </a:r>
          </a:p>
          <a:p>
            <a:pPr algn="r"/>
            <a:r>
              <a:rPr lang="fa-IR" sz="2800" dirty="0"/>
              <a:t>1- مشتری و بازارهای جدید</a:t>
            </a:r>
          </a:p>
          <a:p>
            <a:pPr algn="r"/>
            <a:r>
              <a:rPr lang="fa-IR" sz="2800" dirty="0"/>
              <a:t>2- سرمایه گذار ( سهامداران)</a:t>
            </a:r>
          </a:p>
          <a:p>
            <a:pPr algn="r"/>
            <a:r>
              <a:rPr lang="fa-IR" sz="2800" dirty="0"/>
              <a:t>3- کارآفرین </a:t>
            </a:r>
          </a:p>
          <a:p>
            <a:pPr algn="r"/>
            <a:endParaRPr lang="fa-IR" sz="2800" dirty="0"/>
          </a:p>
          <a:p>
            <a:pPr algn="r"/>
            <a:r>
              <a:rPr lang="fa-IR" sz="2800" dirty="0"/>
              <a:t>فرصت ها درحقیقت ریسکهای مدیریت شده ای است که توسط </a:t>
            </a:r>
          </a:p>
          <a:p>
            <a:pPr algn="r"/>
            <a:r>
              <a:rPr lang="fa-IR" sz="2800" dirty="0"/>
              <a:t>کارآفرین بکار می رود.</a:t>
            </a:r>
            <a:endParaRPr lang="en-US" sz="2800" dirty="0"/>
          </a:p>
        </p:txBody>
      </p:sp>
      <p:sp>
        <p:nvSpPr>
          <p:cNvPr id="2" name="Date Placeholder 1"/>
          <p:cNvSpPr>
            <a:spLocks noGrp="1"/>
          </p:cNvSpPr>
          <p:nvPr>
            <p:ph type="dt" sz="half" idx="10"/>
          </p:nvPr>
        </p:nvSpPr>
        <p:spPr/>
        <p:txBody>
          <a:bodyPr/>
          <a:lstStyle/>
          <a:p>
            <a:pPr>
              <a:defRPr/>
            </a:pPr>
            <a:fld id="{F92DABB6-1C1C-4C74-ACFB-14A7C7DAB5FB}" type="datetime1">
              <a:rPr lang="en-US" smtClean="0"/>
              <a:t>3/16/2020</a:t>
            </a:fld>
            <a:endParaRPr lang="fa-IR"/>
          </a:p>
        </p:txBody>
      </p:sp>
      <p:sp>
        <p:nvSpPr>
          <p:cNvPr id="3" name="Footer Placeholder 2"/>
          <p:cNvSpPr>
            <a:spLocks noGrp="1"/>
          </p:cNvSpPr>
          <p:nvPr>
            <p:ph type="ftr" sz="quarter" idx="11"/>
          </p:nvPr>
        </p:nvSpPr>
        <p:spPr/>
        <p:txBody>
          <a:bodyPr/>
          <a:lstStyle/>
          <a:p>
            <a:pPr>
              <a:defRPr/>
            </a:pPr>
            <a:r>
              <a:rPr lang="fa-IR" smtClean="0"/>
              <a:t>آموزشکده فنی وحرفه ای  امام خمینی (ره)قاین</a:t>
            </a:r>
            <a:endParaRPr lang="fa-IR"/>
          </a:p>
        </p:txBody>
      </p:sp>
      <p:sp>
        <p:nvSpPr>
          <p:cNvPr id="4" name="Slide Number Placeholder 3"/>
          <p:cNvSpPr>
            <a:spLocks noGrp="1"/>
          </p:cNvSpPr>
          <p:nvPr>
            <p:ph type="sldNum" sz="quarter" idx="12"/>
          </p:nvPr>
        </p:nvSpPr>
        <p:spPr/>
        <p:txBody>
          <a:bodyPr/>
          <a:lstStyle/>
          <a:p>
            <a:pPr>
              <a:defRPr/>
            </a:pPr>
            <a:fld id="{4D694B5C-BA52-4CC3-86CF-536AFE215A75}" type="slidenum">
              <a:rPr lang="fa-IR" smtClean="0"/>
              <a:pPr>
                <a:defRPr/>
              </a:pPr>
              <a:t>9</a:t>
            </a:fld>
            <a:endParaRPr lang="fa-IR"/>
          </a:p>
        </p:txBody>
      </p:sp>
    </p:spTree>
    <p:extLst>
      <p:ext uri="{BB962C8B-B14F-4D97-AF65-F5344CB8AC3E}">
        <p14:creationId xmlns:p14="http://schemas.microsoft.com/office/powerpoint/2010/main" val="413680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1467</TotalTime>
  <Words>2225</Words>
  <Application>Microsoft Office PowerPoint</Application>
  <PresentationFormat>Custom</PresentationFormat>
  <Paragraphs>434</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Droplet</vt:lpstr>
      <vt:lpstr>PowerPoint Presentation</vt:lpstr>
      <vt:lpstr>PowerPoint Presentation</vt:lpstr>
      <vt:lpstr>درس کار آفرینی 982</vt:lpstr>
      <vt:lpstr>ایده و خلاقیت </vt:lpstr>
      <vt:lpstr>ایده و خلاقیت (دنباله )</vt:lpstr>
      <vt:lpstr>هفت عامل مهم در موفقیت کارآفرین</vt:lpstr>
      <vt:lpstr>خلاقیت و ایده سازی</vt:lpstr>
      <vt:lpstr>فرصت ها Opportunities</vt:lpstr>
      <vt:lpstr>فرصت ها Opportunities</vt:lpstr>
      <vt:lpstr>فرصت ها (دنباله)</vt:lpstr>
      <vt:lpstr>فرصت ها (دنباله)</vt:lpstr>
      <vt:lpstr>فرصت ها </vt:lpstr>
      <vt:lpstr>PowerPoint Presentation</vt:lpstr>
      <vt:lpstr>PowerPoint Presentation</vt:lpstr>
      <vt:lpstr>PowerPoint Presentation</vt:lpstr>
      <vt:lpstr>PowerPoint Presentation</vt:lpstr>
      <vt:lpstr>استراتژی در سازمان های کارآفرین Entrepreneurial Strategy</vt:lpstr>
      <vt:lpstr>ابزارهای استراتژی در سازمانهای کارآفرین</vt:lpstr>
      <vt:lpstr>مبحث استراتژی ( دنباله)</vt:lpstr>
      <vt:lpstr>چهارعامل محیطی تاثیرگذاربرشکل استراتژی یک سازمان کارآفرین</vt:lpstr>
      <vt:lpstr>چهارعامل محیطی تاثیرگذاربر شکل استراتژی یک سازمان کارآفرین</vt:lpstr>
      <vt:lpstr>مدل استراتژی مبتنی بر برتری دررقابت </vt:lpstr>
      <vt:lpstr>مبحث استراتژی ( دنباله)</vt:lpstr>
      <vt:lpstr>مبحث استراتژی ( دنباله)</vt:lpstr>
      <vt:lpstr>مبحث استراتژی ( دنباله)</vt:lpstr>
      <vt:lpstr>مبحث استراتژی ( دنباله)</vt:lpstr>
      <vt:lpstr>مبحث استراتژی ( دنباله)</vt:lpstr>
      <vt:lpstr>مبحث استراتژی ( دنباله)</vt:lpstr>
      <vt:lpstr>چرخه عمرمحصول</vt:lpstr>
      <vt:lpstr>PowerPoint Presentation</vt:lpstr>
      <vt:lpstr>مبحث استرا تژی (دنباله )</vt:lpstr>
      <vt:lpstr>ارتباط خلاقیت وبرنامه ریزی*   دربرنامه ریزی های موفق گاهی ازصدهافکرکاربردی استفاده ل    میشود.موقعیت نهایی سازمان دهی بقای ان به میزان توانای برنامه     ریزان درایجادنواوری وبه کارگیری فکرهای جدید بستگی دارد...</vt:lpstr>
      <vt:lpstr>تعریف خلاقیت: درنگاه ما&lt;&lt;خلافیت برایندنیروهای تخیلی وتعقلی فرد است ک بااستفاده از دانسته های قبلی وکشفیات جدید-قالب های ذهنی ومحدودیت های فکری اورا در هم می شکند و رهیافت های نوبرای حل مساله می دهند&gt;&gt;   قوه تعقل وقوه تخیل انسان دردو سوی طیف ذهنی انسان قرار داد خلاقیت محصول پرورش متناسب و همگون این دو قوه هست وچه بسا رشدناهمگون یکی ازاین دوقوه انسان را به دام جمود فکری یا خیال پردازی ومالیخولیای بیندازد.   خلاقیت بردو پایه تصورات وتعقلات بنا نهاده شده است که برایند انها منجربه تولید ایده های خلاقانه می شود وانسان های خلاق عموماکسانی هستندکه این دو قوه رابه خوبی در وجودشان پرورش داده باشند واز برایند این دو درجهت مقاصد و اهداف خود استفاده کنند </vt:lpstr>
      <vt:lpstr>تصورات موثر درخلاقیت:         تصورات موثر در خلاقیت عبارتند از:  تصورات مثبت یا حدس زننده:تصوراتی که ما از چیزهای لذت بخش واتفاقاتی که دوست داریم برایمان بیفتد در ذهن می سازیـم.مانند تصوراتبصری که به ما امکان می دهد هر تصویر فکری دلخواه را در مغز به وجود اوریم.  تصورات باز سازننده:تصوراتی که ما را قادر می سازدتا تصویر های گذشته را به طور غیر ارادی در مغز خود بازسازی کنیم .  تصورات ساختاری:حس ذاتی برای تجسم اشکال سه بعدی وتوانای غریزی برای ساختن تصویری واضح و سه بعدی در مغزاز نقشه ای مسطح،مانند قدرتی که هوانوردان را درفروداوردن هواپیما به زمین در پرواز های بدون دید یاری می کند.  تصورات جانشینی:تصوراتی که به وسیله ای انها میتوانیم خود رابه جای دیگران قرار داده ودر غم ها و شادی های انها شریک شویم.  تصورات پیش بینی:تصوراتی که انسان را قادر می سازد تا در مورئ اینده حدس زده و ان را پیش بینی کند.</vt:lpstr>
      <vt:lpstr>واقعیت خلاقیت: واقعیت این است که تاکنون،روان شناسان ومحققان،برداشت های متفاوتی از این واژه داشته و تعاریف متنوعی ازان ارائه کرده اند.ناشی ازماهیت پیچیده ان است. برخی درتعاریف خلاقیت،گفته اند:«خلاقیت«ترکیبی است از قدرت ابتکار،انعطاف پذیری وحساسیت دربرابر نظریاتی که یادگیرنده را قادر می سازد خارج از نتایج تفکرنامعقول،به نتایج متفاوت ومولدبیندیشد که حاصل ان ،رضایت شخصی و احتمالا خوشنودی دیگران خواهد بود».  درمطالعه پیرامون خلاقیت،به دو نکته ای مهم زیر باید توجه داشت: 1.اول انکه خلاقیت می تواند خلق اشکال یاصورت های جدیدی از ایده هایا تولیدات کهنه باشد.دراین صورت اغلب فکر ها وایده های گذشته،اساس خلاقیت های تازه است.  2.دوم اینکه خلاقیت امری انحصاری است و حاصل تلاش فردی وتنها یک موقعیت یا مسآله عمومی نیست؛ازاین رو،فردی ممکن است چیزی راخلق کندکه قبلا هیچ گونه سابقه ای ذهنی ازان نداشته باشد؛اگرچه  ان چیزبه صورت های مشابه یا کاملا یکسان قبلا توسط شخص دیگری ودر موقعیت خواصی خلق شده باشد.</vt:lpstr>
      <vt:lpstr>ضرورت واهمیت خلاقیت: خلاقیت زمانی پا به عرصه وجود می گذارد که:فرد یا افرادی،سطح   دانش زمان خود را درباره ای پدیده های طبیعی ویا خود انسان کافی ندانسته و خود را ناچار به بهره گیری طیف وسیع توانای ها  ببیند تا فرا رسیدن ان برهه از زمان که دیگر جستجوی گری در جستجوی راه های تکمیل فنون باقی نماند ویا ان لحظه که تحقیق   ازدیاد سطح تولید های صنعتی به توقیف درامده وضرورت جهاد ملی درراه دستیابی به خود کفایی وخود یابی ئر جامعه ای بین  المللی،بی اهمیت تلقی شود.پیکار خستگی ناپذیر که در نهایت به نوآوری وتحول می انجامد،ادامه خواهد داشت وپایانی بر ان  مقصورنیست.</vt:lpstr>
      <vt:lpstr>فواید خلاقیت: خلاقیت دست کم برای جامعه سه فایده دارد: آن باعث افزایش رشد اقتصادی می شود بهره وری را بالا می برد وباعث به وجود امدن تکنولوژی،کالاها وخدماتجدید می گردد.ما درباره ای این فایده ها بحث می کنیم وبه این موضوع می پردازیم که با استفاده از پدیده خلاقیت چگونه می توان به حل مسائلی کرد که در اثرتغییرات در محیط خارجی به وجود می ایند.  رشد اقتصادی: یکی از دلایلی که اقتصاددانان به شرکت ها وسازمان های تازه تاسیس وکوچک توجه نمودند،این بود که این شرکت ها وسازمان ها موجب به وجود اوردن مشاغل بیشتری در سیستم اقتصادی امریکا می شدند.درتحقیقی که در یک از صنایع مهم امریکا،یعنی صنعت الکترونیک انجام شد. مشخص گردید شرکت های که عمرشان به بیش از بیست سال می رسد افراد استخدام کرده اند.</vt:lpstr>
      <vt:lpstr>توسعه خلاقیت: برای توسعه خلاقیت،به امور زیر توجه کنید: 1.از انجا که خلاقیت،امری فردی وشخصی است وهرکسی متناسب با توانایی های فردی و منحصر به فرد،می تواند به توسعه وگسترش ان اقدام نماید،جهت تقویت این امر،باید به سراغ توانایی های فردی و منحصر به فرد رفت و به ارزیابی ان پرداخت.  2.میزان حساسیت در درک مسائل،نقش مهمی در خلاقیت دارد:بنابراین،با افزایش وگسترش دقت وحساسیت در درک مسائل،می توان به توسعه خلاقیت فردی کمک کرد.  3.بدون شک،ازمایش،تجربه وکنکاش،رابطه ای مستقیمی با خلاقیت دارند؛پس برای رشد ان،باید ازطریق تجربه،پژوهش وانجام ازمایش های متنوع اقدام کرد.  4.اندیشه تخیلی،یکی از راه های مؤثر در برانگیختن قدرت خلاقیت محسوب می شود؛ زیرا تخیل،نوعی تفکرازاد است که ضمن ان،ذهن فرد،متوجه حل یک مساله واقعی،به گونه ای که در عالم خارج وجود دارد،نمی شود؛بلکه در تخیل،فرد خارج از قیود و هنجارهای موجود،ازادانه انچه را که تمایل دارد،در ذهن خود تصور می کند..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TOLU</cp:lastModifiedBy>
  <cp:revision>53</cp:revision>
  <dcterms:created xsi:type="dcterms:W3CDTF">2018-09-22T09:16:15Z</dcterms:created>
  <dcterms:modified xsi:type="dcterms:W3CDTF">2020-03-16T11:31:36Z</dcterms:modified>
</cp:coreProperties>
</file>