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3/30/2020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3/30/2020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3/30/2020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1"/>
            <a:r>
              <a:rPr lang="fa-IR" sz="6600" dirty="0"/>
              <a:t>آموزشکده فنی وحرفه ای </a:t>
            </a:r>
            <a:r>
              <a:rPr lang="fa-IR" sz="6600" dirty="0" smtClean="0"/>
              <a:t>امام</a:t>
            </a:r>
            <a:r>
              <a:rPr lang="en-US" sz="6600" dirty="0" smtClean="0"/>
              <a:t> </a:t>
            </a:r>
            <a:r>
              <a:rPr lang="fa-IR" sz="6600" dirty="0" smtClean="0"/>
              <a:t>خمینی(ره</a:t>
            </a:r>
            <a:r>
              <a:rPr lang="fa-IR" sz="6600" dirty="0"/>
              <a:t>) قائنات</a:t>
            </a:r>
            <a:endParaRPr lang="en-US" sz="6600" dirty="0"/>
          </a:p>
        </p:txBody>
      </p:sp>
      <p:sp>
        <p:nvSpPr>
          <p:cNvPr id="3" name="Subtitle 2"/>
          <p:cNvSpPr>
            <a:spLocks noGrp="1"/>
          </p:cNvSpPr>
          <p:nvPr>
            <p:ph type="subTitle" idx="1"/>
          </p:nvPr>
        </p:nvSpPr>
        <p:spPr/>
        <p:txBody>
          <a:bodyPr/>
          <a:lstStyle/>
          <a:p>
            <a:pPr algn="ctr" rtl="1"/>
            <a:r>
              <a:rPr lang="fa-IR" dirty="0" smtClean="0"/>
              <a:t>نام درس:آشنایی بابورس واوراق بهادار- فایل چهارم</a:t>
            </a:r>
          </a:p>
          <a:p>
            <a:pPr algn="ctr" rtl="1"/>
            <a:r>
              <a:rPr lang="fa-IR" dirty="0" smtClean="0"/>
              <a:t>نام مدرس: زینب سمندری</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7606" y="296215"/>
            <a:ext cx="2356833" cy="1880316"/>
          </a:xfrm>
          <a:prstGeom prst="rect">
            <a:avLst/>
          </a:prstGeom>
          <a:noFill/>
          <a:ln>
            <a:noFill/>
          </a:ln>
        </p:spPr>
      </p:pic>
    </p:spTree>
    <p:extLst>
      <p:ext uri="{BB962C8B-B14F-4D97-AF65-F5344CB8AC3E}">
        <p14:creationId xmlns:p14="http://schemas.microsoft.com/office/powerpoint/2010/main" val="892599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            تحلیل بنیادی</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a:t> </a:t>
            </a:r>
            <a:r>
              <a:rPr lang="fa-IR" dirty="0" smtClean="0"/>
              <a:t>تحلیل بنیادی مبتنی بر این فرض است که اوراق بهادار دارای ارزش ذاتی است که به وسیله سرمایه گذاران قابل برآورد</a:t>
            </a:r>
          </a:p>
          <a:p>
            <a:pPr algn="r" rtl="1"/>
            <a:r>
              <a:rPr lang="fa-IR" dirty="0" smtClean="0"/>
              <a:t>است . ارزش اوراق بهادار تابعی ازیک سری متغیرهای بنیادی است که ترکیب این متغیرها بازده مورد انتظار همراه </a:t>
            </a:r>
          </a:p>
          <a:p>
            <a:pPr algn="r" rtl="1"/>
            <a:r>
              <a:rPr lang="fa-IR" dirty="0" smtClean="0"/>
              <a:t>با سطح خطر مشخص را ایجاد می کند.در تحلیل بنیادی برآورد ارزش ذاتی سهام ازطریق ارزیابی متغیر های بنیادی انجام </a:t>
            </a:r>
          </a:p>
          <a:p>
            <a:pPr algn="r" rtl="1"/>
            <a:r>
              <a:rPr lang="fa-IR" dirty="0" smtClean="0"/>
              <a:t>می شود. ارزش ذاتی برآورد شده سپس با ارزش بازارسهام مقایسه می شود.اگر ارزش بازارکمتر از ارزش ذاتی باشد زمان برای خرید مناسب است و اگر ارزش بازار بیشتراز ارزش ذاتی باشد زمان برای فروش مناسب است.</a:t>
            </a:r>
          </a:p>
          <a:p>
            <a:pPr algn="r" rtl="1"/>
            <a:endParaRPr lang="fa-IR" dirty="0"/>
          </a:p>
          <a:p>
            <a:pPr algn="r" rtl="1">
              <a:buFont typeface="Wingdings" panose="05000000000000000000" pitchFamily="2" charset="2"/>
              <a:buChar char="v"/>
            </a:pPr>
            <a:r>
              <a:rPr lang="fa-IR" dirty="0" smtClean="0"/>
              <a:t> مانند اینکه یک ماشین که 200 میلیون می ارزد را 50 میلیون خریداری کنند.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14456" y="296215"/>
            <a:ext cx="1741224" cy="1441145"/>
          </a:xfrm>
          <a:prstGeom prst="rect">
            <a:avLst/>
          </a:prstGeom>
          <a:noFill/>
          <a:ln>
            <a:noFill/>
          </a:ln>
        </p:spPr>
      </p:pic>
    </p:spTree>
    <p:extLst>
      <p:ext uri="{BB962C8B-B14F-4D97-AF65-F5344CB8AC3E}">
        <p14:creationId xmlns:p14="http://schemas.microsoft.com/office/powerpoint/2010/main" val="2322867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a:t>
            </a:r>
            <a:r>
              <a:rPr lang="fa-IR" sz="4400" dirty="0" smtClean="0"/>
              <a:t>تحلیل گر بنیادی وتفاوت آن با تحلیل گر فنی</a:t>
            </a:r>
            <a:endParaRPr lang="en-US" sz="4400"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تحلیل گر بنیادی معتقداست که ارزش ذاتی وحقیقی اوراق بهادار را می توان با مطالعه و بررسی عواملی نظیر درآمد،</a:t>
            </a:r>
          </a:p>
          <a:p>
            <a:pPr algn="r" rtl="1"/>
            <a:r>
              <a:rPr lang="fa-IR" dirty="0" smtClean="0"/>
              <a:t>محصولات،مدیریت صورت های مالی شرکت و سایر عوامل بنیادی به دست آورد .تحلیل گران فنی ،تحلیل گران بنیادی را </a:t>
            </a:r>
          </a:p>
          <a:p>
            <a:pPr algn="r" rtl="1"/>
            <a:r>
              <a:rPr lang="fa-IR" dirty="0" smtClean="0"/>
              <a:t>به خطا رفتن متهم نمی کنند.با این حال ،اعتقاددارند که تحلیل های بنیادی روش هایی طولانی ودشوار هستند.تحلیل گران </a:t>
            </a:r>
          </a:p>
          <a:p>
            <a:pPr algn="r" rtl="1"/>
            <a:r>
              <a:rPr lang="fa-IR" dirty="0" smtClean="0"/>
              <a:t>فنی همچنین اعتقاد دارند که می توانند ابزار های فنی مختلفی نظیرنمودار ها را برای تعیین اوراق بهاداری که کمتراز</a:t>
            </a:r>
          </a:p>
          <a:p>
            <a:pPr algn="r" rtl="1"/>
            <a:r>
              <a:rPr lang="fa-IR" dirty="0" smtClean="0"/>
              <a:t>ارزش ذاتی قیمت گذاری شده اند بکار ببرند.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224408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چارچوب تحلیل بنیادی</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در تحلیل بنیادی سرمایه گذاران ابتدا اقتصاد وبازار را بعنوان یک کل تجزیه تحلیل می کنند تا بتوانند زمان مناسب برای </a:t>
            </a:r>
          </a:p>
          <a:p>
            <a:pPr algn="r" rtl="1"/>
            <a:r>
              <a:rPr lang="fa-IR" dirty="0" smtClean="0"/>
              <a:t>سرمایه گذاری را تشخیص دهند. سپس به تحلیل صنایع یا بخش هایی از اقتصاد می پردازند که دارای چشم اندازهای آتی </a:t>
            </a:r>
          </a:p>
          <a:p>
            <a:pPr algn="r" rtl="1"/>
            <a:r>
              <a:rPr lang="fa-IR" dirty="0" smtClean="0"/>
              <a:t>مناسبی هستند. در خاتمه اگر تحلیل گر به این نتیجه برسد که زمان سرمایه گذاری مناسب است و صنایع مناسبی با بازده </a:t>
            </a:r>
          </a:p>
          <a:p>
            <a:pPr algn="r" rtl="1"/>
            <a:r>
              <a:rPr lang="fa-IR" dirty="0" smtClean="0"/>
              <a:t>بالایی درچرخه اقتصاد فعالیت می کنند به تحلیل شرکت ها می پردازد.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224309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a:t> </a:t>
            </a:r>
            <a:r>
              <a:rPr lang="fa-IR" dirty="0" smtClean="0"/>
              <a:t>اغلب روش تحلیل فنی حدود 80 درصد رفتار بازار را مبتنی بر حالات روانی افراد و حدود 20 درصد را برپایه منطق </a:t>
            </a:r>
          </a:p>
          <a:p>
            <a:pPr algn="r" rtl="1"/>
            <a:r>
              <a:rPr lang="fa-IR" dirty="0" smtClean="0"/>
              <a:t>می داند.</a:t>
            </a:r>
          </a:p>
          <a:p>
            <a:pPr algn="r" rtl="1"/>
            <a:r>
              <a:rPr lang="fa-IR" dirty="0" smtClean="0"/>
              <a:t>در حالی که تحلیل بنیادی اغلب ، بازار را حدود 20 درصد روانشناختی و حدود 80 درصد منطقی در نظر می گیرد.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2018372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نتیجه گیری </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برای موفقیت در بازاربه استفاده از هر دو روش تحلیل تکنیکال و بنیادی نیاز است </a:t>
            </a:r>
          </a:p>
          <a:p>
            <a:pPr algn="r" rtl="1"/>
            <a:endParaRPr lang="fa-IR" dirty="0" smtClean="0"/>
          </a:p>
          <a:p>
            <a:pPr algn="r" rtl="1"/>
            <a:r>
              <a:rPr lang="fa-IR" dirty="0" smtClean="0"/>
              <a:t>تحلیل تکنیکال و بنیادی در واقع مکمل یکدیگر هستند</a:t>
            </a:r>
          </a:p>
          <a:p>
            <a:pPr algn="r" rtl="1"/>
            <a:endParaRPr lang="fa-IR" dirty="0"/>
          </a:p>
          <a:p>
            <a:pPr algn="r" rtl="1"/>
            <a:r>
              <a:rPr lang="fa-IR" dirty="0" smtClean="0"/>
              <a:t>در واقع از تحلیل بنیادی برای انتخاب خرید سهم مناسب می توان استفاده کردو از تحلیل تکنیکال برا ی تعیین نقاط ورود</a:t>
            </a:r>
          </a:p>
          <a:p>
            <a:pPr algn="r" rtl="1"/>
            <a:r>
              <a:rPr lang="fa-IR" dirty="0" smtClean="0"/>
              <a:t>و خروج یک سهم می توان استفاده کرد.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2248973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lstStyle/>
          <a:p>
            <a:pPr algn="r" rtl="1"/>
            <a:endParaRPr lang="en-US" dirty="0" smtClean="0"/>
          </a:p>
          <a:p>
            <a:pPr algn="r" rtl="1">
              <a:buFont typeface="Wingdings" panose="05000000000000000000" pitchFamily="2" charset="2"/>
              <a:buChar char="Ø"/>
            </a:pPr>
            <a:r>
              <a:rPr lang="en-US" dirty="0"/>
              <a:t> </a:t>
            </a:r>
            <a:r>
              <a:rPr lang="en-US" dirty="0" smtClean="0"/>
              <a:t> </a:t>
            </a:r>
            <a:r>
              <a:rPr lang="fa-IR" dirty="0" smtClean="0"/>
              <a:t> با آرزوی موفقیت</a:t>
            </a:r>
          </a:p>
          <a:p>
            <a:pPr algn="r" rtl="1">
              <a:buFont typeface="Wingdings" panose="05000000000000000000" pitchFamily="2" charset="2"/>
              <a:buChar char="Ø"/>
            </a:pPr>
            <a:endParaRPr lang="fa-IR" dirty="0"/>
          </a:p>
          <a:p>
            <a:pPr algn="r" rtl="1">
              <a:buFont typeface="Wingdings" panose="05000000000000000000" pitchFamily="2" charset="2"/>
              <a:buChar char="Ø"/>
            </a:pPr>
            <a:r>
              <a:rPr lang="fa-IR" dirty="0"/>
              <a:t> </a:t>
            </a:r>
            <a:r>
              <a:rPr lang="fa-IR" dirty="0" smtClean="0"/>
              <a:t>سالم وتندرست </a:t>
            </a:r>
            <a:r>
              <a:rPr lang="fa-IR" smtClean="0"/>
              <a:t>باشید.</a:t>
            </a:r>
            <a:endParaRPr lang="fa-IR" dirty="0" smtClean="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360923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                   </a:t>
            </a:r>
            <a:r>
              <a:rPr lang="fa-IR" sz="6000" dirty="0" smtClean="0"/>
              <a:t>به نام خدا</a:t>
            </a:r>
            <a:endParaRPr lang="en-US" dirty="0"/>
          </a:p>
        </p:txBody>
      </p:sp>
      <p:sp>
        <p:nvSpPr>
          <p:cNvPr id="3" name="Content Placeholder 2"/>
          <p:cNvSpPr>
            <a:spLocks noGrp="1"/>
          </p:cNvSpPr>
          <p:nvPr>
            <p:ph idx="1"/>
          </p:nvPr>
        </p:nvSpPr>
        <p:spPr/>
        <p:txBody>
          <a:bodyPr/>
          <a:lstStyle/>
          <a:p>
            <a:pPr algn="r" rtl="1"/>
            <a:endParaRPr lang="fa-IR" sz="3200" dirty="0" smtClean="0"/>
          </a:p>
          <a:p>
            <a:pPr algn="ctr" rtl="1">
              <a:buFont typeface="Wingdings" panose="05000000000000000000" pitchFamily="2" charset="2"/>
              <a:buChar char="Ø"/>
            </a:pPr>
            <a:r>
              <a:rPr lang="fa-IR" sz="3200" dirty="0" smtClean="0"/>
              <a:t>دراین فایل </a:t>
            </a:r>
            <a:r>
              <a:rPr lang="fa-IR" sz="3200" b="1" u="sng" dirty="0" smtClean="0"/>
              <a:t>سازوکارسرمایه گذاری در بورس اوراق بهادار </a:t>
            </a:r>
            <a:r>
              <a:rPr lang="fa-IR" sz="3200" dirty="0" smtClean="0"/>
              <a:t>را بررسی خواهیم کرد.</a:t>
            </a:r>
          </a:p>
          <a:p>
            <a:pPr algn="ctr" rtl="1"/>
            <a:r>
              <a:rPr lang="fa-IR" sz="3200" dirty="0" smtClean="0"/>
              <a:t>درابتدا روش های تحلیل دربورس اوراق بهاداربیان خواهندشدوپس ازآن تفاوت بین تحلیل ها گفته </a:t>
            </a:r>
            <a:r>
              <a:rPr lang="fa-IR" sz="3200" dirty="0" smtClean="0"/>
              <a:t>خواهدشد</a:t>
            </a:r>
            <a:r>
              <a:rPr lang="en-US" sz="3200" dirty="0" smtClean="0"/>
              <a:t>.</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330839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                   مقدمه</a:t>
            </a:r>
            <a:endParaRPr lang="en-US" dirty="0"/>
          </a:p>
        </p:txBody>
      </p:sp>
      <p:sp>
        <p:nvSpPr>
          <p:cNvPr id="3" name="Content Placeholder 2"/>
          <p:cNvSpPr>
            <a:spLocks noGrp="1"/>
          </p:cNvSpPr>
          <p:nvPr>
            <p:ph idx="1"/>
          </p:nvPr>
        </p:nvSpPr>
        <p:spPr/>
        <p:txBody>
          <a:bodyPr/>
          <a:lstStyle/>
          <a:p>
            <a:pPr algn="r" rtl="1"/>
            <a:r>
              <a:rPr lang="fa-IR" dirty="0" smtClean="0"/>
              <a:t>یکی ازمسایل مهم در زمینه ی سرمایه گذاری،این است که بدانیم چه سهمی را در چه زمانی بایدخرید یا فروخت. این موضوع،خود تابعی است از شناخت وضعیت کلی حاکم بریک صنعت خاص ویابرکل بازار،بدین معنی که سرمایه گذاربرای اینکه بداندبهترین زمان خریدیا فروش یک سهم چه زمانی است،باید تحلیل درستی ازبازار ،صنعت و شرکت داشته باشد. درغیر این صورت،مجبور خواهد بود به روش های غیر علمی نظیر پیروی از شایعات ،دنباله روی ازدیگران ،تکیه بر حدس وگمان ها و ...... مبادرت ورزد.</a:t>
            </a:r>
          </a:p>
          <a:p>
            <a:pPr algn="r" rtl="1"/>
            <a:r>
              <a:rPr lang="fa-IR" dirty="0" smtClean="0"/>
              <a:t>امروزه برای بدست آوردن تحلیل درست ار وضعیت بازار وسهام ازچند روش تقریبا شناخته شده بهره گرفته می شود،ازجمله روش های تحلیل</a:t>
            </a:r>
            <a:r>
              <a:rPr lang="fa-IR" dirty="0" smtClean="0">
                <a:solidFill>
                  <a:srgbClr val="FF0000"/>
                </a:solidFill>
              </a:rPr>
              <a:t> فنی </a:t>
            </a:r>
            <a:r>
              <a:rPr lang="fa-IR" dirty="0" smtClean="0"/>
              <a:t>و </a:t>
            </a:r>
            <a:r>
              <a:rPr lang="fa-IR" dirty="0" smtClean="0">
                <a:solidFill>
                  <a:srgbClr val="FF0000"/>
                </a:solidFill>
              </a:rPr>
              <a:t>بنیادی </a:t>
            </a:r>
            <a:endParaRPr lang="en-US" dirty="0">
              <a:solidFill>
                <a:srgbClr val="FF0000"/>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210360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روش های تحلیل در بورس اوراق بهادار</a:t>
            </a:r>
            <a:endParaRPr lang="en-US" dirty="0"/>
          </a:p>
        </p:txBody>
      </p:sp>
      <p:sp>
        <p:nvSpPr>
          <p:cNvPr id="3" name="Content Placeholder 2"/>
          <p:cNvSpPr>
            <a:spLocks noGrp="1"/>
          </p:cNvSpPr>
          <p:nvPr>
            <p:ph idx="1"/>
          </p:nvPr>
        </p:nvSpPr>
        <p:spPr/>
        <p:txBody>
          <a:bodyPr/>
          <a:lstStyle/>
          <a:p>
            <a:pPr algn="r" rtl="1"/>
            <a:endParaRPr lang="fa-IR" dirty="0" smtClean="0"/>
          </a:p>
          <a:p>
            <a:pPr marL="0" indent="0" algn="ctr" rtl="1">
              <a:buNone/>
            </a:pPr>
            <a:endParaRPr lang="fa-IR" dirty="0" smtClean="0"/>
          </a:p>
          <a:p>
            <a:pPr marL="457200" indent="-457200" algn="ctr" rtl="1">
              <a:buFont typeface="+mj-lt"/>
              <a:buAutoNum type="arabicPeriod"/>
            </a:pPr>
            <a:r>
              <a:rPr lang="fa-IR" dirty="0" smtClean="0"/>
              <a:t> روش تحلیل فنی (تکنیکال )</a:t>
            </a:r>
          </a:p>
          <a:p>
            <a:pPr marL="457200" indent="-457200" algn="ctr" rtl="1">
              <a:buFont typeface="+mj-lt"/>
              <a:buAutoNum type="arabicPeriod"/>
            </a:pPr>
            <a:endParaRPr lang="fa-IR" dirty="0" smtClean="0"/>
          </a:p>
          <a:p>
            <a:pPr marL="457200" indent="-457200" algn="ctr" rtl="1">
              <a:buFont typeface="+mj-lt"/>
              <a:buAutoNum type="arabicPeriod"/>
            </a:pPr>
            <a:r>
              <a:rPr lang="fa-IR" dirty="0" smtClean="0"/>
              <a:t>روش تحلیل بنیادی</a:t>
            </a:r>
          </a:p>
          <a:p>
            <a:pPr marL="0" indent="0" algn="ctr" rtl="1">
              <a:buNone/>
            </a:pPr>
            <a:endParaRPr lang="fa-IR" dirty="0" smtClean="0"/>
          </a:p>
          <a:p>
            <a:pPr marL="0" indent="0" algn="r" rtl="1">
              <a:buNone/>
            </a:pPr>
            <a:endParaRPr lang="fa-IR" dirty="0"/>
          </a:p>
          <a:p>
            <a:pPr marL="457200" indent="-457200" algn="r" rtl="1">
              <a:buFont typeface="+mj-lt"/>
              <a:buAutoNum type="arabicPeriod"/>
            </a:pP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53640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تحلیل فنی یا تکنیکال</a:t>
            </a:r>
            <a:endParaRPr lang="en-US" dirty="0"/>
          </a:p>
        </p:txBody>
      </p:sp>
      <p:sp>
        <p:nvSpPr>
          <p:cNvPr id="3" name="Content Placeholder 2"/>
          <p:cNvSpPr>
            <a:spLocks noGrp="1"/>
          </p:cNvSpPr>
          <p:nvPr>
            <p:ph idx="1"/>
          </p:nvPr>
        </p:nvSpPr>
        <p:spPr/>
        <p:txBody>
          <a:bodyPr/>
          <a:lstStyle/>
          <a:p>
            <a:pPr algn="r" rtl="1"/>
            <a:r>
              <a:rPr lang="fa-IR" dirty="0" smtClean="0"/>
              <a:t>تحلیل فنی عبارت است از بررسی تغییرات قیمت های گذشته به منظور پیش بینی تغییرات آتی قیمت ها است.</a:t>
            </a:r>
          </a:p>
          <a:p>
            <a:pPr algn="r" rtl="1"/>
            <a:r>
              <a:rPr lang="fa-IR" dirty="0" smtClean="0"/>
              <a:t>هنر تحلیل گر فنی تعیین روند تغییرات قیمت ها و نگهداری سرمایه گذاری تا زمانی است که روند فعلی معکوس نشده است</a:t>
            </a:r>
          </a:p>
          <a:p>
            <a:pPr algn="r" rtl="1"/>
            <a:endParaRPr lang="fa-IR" dirty="0"/>
          </a:p>
          <a:p>
            <a:pPr algn="r" rtl="1"/>
            <a:r>
              <a:rPr lang="fa-IR" dirty="0" smtClean="0"/>
              <a:t>تحلیل فنی گاهی اوقات به دلیل آنکه از سابقه تغییرات بازار برای پیش بینی عرضه و تقاضا استفاده می کند روش تحلیل بازار یا تحلیل داخلی نیز نامیده می شود.</a:t>
            </a:r>
          </a:p>
          <a:p>
            <a:pPr algn="r" rtl="1"/>
            <a:endParaRPr lang="fa-IR" dirty="0"/>
          </a:p>
          <a:p>
            <a:pPr algn="r" rtl="1"/>
            <a:r>
              <a:rPr lang="fa-IR" dirty="0" smtClean="0"/>
              <a:t>تحلیل گر فنی اعتقاد دارد که بازار ،خود بهترین منبع برای کسب اطلاعات است.</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176813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اساس تحلیل فنی </a:t>
            </a:r>
            <a:endParaRPr lang="en-US" dirty="0"/>
          </a:p>
        </p:txBody>
      </p:sp>
      <p:sp>
        <p:nvSpPr>
          <p:cNvPr id="3" name="Content Placeholder 2"/>
          <p:cNvSpPr>
            <a:spLocks noGrp="1"/>
          </p:cNvSpPr>
          <p:nvPr>
            <p:ph idx="1"/>
          </p:nvPr>
        </p:nvSpPr>
        <p:spPr/>
        <p:txBody>
          <a:bodyPr/>
          <a:lstStyle/>
          <a:p>
            <a:pPr algn="r" rtl="1"/>
            <a:endParaRPr lang="fa-IR" dirty="0" smtClean="0"/>
          </a:p>
          <a:p>
            <a:pPr algn="r" rtl="1">
              <a:buFont typeface="Wingdings" panose="05000000000000000000" pitchFamily="2" charset="2"/>
              <a:buChar char="§"/>
            </a:pPr>
            <a:r>
              <a:rPr lang="fa-IR" dirty="0" smtClean="0"/>
              <a:t> تحلیل گران فنی معتقدند که اطلاعات مهم درباره ی نوسان های آتی قیمت سهام را می توان از طریق مطالعه تغییرات قبلی قیمت های سهام بدست آورد.</a:t>
            </a:r>
          </a:p>
          <a:p>
            <a:pPr algn="r" rtl="1">
              <a:buFont typeface="Wingdings" panose="05000000000000000000" pitchFamily="2" charset="2"/>
              <a:buChar char="§"/>
            </a:pPr>
            <a:r>
              <a:rPr lang="fa-IR" dirty="0" smtClean="0"/>
              <a:t> اطلاعات مالی بر روی نمودارها ثبت می شودو این اطلاعات به منظور دستیابی به الگوهای تکراری به دقت مورد بررسی قرار می گیرد.</a:t>
            </a:r>
          </a:p>
          <a:p>
            <a:pPr algn="r" rtl="1"/>
            <a:endParaRPr lang="fa-IR" dirty="0"/>
          </a:p>
          <a:p>
            <a:pPr algn="r" rtl="1">
              <a:buFont typeface="Wingdings" panose="05000000000000000000" pitchFamily="2" charset="2"/>
              <a:buChar char="§"/>
            </a:pPr>
            <a:r>
              <a:rPr lang="fa-IR" dirty="0" smtClean="0"/>
              <a:t>  تحلیل گران فنی تصمیم های خرید و فروش خودرا براساس نمودارهایی که تهیه می کنند قرار می دهند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427294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این تحلیل گران ( فنی) اعتقاد دارندکه:</a:t>
            </a:r>
          </a:p>
          <a:p>
            <a:pPr algn="r" rtl="1"/>
            <a:r>
              <a:rPr lang="fa-IR" dirty="0"/>
              <a:t> </a:t>
            </a:r>
            <a:r>
              <a:rPr lang="fa-IR" dirty="0" smtClean="0"/>
              <a:t>قیمت فعلی منعکس کننده تمام اطلاعات است. با توجه به اینکه اطلاعات قبلا اثرخود را برروی قیمت گذاشته است ،لذا قیمت نشان دهنده ارزش منصفانه می باشد وباید اساس تحلیل را تشکیل دهد. در مجموع ،قیمت بازارنشان دهنده کلیه اطلاعات مشارکت کنندگان در بازار است.</a:t>
            </a:r>
          </a:p>
          <a:p>
            <a:pPr algn="r" rtl="1"/>
            <a:r>
              <a:rPr lang="fa-IR" dirty="0" smtClean="0"/>
              <a:t>مشارکت کنندگان شامل : معامله گران ، سرمایه گذاران ،شرکت های سرمایه گذاری ،تحلیل گران خرید سهام ، تحلیل گران فروش سهام ، تحلیل گران فنی ، تحلیل گران بنیادی و سایر تحلیل گران می باشند </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3827178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اعتقاد تحلیل گران فنی براین است که تشخیص روند امکان پذیر بوده و می توان بر مبنای روند قیمت همه چیز را دانست.</a:t>
            </a:r>
          </a:p>
          <a:p>
            <a:pPr algn="r" rtl="1"/>
            <a:endParaRPr lang="fa-IR" dirty="0"/>
          </a:p>
          <a:p>
            <a:pPr algn="r" rtl="1"/>
            <a:r>
              <a:rPr lang="fa-IR" dirty="0" smtClean="0"/>
              <a:t>تحلیل گران فنی در ارزیابی آتی قیمت سهام با اطلاعات مهم زیر سروکار دارند:</a:t>
            </a:r>
          </a:p>
          <a:p>
            <a:pPr algn="r" rtl="1"/>
            <a:r>
              <a:rPr lang="fa-IR" dirty="0" smtClean="0"/>
              <a:t>الف) قیمت فعلی چیست؟</a:t>
            </a:r>
          </a:p>
          <a:p>
            <a:pPr algn="r" rtl="1"/>
            <a:r>
              <a:rPr lang="fa-IR" dirty="0" smtClean="0"/>
              <a:t>ب) سابقه تغییرات قیمت چیست؟</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146398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تکنیک های مورد استفاده تحلیل گران فنی</a:t>
            </a:r>
            <a:endParaRPr lang="en-US" dirty="0"/>
          </a:p>
        </p:txBody>
      </p:sp>
      <p:sp>
        <p:nvSpPr>
          <p:cNvPr id="3" name="Content Placeholder 2"/>
          <p:cNvSpPr>
            <a:spLocks noGrp="1"/>
          </p:cNvSpPr>
          <p:nvPr>
            <p:ph idx="1"/>
          </p:nvPr>
        </p:nvSpPr>
        <p:spPr/>
        <p:txBody>
          <a:bodyPr/>
          <a:lstStyle/>
          <a:p>
            <a:pPr algn="r" rtl="1"/>
            <a:endParaRPr lang="en-US" dirty="0" smtClean="0"/>
          </a:p>
          <a:p>
            <a:pPr algn="r" rtl="1"/>
            <a:r>
              <a:rPr lang="fa-IR" dirty="0" smtClean="0"/>
              <a:t>تحلیل گران فنی از تکنیک های گوناگون قیمت وحجم معاملات سهام برای تحلیل بازار استفاده می کنند که اصلی ترین </a:t>
            </a:r>
          </a:p>
          <a:p>
            <a:pPr algn="r" rtl="1"/>
            <a:r>
              <a:rPr lang="fa-IR" dirty="0" smtClean="0"/>
              <a:t>آن ها عبارتنداز:نظریه داو،ترسیم نمودار،میانگین متحرک،قدرت نسبی،دیدگاه معکوس،حجم معاملات،وسعت بازار،</a:t>
            </a:r>
          </a:p>
          <a:p>
            <a:pPr algn="r" rtl="1"/>
            <a:r>
              <a:rPr lang="fa-IR" dirty="0" smtClean="0"/>
              <a:t>حمایت و مقاومت.</a:t>
            </a:r>
          </a:p>
          <a:p>
            <a:pPr algn="r" rtl="1"/>
            <a:endParaRPr lang="fa-IR" dirty="0"/>
          </a:p>
          <a:p>
            <a:pPr algn="r" rtl="1">
              <a:buFont typeface="Wingdings" panose="05000000000000000000" pitchFamily="2" charset="2"/>
              <a:buChar char="v"/>
            </a:pPr>
            <a:r>
              <a:rPr lang="fa-IR" dirty="0" smtClean="0"/>
              <a:t> درفصول بعدی با این عبارات آشنا خواهید شد.</a:t>
            </a:r>
          </a:p>
          <a:p>
            <a:pPr marL="0" indent="0" algn="r" rtl="1">
              <a:buNone/>
            </a:pP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9453" y="296215"/>
            <a:ext cx="1996227" cy="1441145"/>
          </a:xfrm>
          <a:prstGeom prst="rect">
            <a:avLst/>
          </a:prstGeom>
          <a:noFill/>
          <a:ln>
            <a:noFill/>
          </a:ln>
        </p:spPr>
      </p:pic>
    </p:spTree>
    <p:extLst>
      <p:ext uri="{BB962C8B-B14F-4D97-AF65-F5344CB8AC3E}">
        <p14:creationId xmlns:p14="http://schemas.microsoft.com/office/powerpoint/2010/main" val="124586104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128</TotalTime>
  <Words>981</Words>
  <Application>Microsoft Office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Retrospect</vt:lpstr>
      <vt:lpstr>آموزشکده فنی وحرفه ای امام خمینی(ره) قائنات</vt:lpstr>
      <vt:lpstr>                   به نام خدا</vt:lpstr>
      <vt:lpstr>                   مقدمه</vt:lpstr>
      <vt:lpstr>              روش های تحلیل در بورس اوراق بهادار</vt:lpstr>
      <vt:lpstr>                   تحلیل فنی یا تکنیکال</vt:lpstr>
      <vt:lpstr>                اساس تحلیل فنی </vt:lpstr>
      <vt:lpstr>                  </vt:lpstr>
      <vt:lpstr>              </vt:lpstr>
      <vt:lpstr>             تکنیک های مورد استفاده تحلیل گران فنی</vt:lpstr>
      <vt:lpstr>            تحلیل بنیادی</vt:lpstr>
      <vt:lpstr>              تحلیل گر بنیادی وتفاوت آن با تحلیل گر فنی</vt:lpstr>
      <vt:lpstr>                    چارچوب تحلیل بنیادی</vt:lpstr>
      <vt:lpstr>PowerPoint Presentation</vt:lpstr>
      <vt:lpstr>                   نتیجه گیری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آموزشکده فنی وحرفه ای امام خمینی(ره) قائنات</dc:title>
  <dc:creator>hoseinn</dc:creator>
  <cp:lastModifiedBy>hoseinn</cp:lastModifiedBy>
  <cp:revision>27</cp:revision>
  <dcterms:created xsi:type="dcterms:W3CDTF">2020-03-22T12:32:53Z</dcterms:created>
  <dcterms:modified xsi:type="dcterms:W3CDTF">2020-03-30T11:59:57Z</dcterms:modified>
</cp:coreProperties>
</file>